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57" r:id="rId3"/>
    <p:sldId id="262" r:id="rId4"/>
    <p:sldId id="264" r:id="rId5"/>
    <p:sldId id="265" r:id="rId6"/>
    <p:sldId id="266" r:id="rId7"/>
    <p:sldId id="267" r:id="rId8"/>
    <p:sldId id="268" r:id="rId9"/>
    <p:sldId id="269" r:id="rId10"/>
    <p:sldId id="270" r:id="rId11"/>
    <p:sldId id="271" r:id="rId12"/>
    <p:sldId id="272" r:id="rId13"/>
    <p:sldId id="273" r:id="rId1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3"/>
    <p:restoredTop sz="94653"/>
  </p:normalViewPr>
  <p:slideViewPr>
    <p:cSldViewPr snapToGrid="0" snapToObjects="1">
      <p:cViewPr varScale="1">
        <p:scale>
          <a:sx n="134" d="100"/>
          <a:sy n="134" d="100"/>
        </p:scale>
        <p:origin x="606" y="12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4" d="100"/>
          <a:sy n="104" d="100"/>
        </p:scale>
        <p:origin x="2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01E21C-7D3D-AB46-8DDA-02132C2946C7}" type="datetimeFigureOut">
              <a:rPr lang="en-US" smtClean="0"/>
              <a:t>12/11/2024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15765-67DC-214A-89A6-C4421211638B}" type="slidenum">
              <a:rPr lang="en-US" smtClean="0"/>
              <a:t>‹#›</a:t>
            </a:fld>
            <a:endParaRPr lang="en-US" dirty="0"/>
          </a:p>
        </p:txBody>
      </p:sp>
    </p:spTree>
    <p:extLst>
      <p:ext uri="{BB962C8B-B14F-4D97-AF65-F5344CB8AC3E}">
        <p14:creationId xmlns:p14="http://schemas.microsoft.com/office/powerpoint/2010/main" val="789190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17D60-C3E5-C949-983A-D8E7EB6BA6D7}"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92A89-8B35-4946-BB83-1E35CCAD8703}" type="slidenum">
              <a:rPr lang="en-US" smtClean="0"/>
              <a:t>‹#›</a:t>
            </a:fld>
            <a:endParaRPr lang="en-US" dirty="0"/>
          </a:p>
        </p:txBody>
      </p:sp>
    </p:spTree>
    <p:extLst>
      <p:ext uri="{BB962C8B-B14F-4D97-AF65-F5344CB8AC3E}">
        <p14:creationId xmlns:p14="http://schemas.microsoft.com/office/powerpoint/2010/main" val="5748769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Heading 1</a:t>
            </a:r>
          </a:p>
        </p:txBody>
      </p:sp>
      <p:sp>
        <p:nvSpPr>
          <p:cNvPr id="10" name="Subtitle 2"/>
          <p:cNvSpPr>
            <a:spLocks noGrp="1"/>
          </p:cNvSpPr>
          <p:nvPr>
            <p:ph type="subTitle" idx="10" hasCustomPrompt="1"/>
          </p:nvPr>
        </p:nvSpPr>
        <p:spPr>
          <a:xfrm>
            <a:off x="611187" y="2258963"/>
            <a:ext cx="7921625" cy="1241822"/>
          </a:xfrm>
        </p:spPr>
        <p:txBody>
          <a:bodyPr>
            <a:normAutofit/>
          </a:bodyPr>
          <a:lstStyle>
            <a:lvl1pPr marL="0" indent="0" algn="l">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Heading 3</a:t>
            </a:r>
          </a:p>
        </p:txBody>
      </p:sp>
      <p:sp>
        <p:nvSpPr>
          <p:cNvPr id="12" name="Text Placeholder 11"/>
          <p:cNvSpPr>
            <a:spLocks noGrp="1"/>
          </p:cNvSpPr>
          <p:nvPr>
            <p:ph type="body" sz="quarter" idx="11" hasCustomPrompt="1"/>
          </p:nvPr>
        </p:nvSpPr>
        <p:spPr>
          <a:xfrm>
            <a:off x="611188" y="1414457"/>
            <a:ext cx="7921625" cy="557213"/>
          </a:xfrm>
        </p:spPr>
        <p:txBody>
          <a:bodyPr/>
          <a:lstStyle>
            <a:lvl1pPr marL="0" indent="0">
              <a:buFontTx/>
              <a:buNone/>
              <a:defRPr baseline="0"/>
            </a:lvl1pPr>
          </a:lstStyle>
          <a:p>
            <a:pPr lvl="0"/>
            <a:r>
              <a:rPr lang="en-US" dirty="0"/>
              <a:t>Heading 2</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Heading 1</a:t>
            </a:r>
          </a:p>
        </p:txBody>
      </p:sp>
      <p:sp>
        <p:nvSpPr>
          <p:cNvPr id="3" name="Content Placeholder 2"/>
          <p:cNvSpPr>
            <a:spLocks noGrp="1"/>
          </p:cNvSpPr>
          <p:nvPr>
            <p:ph idx="1" hasCustomPrompt="1"/>
          </p:nvPr>
        </p:nvSpPr>
        <p:spPr>
          <a:xfrm>
            <a:off x="628650" y="1075923"/>
            <a:ext cx="7886700" cy="2704340"/>
          </a:xfrm>
        </p:spPr>
        <p:txBody>
          <a:bodyPr/>
          <a:lstStyle>
            <a:lvl2pPr>
              <a:defRPr baseline="0"/>
            </a:lvl2pPr>
          </a:lstStyle>
          <a:p>
            <a:pPr lvl="0"/>
            <a:r>
              <a:rPr lang="en-US" dirty="0"/>
              <a:t>Bullet point 1</a:t>
            </a:r>
          </a:p>
          <a:p>
            <a:pPr lvl="1"/>
            <a:r>
              <a:rPr lang="en-US" dirty="0"/>
              <a:t>Secondary bullet point</a:t>
            </a:r>
          </a:p>
          <a:p>
            <a:pPr lvl="0"/>
            <a:r>
              <a:rPr lang="en-US" dirty="0"/>
              <a:t>Bullet point 2</a:t>
            </a:r>
          </a:p>
          <a:p>
            <a:pPr lvl="1"/>
            <a:r>
              <a:rPr lang="en-US" dirty="0"/>
              <a:t>Secondary bullet point</a:t>
            </a:r>
          </a:p>
          <a:p>
            <a:pPr lvl="0"/>
            <a:r>
              <a:rPr lang="en-US" dirty="0"/>
              <a:t>Bullet point 3</a:t>
            </a:r>
          </a:p>
          <a:p>
            <a:pPr lvl="1"/>
            <a:r>
              <a:rPr lang="en-US" dirty="0"/>
              <a:t>Secondary bullet point</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28345" y="268288"/>
            <a:ext cx="7887310" cy="3601185"/>
          </a:xfrm>
        </p:spPr>
        <p:txBody>
          <a:bodyPr anchor="ctr" anchorCtr="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_content">
    <p:spTree>
      <p:nvGrpSpPr>
        <p:cNvPr id="1" name=""/>
        <p:cNvGrpSpPr/>
        <p:nvPr/>
      </p:nvGrpSpPr>
      <p:grpSpPr>
        <a:xfrm>
          <a:off x="0" y="0"/>
          <a:ext cx="0" cy="0"/>
          <a:chOff x="0" y="0"/>
          <a:chExt cx="0" cy="0"/>
        </a:xfrm>
      </p:grpSpPr>
      <p:sp>
        <p:nvSpPr>
          <p:cNvPr id="2" name="Title 1"/>
          <p:cNvSpPr>
            <a:spLocks noGrp="1"/>
          </p:cNvSpPr>
          <p:nvPr>
            <p:ph type="ctrTitle"/>
          </p:nvPr>
        </p:nvSpPr>
        <p:spPr>
          <a:xfrm>
            <a:off x="611188" y="268288"/>
            <a:ext cx="7389812" cy="1790700"/>
          </a:xfrm>
        </p:spPr>
        <p:txBody>
          <a:bodyPr anchor="t" anchorCtr="0">
            <a:normAutofit/>
          </a:bodyPr>
          <a:lstStyle>
            <a:lvl1pPr algn="l">
              <a:defRPr sz="3200" baseline="0"/>
            </a:lvl1pPr>
          </a:lstStyle>
          <a:p>
            <a:r>
              <a:rPr lang="en-US" dirty="0"/>
              <a:t>Click to edit Master title style</a:t>
            </a:r>
          </a:p>
        </p:txBody>
      </p:sp>
      <p:sp>
        <p:nvSpPr>
          <p:cNvPr id="3" name="Subtitle 2"/>
          <p:cNvSpPr>
            <a:spLocks noGrp="1"/>
          </p:cNvSpPr>
          <p:nvPr>
            <p:ph type="subTitle" idx="1"/>
          </p:nvPr>
        </p:nvSpPr>
        <p:spPr>
          <a:xfrm>
            <a:off x="611188" y="2258963"/>
            <a:ext cx="7389812" cy="1241822"/>
          </a:xfrm>
        </p:spPr>
        <p:txBody>
          <a:bodyPr>
            <a:normAutofit/>
          </a:bodyPr>
          <a:lstStyle>
            <a:lvl1pPr marL="0" indent="0" algn="l">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Heading 1</a:t>
            </a:r>
          </a:p>
        </p:txBody>
      </p:sp>
      <p:sp>
        <p:nvSpPr>
          <p:cNvPr id="3" name="Text Placeholder 2"/>
          <p:cNvSpPr>
            <a:spLocks noGrp="1"/>
          </p:cNvSpPr>
          <p:nvPr>
            <p:ph type="body" idx="1"/>
          </p:nvPr>
        </p:nvSpPr>
        <p:spPr>
          <a:xfrm>
            <a:off x="628650" y="1369219"/>
            <a:ext cx="7886700" cy="25169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29475"/>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71" r:id="rId3"/>
    <p:sldLayoutId id="2147483661" r:id="rId4"/>
    <p:sldLayoutId id="2147483667" r:id="rId5"/>
  </p:sldLayoutIdLst>
  <p:txStyles>
    <p:titleStyle>
      <a:lvl1pPr algn="l" defTabSz="685800" rtl="0" eaLnBrk="1" latinLnBrk="0" hangingPunct="1">
        <a:lnSpc>
          <a:spcPct val="90000"/>
        </a:lnSpc>
        <a:spcBef>
          <a:spcPct val="0"/>
        </a:spcBef>
        <a:buNone/>
        <a:defRPr sz="3200" b="1" i="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69" userDrawn="1">
          <p15:clr>
            <a:srgbClr val="F26B43"/>
          </p15:clr>
        </p15:guide>
        <p15:guide id="4" pos="385" userDrawn="1">
          <p15:clr>
            <a:srgbClr val="F26B43"/>
          </p15:clr>
        </p15:guide>
        <p15:guide id="5" pos="53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a:solidFill>
                  <a:schemeClr val="bg1"/>
                </a:solidFill>
                <a:latin typeface="+mn-lt"/>
              </a:rPr>
              <a:t>Missing Persons Unit North Area</a:t>
            </a:r>
          </a:p>
        </p:txBody>
      </p:sp>
      <p:sp>
        <p:nvSpPr>
          <p:cNvPr id="3" name="Subtitle 2"/>
          <p:cNvSpPr>
            <a:spLocks noGrp="1"/>
          </p:cNvSpPr>
          <p:nvPr>
            <p:ph type="subTitle" idx="10"/>
          </p:nvPr>
        </p:nvSpPr>
        <p:spPr/>
        <p:txBody>
          <a:bodyPr>
            <a:normAutofit/>
          </a:bodyPr>
          <a:lstStyle/>
          <a:p>
            <a:r>
              <a:rPr lang="en-US" sz="2000" dirty="0">
                <a:solidFill>
                  <a:schemeClr val="bg1"/>
                </a:solidFill>
              </a:rPr>
              <a:t>DS Carlington Mazhawidza</a:t>
            </a:r>
          </a:p>
          <a:p>
            <a:r>
              <a:rPr lang="en-US" sz="2000" dirty="0">
                <a:solidFill>
                  <a:schemeClr val="bg1"/>
                </a:solidFill>
              </a:rPr>
              <a:t>DS Colin Hedges </a:t>
            </a:r>
          </a:p>
          <a:p>
            <a:r>
              <a:rPr lang="en-US" sz="2000" dirty="0">
                <a:solidFill>
                  <a:schemeClr val="bg1"/>
                </a:solidFill>
              </a:rPr>
              <a:t>Edmonton Police Station </a:t>
            </a:r>
          </a:p>
        </p:txBody>
      </p:sp>
      <p:sp>
        <p:nvSpPr>
          <p:cNvPr id="4" name="Text Placeholder 3"/>
          <p:cNvSpPr>
            <a:spLocks noGrp="1"/>
          </p:cNvSpPr>
          <p:nvPr>
            <p:ph type="body" sz="quarter" idx="11"/>
          </p:nvPr>
        </p:nvSpPr>
        <p:spPr/>
        <p:txBody>
          <a:bodyPr>
            <a:normAutofit/>
          </a:bodyPr>
          <a:lstStyle/>
          <a:p>
            <a:r>
              <a:rPr lang="en-US" sz="2000" dirty="0">
                <a:solidFill>
                  <a:schemeClr val="bg1"/>
                </a:solidFill>
              </a:rPr>
              <a:t>Haringey and Enfield </a:t>
            </a:r>
          </a:p>
        </p:txBody>
      </p:sp>
    </p:spTree>
    <p:extLst>
      <p:ext uri="{BB962C8B-B14F-4D97-AF65-F5344CB8AC3E}">
        <p14:creationId xmlns:p14="http://schemas.microsoft.com/office/powerpoint/2010/main" val="197765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chemeClr val="bg1"/>
                </a:solidFill>
                <a:latin typeface="+mn-lt"/>
              </a:rPr>
              <a:t>Tactical Options</a:t>
            </a:r>
          </a:p>
        </p:txBody>
      </p:sp>
      <p:sp>
        <p:nvSpPr>
          <p:cNvPr id="5" name="Content Placeholder 4"/>
          <p:cNvSpPr>
            <a:spLocks noGrp="1"/>
          </p:cNvSpPr>
          <p:nvPr>
            <p:ph idx="1"/>
          </p:nvPr>
        </p:nvSpPr>
        <p:spPr>
          <a:xfrm>
            <a:off x="628650" y="1442848"/>
            <a:ext cx="7886700" cy="2704340"/>
          </a:xfrm>
        </p:spPr>
        <p:txBody>
          <a:bodyPr>
            <a:normAutofit/>
          </a:bodyPr>
          <a:lstStyle/>
          <a:p>
            <a:pPr marL="0" indent="0">
              <a:buNone/>
            </a:pPr>
            <a:r>
              <a:rPr lang="en-GB" sz="2000" dirty="0">
                <a:solidFill>
                  <a:schemeClr val="bg1"/>
                </a:solidFill>
              </a:rPr>
              <a:t>We carry out actions that help us find and safeguard missing people. </a:t>
            </a:r>
          </a:p>
          <a:p>
            <a:pPr marL="0" indent="0">
              <a:buNone/>
            </a:pPr>
            <a:r>
              <a:rPr lang="en-GB" sz="2000" dirty="0">
                <a:solidFill>
                  <a:schemeClr val="bg1"/>
                </a:solidFill>
              </a:rPr>
              <a:t>Some of the tactics are sensitive which cannot be shared here. </a:t>
            </a:r>
          </a:p>
        </p:txBody>
      </p:sp>
    </p:spTree>
    <p:extLst>
      <p:ext uri="{BB962C8B-B14F-4D97-AF65-F5344CB8AC3E}">
        <p14:creationId xmlns:p14="http://schemas.microsoft.com/office/powerpoint/2010/main" val="59498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6341" y="273844"/>
            <a:ext cx="7886700" cy="994172"/>
          </a:xfrm>
        </p:spPr>
        <p:txBody>
          <a:bodyPr>
            <a:normAutofit/>
          </a:bodyPr>
          <a:lstStyle/>
          <a:p>
            <a:r>
              <a:rPr lang="en-GB" sz="2000" b="0" dirty="0">
                <a:solidFill>
                  <a:schemeClr val="bg1"/>
                </a:solidFill>
                <a:latin typeface="+mn-lt"/>
              </a:rPr>
              <a:t>Incidents not Generating a Missing report </a:t>
            </a:r>
          </a:p>
        </p:txBody>
      </p:sp>
      <p:sp>
        <p:nvSpPr>
          <p:cNvPr id="5" name="Content Placeholder 4"/>
          <p:cNvSpPr>
            <a:spLocks noGrp="1"/>
          </p:cNvSpPr>
          <p:nvPr>
            <p:ph idx="1"/>
          </p:nvPr>
        </p:nvSpPr>
        <p:spPr>
          <a:xfrm>
            <a:off x="506341" y="1011857"/>
            <a:ext cx="7886700" cy="2704340"/>
          </a:xfrm>
        </p:spPr>
        <p:txBody>
          <a:bodyPr>
            <a:normAutofit fontScale="40000" lnSpcReduction="20000"/>
          </a:bodyPr>
          <a:lstStyle/>
          <a:p>
            <a:pPr marL="0" indent="0">
              <a:buNone/>
            </a:pPr>
            <a:r>
              <a:rPr lang="en-GB" sz="3800" dirty="0">
                <a:solidFill>
                  <a:schemeClr val="bg1"/>
                </a:solidFill>
              </a:rPr>
              <a:t>The BCU response may determine that some CADs classified as a Misper at the call handling stage are inappropriate for the Met to progress as such. This could occur on initial CAD receipt or as further understanding is obtained through informant contact, incident triage or other investigation.</a:t>
            </a:r>
          </a:p>
          <a:p>
            <a:pPr marL="0" indent="0">
              <a:buNone/>
            </a:pPr>
            <a:r>
              <a:rPr lang="en-GB" sz="3800" dirty="0">
                <a:solidFill>
                  <a:schemeClr val="bg1"/>
                </a:solidFill>
              </a:rPr>
              <a:t>In instances where it is believed to be justified that an incident will not generate a police missing persons investigation, intel checks relevant to the concern should be completed to support the decision making. Any incidents deemed to be inappropriately reported, or otherwise ‘not missing’, should be updated on CAD with a written record of decision making and rationale. </a:t>
            </a:r>
          </a:p>
          <a:p>
            <a:pPr marL="0" indent="0">
              <a:buNone/>
            </a:pPr>
            <a:r>
              <a:rPr lang="en-GB" sz="3800" dirty="0">
                <a:solidFill>
                  <a:schemeClr val="bg1"/>
                </a:solidFill>
              </a:rPr>
              <a:t> If applicable, the informant or relevant other persons (e.g. a family member) must be suitably updated. If an incident does not generate a police missing persons investigation interested parties should be left in no doubt about the decision that has been made. </a:t>
            </a:r>
          </a:p>
          <a:p>
            <a:pPr marL="0" indent="0">
              <a:buNone/>
            </a:pPr>
            <a:endParaRPr lang="en-GB" dirty="0"/>
          </a:p>
        </p:txBody>
      </p:sp>
    </p:spTree>
    <p:extLst>
      <p:ext uri="{BB962C8B-B14F-4D97-AF65-F5344CB8AC3E}">
        <p14:creationId xmlns:p14="http://schemas.microsoft.com/office/powerpoint/2010/main" val="3841564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FFFFFF"/>
                </a:solidFill>
                <a:latin typeface="Calibri" panose="020F0502020204030204" pitchFamily="34" charset="0"/>
              </a:rPr>
              <a:t>Missing not Missing Guidance </a:t>
            </a:r>
            <a:r>
              <a:rPr lang="en-GB" b="0" dirty="0">
                <a:latin typeface="Calibri" panose="020F0502020204030204" pitchFamily="34" charset="0"/>
              </a:rPr>
              <a:t>sing</a:t>
            </a:r>
            <a:r>
              <a:rPr lang="en-GB" dirty="0">
                <a:latin typeface="Calibri" panose="020F0502020204030204" pitchFamily="34" charset="0"/>
              </a:rPr>
              <a:t> not Missing Guidance </a:t>
            </a:r>
            <a:endParaRPr lang="en-GB" dirty="0">
              <a:solidFill>
                <a:schemeClr val="bg1"/>
              </a:solidFill>
            </a:endParaRPr>
          </a:p>
        </p:txBody>
      </p:sp>
      <p:sp>
        <p:nvSpPr>
          <p:cNvPr id="5" name="Content Placeholder 4"/>
          <p:cNvSpPr>
            <a:spLocks noGrp="1"/>
          </p:cNvSpPr>
          <p:nvPr>
            <p:ph idx="1"/>
          </p:nvPr>
        </p:nvSpPr>
        <p:spPr>
          <a:xfrm>
            <a:off x="547112" y="770930"/>
            <a:ext cx="7886700" cy="2704340"/>
          </a:xfrm>
        </p:spPr>
        <p:txBody>
          <a:bodyPr>
            <a:normAutofit fontScale="55000" lnSpcReduction="20000"/>
          </a:bodyPr>
          <a:lstStyle/>
          <a:p>
            <a:pPr marL="0" marR="0" indent="0">
              <a:spcBef>
                <a:spcPts val="0"/>
              </a:spcBef>
              <a:spcAft>
                <a:spcPts val="0"/>
              </a:spcAft>
              <a:buNone/>
            </a:pPr>
            <a:r>
              <a:rPr lang="en-GB" sz="3300" dirty="0">
                <a:solidFill>
                  <a:srgbClr val="FFFFFF"/>
                </a:solidFill>
                <a:latin typeface="Calibri" panose="020F0502020204030204" pitchFamily="34" charset="0"/>
              </a:rPr>
              <a:t>‘Anyone who whereabouts cannot be established will be considered as missing until located and their wellbeing or otherwise confirmed.’</a:t>
            </a:r>
          </a:p>
          <a:p>
            <a:pPr marL="0" marR="0" indent="0">
              <a:spcBef>
                <a:spcPts val="0"/>
              </a:spcBef>
              <a:spcAft>
                <a:spcPts val="0"/>
              </a:spcAft>
              <a:buNone/>
            </a:pPr>
            <a:endParaRPr lang="en-GB" sz="3300" dirty="0">
              <a:solidFill>
                <a:srgbClr val="FFFFFF"/>
              </a:solidFill>
              <a:latin typeface="Calibri" panose="020F0502020204030204" pitchFamily="34" charset="0"/>
            </a:endParaRPr>
          </a:p>
          <a:p>
            <a:pPr marL="0" marR="0" indent="0">
              <a:spcBef>
                <a:spcPts val="0"/>
              </a:spcBef>
              <a:spcAft>
                <a:spcPts val="0"/>
              </a:spcAft>
              <a:buNone/>
            </a:pPr>
            <a:r>
              <a:rPr lang="en-GB" sz="3300" dirty="0">
                <a:solidFill>
                  <a:srgbClr val="FFFFFF"/>
                </a:solidFill>
                <a:latin typeface="Calibri" panose="020F0502020204030204" pitchFamily="34" charset="0"/>
              </a:rPr>
              <a:t>Under this definition, the circumstances of an individual’s whereabouts simply being ‘unknown’ could result in the expectation that police are responsible for locating them, regardless of the circumstances. </a:t>
            </a:r>
          </a:p>
          <a:p>
            <a:pPr marL="0" marR="0" indent="0">
              <a:spcBef>
                <a:spcPts val="0"/>
              </a:spcBef>
              <a:spcAft>
                <a:spcPts val="0"/>
              </a:spcAft>
              <a:buNone/>
            </a:pPr>
            <a:r>
              <a:rPr lang="en-GB" sz="3300" dirty="0">
                <a:solidFill>
                  <a:srgbClr val="FFFFFF"/>
                </a:solidFill>
                <a:latin typeface="Calibri" panose="020F0502020204030204" pitchFamily="34" charset="0"/>
              </a:rPr>
              <a:t>This is impractical, with unnecessary deployment being potentially damaging to the individual (e.g. breach of privacy), or by limiting the overall capability of police to respond effectively to missing persons (e.g. due to high levels of unnecessary and preventable demand).</a:t>
            </a:r>
          </a:p>
          <a:p>
            <a:pPr marL="0" marR="0" indent="0">
              <a:spcBef>
                <a:spcPts val="0"/>
              </a:spcBef>
              <a:spcAft>
                <a:spcPts val="0"/>
              </a:spcAft>
              <a:buNone/>
            </a:pPr>
            <a:r>
              <a:rPr lang="en-GB" sz="3300" dirty="0">
                <a:solidFill>
                  <a:srgbClr val="FFFFFF"/>
                </a:solidFill>
                <a:latin typeface="Calibri" panose="020F0502020204030204" pitchFamily="34" charset="0"/>
              </a:rPr>
              <a:t>To manage this, when an individual is reported missing, we must first consider whether there was any reasonable expectation or necessity for police to be informed at all.</a:t>
            </a:r>
          </a:p>
          <a:p>
            <a:pPr marL="0" indent="0">
              <a:buNone/>
            </a:pPr>
            <a:endParaRPr lang="en-GB" dirty="0"/>
          </a:p>
        </p:txBody>
      </p:sp>
    </p:spTree>
    <p:extLst>
      <p:ext uri="{BB962C8B-B14F-4D97-AF65-F5344CB8AC3E}">
        <p14:creationId xmlns:p14="http://schemas.microsoft.com/office/powerpoint/2010/main" val="74622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sz="2000" b="0" dirty="0">
                <a:solidFill>
                  <a:schemeClr val="bg1"/>
                </a:solidFill>
                <a:latin typeface="+mn-lt"/>
              </a:rPr>
              <a:t>Contact </a:t>
            </a:r>
          </a:p>
        </p:txBody>
      </p:sp>
      <p:sp>
        <p:nvSpPr>
          <p:cNvPr id="5" name="Content Placeholder 4"/>
          <p:cNvSpPr>
            <a:spLocks noGrp="1"/>
          </p:cNvSpPr>
          <p:nvPr>
            <p:ph idx="1"/>
          </p:nvPr>
        </p:nvSpPr>
        <p:spPr>
          <a:xfrm>
            <a:off x="628650" y="988560"/>
            <a:ext cx="7886700" cy="2704340"/>
          </a:xfrm>
        </p:spPr>
        <p:txBody>
          <a:bodyPr>
            <a:normAutofit/>
          </a:bodyPr>
          <a:lstStyle/>
          <a:p>
            <a:pPr marL="0" indent="0">
              <a:buNone/>
            </a:pPr>
            <a:r>
              <a:rPr lang="en-GB" sz="2000" dirty="0">
                <a:solidFill>
                  <a:schemeClr val="bg1"/>
                </a:solidFill>
              </a:rPr>
              <a:t>Online reporting</a:t>
            </a:r>
          </a:p>
          <a:p>
            <a:pPr marL="0" indent="0">
              <a:buNone/>
            </a:pPr>
            <a:endParaRPr lang="en-GB" sz="2000" dirty="0">
              <a:solidFill>
                <a:schemeClr val="bg1"/>
              </a:solidFill>
            </a:endParaRPr>
          </a:p>
          <a:p>
            <a:pPr marL="0" indent="0">
              <a:buNone/>
            </a:pPr>
            <a:r>
              <a:rPr lang="en-GB" sz="2000" dirty="0">
                <a:solidFill>
                  <a:schemeClr val="bg1"/>
                </a:solidFill>
              </a:rPr>
              <a:t>101 non emergency </a:t>
            </a:r>
          </a:p>
          <a:p>
            <a:pPr marL="0" indent="0">
              <a:buNone/>
            </a:pPr>
            <a:endParaRPr lang="en-GB" sz="2000" dirty="0">
              <a:solidFill>
                <a:schemeClr val="bg1"/>
              </a:solidFill>
            </a:endParaRPr>
          </a:p>
          <a:p>
            <a:pPr marL="0" indent="0">
              <a:buNone/>
            </a:pPr>
            <a:r>
              <a:rPr lang="en-GB" sz="2000" dirty="0">
                <a:solidFill>
                  <a:schemeClr val="bg1"/>
                </a:solidFill>
              </a:rPr>
              <a:t>999</a:t>
            </a:r>
          </a:p>
        </p:txBody>
      </p:sp>
    </p:spTree>
    <p:extLst>
      <p:ext uri="{BB962C8B-B14F-4D97-AF65-F5344CB8AC3E}">
        <p14:creationId xmlns:p14="http://schemas.microsoft.com/office/powerpoint/2010/main" val="158828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b="0" dirty="0">
                <a:solidFill>
                  <a:schemeClr val="bg1"/>
                </a:solidFill>
                <a:latin typeface="+mn-lt"/>
              </a:rPr>
              <a:t>Missing Persons Team </a:t>
            </a:r>
          </a:p>
        </p:txBody>
      </p:sp>
      <p:sp>
        <p:nvSpPr>
          <p:cNvPr id="6" name="Content Placeholder 5"/>
          <p:cNvSpPr>
            <a:spLocks noGrp="1"/>
          </p:cNvSpPr>
          <p:nvPr>
            <p:ph idx="1"/>
          </p:nvPr>
        </p:nvSpPr>
        <p:spPr/>
        <p:txBody>
          <a:bodyPr>
            <a:normAutofit/>
          </a:bodyPr>
          <a:lstStyle/>
          <a:p>
            <a:pPr marL="0" indent="0">
              <a:buNone/>
            </a:pPr>
            <a:r>
              <a:rPr lang="en-US" sz="2000" dirty="0">
                <a:solidFill>
                  <a:schemeClr val="bg1"/>
                </a:solidFill>
              </a:rPr>
              <a:t>2 Detective Sergeants  </a:t>
            </a:r>
          </a:p>
          <a:p>
            <a:pPr marL="0" indent="0">
              <a:buNone/>
            </a:pPr>
            <a:r>
              <a:rPr lang="en-US" sz="2000" dirty="0">
                <a:solidFill>
                  <a:schemeClr val="bg1"/>
                </a:solidFill>
              </a:rPr>
              <a:t>8 Constables </a:t>
            </a:r>
          </a:p>
          <a:p>
            <a:pPr marL="0" indent="0">
              <a:buNone/>
            </a:pPr>
            <a:endParaRPr lang="en-US" sz="2000" dirty="0">
              <a:solidFill>
                <a:schemeClr val="bg1"/>
              </a:solidFill>
            </a:endParaRPr>
          </a:p>
          <a:p>
            <a:pPr marL="0" indent="0">
              <a:buNone/>
            </a:pPr>
            <a:r>
              <a:rPr lang="en-US" sz="2000" dirty="0">
                <a:solidFill>
                  <a:schemeClr val="bg1"/>
                </a:solidFill>
              </a:rPr>
              <a:t>Shifts - 7 days cover between 0800hrs and 2200hrs</a:t>
            </a:r>
          </a:p>
          <a:p>
            <a:pPr lvl="1"/>
            <a:endParaRPr lang="en-US" dirty="0">
              <a:solidFill>
                <a:schemeClr val="bg1"/>
              </a:solidFill>
            </a:endParaRPr>
          </a:p>
        </p:txBody>
      </p:sp>
    </p:spTree>
    <p:extLst>
      <p:ext uri="{BB962C8B-B14F-4D97-AF65-F5344CB8AC3E}">
        <p14:creationId xmlns:p14="http://schemas.microsoft.com/office/powerpoint/2010/main" val="189948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rgbClr val="FFFFFF"/>
                </a:solidFill>
                <a:latin typeface="+mn-lt"/>
              </a:rPr>
              <a:t>Missing People – London Profile</a:t>
            </a:r>
            <a:endParaRPr lang="en-GB" sz="2000" b="0" dirty="0">
              <a:solidFill>
                <a:schemeClr val="bg1"/>
              </a:solidFill>
              <a:latin typeface="+mn-lt"/>
            </a:endParaRPr>
          </a:p>
        </p:txBody>
      </p:sp>
      <p:sp>
        <p:nvSpPr>
          <p:cNvPr id="5" name="Content Placeholder 4"/>
          <p:cNvSpPr>
            <a:spLocks noGrp="1"/>
          </p:cNvSpPr>
          <p:nvPr>
            <p:ph idx="1"/>
          </p:nvPr>
        </p:nvSpPr>
        <p:spPr>
          <a:xfrm>
            <a:off x="628650" y="1442848"/>
            <a:ext cx="7886700" cy="2704340"/>
          </a:xfrm>
        </p:spPr>
        <p:txBody>
          <a:bodyPr>
            <a:normAutofit/>
          </a:bodyPr>
          <a:lstStyle/>
          <a:p>
            <a:pPr marL="0" marR="0" indent="0">
              <a:spcBef>
                <a:spcPts val="0"/>
              </a:spcBef>
              <a:spcAft>
                <a:spcPts val="0"/>
              </a:spcAft>
              <a:buNone/>
            </a:pPr>
            <a:r>
              <a:rPr lang="en-GB" sz="2000" dirty="0">
                <a:solidFill>
                  <a:srgbClr val="FFFFFF"/>
                </a:solidFill>
              </a:rPr>
              <a:t>(2021/22) – 45, 103 missing investigations</a:t>
            </a:r>
          </a:p>
          <a:p>
            <a:pPr marL="0" marR="0" indent="0">
              <a:spcBef>
                <a:spcPts val="0"/>
              </a:spcBef>
              <a:spcAft>
                <a:spcPts val="0"/>
              </a:spcAft>
              <a:buNone/>
            </a:pPr>
            <a:r>
              <a:rPr lang="en-GB" sz="2000" dirty="0">
                <a:solidFill>
                  <a:srgbClr val="FFFFFF"/>
                </a:solidFill>
              </a:rPr>
              <a:t>Child Reports –  (29,182) Adult Reports – (15,921)</a:t>
            </a:r>
          </a:p>
          <a:p>
            <a:pPr marL="0" marR="0" indent="0">
              <a:spcBef>
                <a:spcPts val="0"/>
              </a:spcBef>
              <a:spcAft>
                <a:spcPts val="0"/>
              </a:spcAft>
              <a:buNone/>
            </a:pPr>
            <a:endParaRPr lang="en-GB" sz="2000" dirty="0">
              <a:solidFill>
                <a:srgbClr val="FFFFFF"/>
              </a:solidFill>
            </a:endParaRPr>
          </a:p>
          <a:p>
            <a:pPr marL="0" marR="0" indent="0">
              <a:spcBef>
                <a:spcPts val="0"/>
              </a:spcBef>
              <a:spcAft>
                <a:spcPts val="0"/>
              </a:spcAft>
              <a:buNone/>
            </a:pPr>
            <a:r>
              <a:rPr lang="en-GB" sz="2000" dirty="0">
                <a:solidFill>
                  <a:srgbClr val="FFFFFF"/>
                </a:solidFill>
              </a:rPr>
              <a:t>Adult high risk themes: Suicide/Threat of Suicide, Self-Harm, Dementia, MH &amp; A&amp;E walkouts</a:t>
            </a:r>
          </a:p>
          <a:p>
            <a:pPr marL="0" marR="0" indent="0">
              <a:spcBef>
                <a:spcPts val="0"/>
              </a:spcBef>
              <a:spcAft>
                <a:spcPts val="0"/>
              </a:spcAft>
              <a:buNone/>
            </a:pPr>
            <a:endParaRPr lang="en-GB" sz="2000" dirty="0">
              <a:solidFill>
                <a:srgbClr val="FFFFFF"/>
              </a:solidFill>
            </a:endParaRPr>
          </a:p>
          <a:p>
            <a:pPr marL="0" marR="0" indent="0">
              <a:spcBef>
                <a:spcPts val="0"/>
              </a:spcBef>
              <a:spcAft>
                <a:spcPts val="0"/>
              </a:spcAft>
              <a:buNone/>
            </a:pPr>
            <a:r>
              <a:rPr lang="en-GB" sz="2000" dirty="0">
                <a:solidFill>
                  <a:srgbClr val="FFFFFF"/>
                </a:solidFill>
              </a:rPr>
              <a:t>Child high risk themes: Criminal Exploitation, this includes CSE &amp; County Lines, Mental Health</a:t>
            </a:r>
          </a:p>
          <a:p>
            <a:pPr marL="0" indent="0">
              <a:buNone/>
            </a:pPr>
            <a:endParaRPr lang="en-GB" dirty="0"/>
          </a:p>
        </p:txBody>
      </p:sp>
    </p:spTree>
    <p:extLst>
      <p:ext uri="{BB962C8B-B14F-4D97-AF65-F5344CB8AC3E}">
        <p14:creationId xmlns:p14="http://schemas.microsoft.com/office/powerpoint/2010/main" val="84118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rgbClr val="FFFFFF"/>
                </a:solidFill>
                <a:latin typeface="+mn-lt"/>
              </a:rPr>
              <a:t>MPS Response – Incident Development</a:t>
            </a:r>
            <a:endParaRPr lang="en-GB" sz="2000" b="0" dirty="0">
              <a:solidFill>
                <a:schemeClr val="bg1"/>
              </a:solidFill>
              <a:latin typeface="+mn-lt"/>
            </a:endParaRPr>
          </a:p>
        </p:txBody>
      </p:sp>
      <p:sp>
        <p:nvSpPr>
          <p:cNvPr id="5" name="Content Placeholder 4"/>
          <p:cNvSpPr>
            <a:spLocks noGrp="1"/>
          </p:cNvSpPr>
          <p:nvPr>
            <p:ph idx="1"/>
          </p:nvPr>
        </p:nvSpPr>
        <p:spPr>
          <a:xfrm>
            <a:off x="541287" y="988560"/>
            <a:ext cx="7886700" cy="2960250"/>
          </a:xfrm>
        </p:spPr>
        <p:txBody>
          <a:bodyPr>
            <a:normAutofit fontScale="25000" lnSpcReduction="20000"/>
          </a:bodyPr>
          <a:lstStyle/>
          <a:p>
            <a:pPr marL="0" indent="0">
              <a:buNone/>
            </a:pPr>
            <a:r>
              <a:rPr lang="en-GB" sz="6400" dirty="0">
                <a:solidFill>
                  <a:schemeClr val="bg1"/>
                </a:solidFill>
              </a:rPr>
              <a:t>Vast majority of service calls raised by MetCC – CAD Creation and sent to relevant BCU</a:t>
            </a:r>
          </a:p>
          <a:p>
            <a:pPr marL="0" indent="0">
              <a:buNone/>
            </a:pPr>
            <a:r>
              <a:rPr lang="en-GB" sz="6400" dirty="0">
                <a:solidFill>
                  <a:schemeClr val="bg1"/>
                </a:solidFill>
              </a:rPr>
              <a:t>Ops Manager (400) will have sight as gatekeeper – Can at this stage determine immediate actions where immediate risk is identified. 400 can also determine where a missing response is not appropriate but must seek research by RADT.</a:t>
            </a:r>
          </a:p>
          <a:p>
            <a:pPr marL="0" indent="0">
              <a:buNone/>
            </a:pPr>
            <a:r>
              <a:rPr lang="en-GB" sz="6400" dirty="0">
                <a:solidFill>
                  <a:schemeClr val="bg1"/>
                </a:solidFill>
              </a:rPr>
              <a:t>Otherwise – The CAD is picked up early by the Resource and Demand Team (RADT). They have a significant role, 24/7 – Informant engagement, research, confirmation of Risk Grading, progressive investigative action plan &amp; Supervision – Low/Medium risk Progression under RADT Incident Manager.</a:t>
            </a:r>
          </a:p>
          <a:p>
            <a:pPr marL="0" indent="0">
              <a:buNone/>
            </a:pPr>
            <a:endParaRPr lang="en-GB" sz="6400" dirty="0">
              <a:solidFill>
                <a:schemeClr val="bg1"/>
              </a:solidFill>
            </a:endParaRPr>
          </a:p>
          <a:p>
            <a:pPr marL="0" indent="0">
              <a:buNone/>
            </a:pPr>
            <a:r>
              <a:rPr lang="en-GB" sz="6400" dirty="0">
                <a:solidFill>
                  <a:schemeClr val="bg1"/>
                </a:solidFill>
              </a:rPr>
              <a:t>High Risk cases – Initial investigation, basic prioritised actions and comprehensive Connect creation – Formal handover to Missing Person Unit/Local out of hours Contingency – Responsibility remains ERPT/RADT until handover completed.</a:t>
            </a:r>
          </a:p>
          <a:p>
            <a:pPr marL="0" indent="0">
              <a:buNone/>
            </a:pPr>
            <a:endParaRPr lang="en-GB" dirty="0"/>
          </a:p>
        </p:txBody>
      </p:sp>
    </p:spTree>
    <p:extLst>
      <p:ext uri="{BB962C8B-B14F-4D97-AF65-F5344CB8AC3E}">
        <p14:creationId xmlns:p14="http://schemas.microsoft.com/office/powerpoint/2010/main" val="3526547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342900" fontAlgn="ctr">
              <a:spcBef>
                <a:spcPts val="1200"/>
              </a:spcBef>
              <a:spcAft>
                <a:spcPts val="200"/>
              </a:spcAft>
              <a:buFont typeface="Arial" panose="020B0604020202020204" pitchFamily="34" charset="0"/>
              <a:buChar char="•"/>
            </a:pPr>
            <a:r>
              <a:rPr lang="en-GB" dirty="0"/>
              <a:t>Missing Policy Guidance</a:t>
            </a:r>
            <a:br>
              <a:rPr lang="en-GB" dirty="0"/>
            </a:br>
            <a:r>
              <a:rPr lang="en-GB" sz="2200" b="0" dirty="0">
                <a:solidFill>
                  <a:schemeClr val="bg1"/>
                </a:solidFill>
                <a:latin typeface="+mn-lt"/>
              </a:rPr>
              <a:t>Missing Policy Guidance</a:t>
            </a:r>
            <a:br>
              <a:rPr lang="en-GB" sz="800" dirty="0">
                <a:solidFill>
                  <a:srgbClr val="0070C0"/>
                </a:solidFill>
                <a:latin typeface="Calibri" panose="020F0502020204030204" pitchFamily="34" charset="0"/>
              </a:rPr>
            </a:br>
            <a:r>
              <a:rPr lang="en-GB" dirty="0"/>
              <a:t>Policy Guidance</a:t>
            </a:r>
            <a:br>
              <a:rPr lang="en-GB" dirty="0"/>
            </a:br>
            <a:endParaRPr lang="en-GB" dirty="0">
              <a:solidFill>
                <a:schemeClr val="bg1"/>
              </a:solidFill>
            </a:endParaRPr>
          </a:p>
        </p:txBody>
      </p:sp>
      <p:sp>
        <p:nvSpPr>
          <p:cNvPr id="5" name="Content Placeholder 4"/>
          <p:cNvSpPr>
            <a:spLocks noGrp="1"/>
          </p:cNvSpPr>
          <p:nvPr>
            <p:ph idx="1"/>
          </p:nvPr>
        </p:nvSpPr>
        <p:spPr>
          <a:xfrm>
            <a:off x="628650" y="1442848"/>
            <a:ext cx="7886700" cy="2704340"/>
          </a:xfrm>
        </p:spPr>
        <p:txBody>
          <a:bodyPr>
            <a:normAutofit/>
          </a:bodyPr>
          <a:lstStyle/>
          <a:p>
            <a:pPr indent="0" fontAlgn="ctr">
              <a:spcBef>
                <a:spcPts val="1200"/>
              </a:spcBef>
              <a:spcAft>
                <a:spcPts val="200"/>
              </a:spcAft>
              <a:buNone/>
            </a:pPr>
            <a:r>
              <a:rPr lang="en-GB" sz="2000" dirty="0">
                <a:solidFill>
                  <a:schemeClr val="bg1"/>
                </a:solidFill>
              </a:rPr>
              <a:t>Pre 48 hours RADT Risk Triage &amp; Decision-Making – Ownership &amp; Governance – Closure/Handover</a:t>
            </a:r>
          </a:p>
          <a:p>
            <a:pPr indent="0" fontAlgn="ctr">
              <a:spcBef>
                <a:spcPts val="1200"/>
              </a:spcBef>
              <a:spcAft>
                <a:spcPts val="200"/>
              </a:spcAft>
              <a:buNone/>
            </a:pPr>
            <a:r>
              <a:rPr lang="en-GB" sz="2000" dirty="0">
                <a:solidFill>
                  <a:schemeClr val="bg1"/>
                </a:solidFill>
              </a:rPr>
              <a:t>Post 48 hours: MPU progression, Review, Case Management, Partnership &amp; Strategy</a:t>
            </a:r>
          </a:p>
          <a:p>
            <a:pPr indent="0" fontAlgn="ctr">
              <a:spcBef>
                <a:spcPts val="1200"/>
              </a:spcBef>
              <a:spcAft>
                <a:spcPts val="200"/>
              </a:spcAft>
              <a:buNone/>
            </a:pPr>
            <a:r>
              <a:rPr lang="en-GB" sz="2000" dirty="0">
                <a:solidFill>
                  <a:schemeClr val="bg1"/>
                </a:solidFill>
              </a:rPr>
              <a:t>Located/outcome, Prevention Interview, Referrals &amp; Interventions</a:t>
            </a:r>
          </a:p>
          <a:p>
            <a:pPr marL="0" indent="0">
              <a:buNone/>
            </a:pPr>
            <a:endParaRPr lang="en-GB" dirty="0"/>
          </a:p>
        </p:txBody>
      </p:sp>
    </p:spTree>
    <p:extLst>
      <p:ext uri="{BB962C8B-B14F-4D97-AF65-F5344CB8AC3E}">
        <p14:creationId xmlns:p14="http://schemas.microsoft.com/office/powerpoint/2010/main" val="353068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chemeClr val="bg1"/>
                </a:solidFill>
                <a:latin typeface="+mn-lt"/>
              </a:rPr>
              <a:t>Operation Resolute </a:t>
            </a:r>
          </a:p>
        </p:txBody>
      </p:sp>
      <p:sp>
        <p:nvSpPr>
          <p:cNvPr id="5" name="Content Placeholder 4"/>
          <p:cNvSpPr>
            <a:spLocks noGrp="1"/>
          </p:cNvSpPr>
          <p:nvPr>
            <p:ph idx="1"/>
          </p:nvPr>
        </p:nvSpPr>
        <p:spPr>
          <a:xfrm>
            <a:off x="669419" y="1122517"/>
            <a:ext cx="7886700" cy="2704340"/>
          </a:xfrm>
        </p:spPr>
        <p:txBody>
          <a:bodyPr>
            <a:normAutofit fontScale="40000" lnSpcReduction="20000"/>
          </a:bodyPr>
          <a:lstStyle/>
          <a:p>
            <a:pPr indent="0" fontAlgn="ctr">
              <a:spcBef>
                <a:spcPts val="1200"/>
              </a:spcBef>
              <a:spcAft>
                <a:spcPts val="200"/>
              </a:spcAft>
              <a:buNone/>
            </a:pPr>
            <a:r>
              <a:rPr lang="en-GB" sz="4200" dirty="0">
                <a:solidFill>
                  <a:srgbClr val="FFFFFF"/>
                </a:solidFill>
              </a:rPr>
              <a:t>Philomena Protocol (October 2020) Children’s Social Care – Education, Accountability, underpinned by a Joint Responsibility Agreement – across 400+ care provisions </a:t>
            </a:r>
          </a:p>
          <a:p>
            <a:pPr indent="0" fontAlgn="ctr">
              <a:spcBef>
                <a:spcPts val="1200"/>
              </a:spcBef>
              <a:spcAft>
                <a:spcPts val="200"/>
              </a:spcAft>
              <a:buNone/>
            </a:pPr>
            <a:r>
              <a:rPr lang="en-GB" sz="4200" dirty="0">
                <a:solidFill>
                  <a:srgbClr val="FFFFFF"/>
                </a:solidFill>
              </a:rPr>
              <a:t>Affinity Protocol (September 2021) MH absconders, AWOL – NHS sites – Accountability, delivery of Trust’s ‘lost patient/AWOL’ response by them – Prevention &amp; Risk-relevant reporting. All 9 MH Trusts, underpinned by Joint Responsibility Agreement – Policy acknowledgement/endorsement.</a:t>
            </a:r>
          </a:p>
          <a:p>
            <a:pPr indent="0" fontAlgn="ctr">
              <a:spcBef>
                <a:spcPts val="1200"/>
              </a:spcBef>
              <a:spcAft>
                <a:spcPts val="200"/>
              </a:spcAft>
              <a:buNone/>
            </a:pPr>
            <a:r>
              <a:rPr lang="en-GB" sz="4200" dirty="0">
                <a:solidFill>
                  <a:srgbClr val="FFFFFF"/>
                </a:solidFill>
              </a:rPr>
              <a:t>Dementia Framework (November 2022) An informed tactical, preventative approach – Reduce high risk, high vulnerability demand – Partner-owned. Coordinate prevention of incidents – GPS Tech devices, Herbert Protocol – Readiness from within community – Minimise occurrence/outcomes</a:t>
            </a:r>
          </a:p>
          <a:p>
            <a:pPr marL="0" indent="0">
              <a:buNone/>
            </a:pPr>
            <a:endParaRPr lang="en-GB" dirty="0"/>
          </a:p>
        </p:txBody>
      </p:sp>
    </p:spTree>
    <p:extLst>
      <p:ext uri="{BB962C8B-B14F-4D97-AF65-F5344CB8AC3E}">
        <p14:creationId xmlns:p14="http://schemas.microsoft.com/office/powerpoint/2010/main" val="192045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chemeClr val="bg1"/>
                </a:solidFill>
                <a:latin typeface="+mn-lt"/>
              </a:rPr>
              <a:t>Risk Grading </a:t>
            </a:r>
          </a:p>
        </p:txBody>
      </p:sp>
      <p:pic>
        <p:nvPicPr>
          <p:cNvPr id="2" name="Content Placeholder 1"/>
          <p:cNvPicPr>
            <a:picLocks noGrp="1" noChangeAspect="1"/>
          </p:cNvPicPr>
          <p:nvPr>
            <p:ph idx="1"/>
          </p:nvPr>
        </p:nvPicPr>
        <p:blipFill>
          <a:blip r:embed="rId3"/>
          <a:stretch>
            <a:fillRect/>
          </a:stretch>
        </p:blipFill>
        <p:spPr>
          <a:xfrm>
            <a:off x="520323" y="1289139"/>
            <a:ext cx="6554115" cy="1086002"/>
          </a:xfrm>
          <a:prstGeom prst="rect">
            <a:avLst/>
          </a:prstGeom>
        </p:spPr>
      </p:pic>
      <p:sp>
        <p:nvSpPr>
          <p:cNvPr id="3" name="Rectangle 2"/>
          <p:cNvSpPr/>
          <p:nvPr/>
        </p:nvSpPr>
        <p:spPr>
          <a:xfrm>
            <a:off x="1278413" y="2493629"/>
            <a:ext cx="4572000" cy="1531188"/>
          </a:xfrm>
          <a:prstGeom prst="rect">
            <a:avLst/>
          </a:prstGeom>
        </p:spPr>
        <p:txBody>
          <a:bodyPr>
            <a:spAutoFit/>
          </a:bodyPr>
          <a:lstStyle/>
          <a:p>
            <a:r>
              <a:rPr lang="en-GB" sz="1200" dirty="0">
                <a:solidFill>
                  <a:schemeClr val="bg1"/>
                </a:solidFill>
              </a:rPr>
              <a:t>Serious Harm – HO definition: risk which is life threatening and/or traumatic; from which recovery, psychological or physical is difficult or impossible </a:t>
            </a:r>
            <a:endParaRPr lang="en-GB" sz="1000" dirty="0">
              <a:solidFill>
                <a:schemeClr val="bg1"/>
              </a:solidFill>
            </a:endParaRPr>
          </a:p>
          <a:p>
            <a:r>
              <a:rPr lang="en-GB" sz="1000" dirty="0">
                <a:solidFill>
                  <a:schemeClr val="bg1"/>
                </a:solidFill>
              </a:rPr>
              <a:t>“Effective identification and recognition of risk elements that are very likely to cause serious harm through either physical or psychological trauma is essential for the MPS to accurately grade risk”.</a:t>
            </a:r>
          </a:p>
          <a:p>
            <a:endParaRPr lang="en-GB" sz="1400" dirty="0">
              <a:solidFill>
                <a:srgbClr val="0070C0"/>
              </a:solidFill>
              <a:latin typeface="Calibri Light" panose="020F0302020204030204" pitchFamily="34" charset="0"/>
            </a:endParaRPr>
          </a:p>
          <a:p>
            <a:endParaRPr lang="en-GB" dirty="0"/>
          </a:p>
        </p:txBody>
      </p:sp>
    </p:spTree>
    <p:extLst>
      <p:ext uri="{BB962C8B-B14F-4D97-AF65-F5344CB8AC3E}">
        <p14:creationId xmlns:p14="http://schemas.microsoft.com/office/powerpoint/2010/main" val="6872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b="0" dirty="0">
                <a:solidFill>
                  <a:schemeClr val="bg1"/>
                </a:solidFill>
                <a:latin typeface="+mn-lt"/>
              </a:rPr>
              <a:t>Risk Elements </a:t>
            </a:r>
          </a:p>
        </p:txBody>
      </p:sp>
      <p:sp>
        <p:nvSpPr>
          <p:cNvPr id="5" name="Content Placeholder 4"/>
          <p:cNvSpPr>
            <a:spLocks noGrp="1"/>
          </p:cNvSpPr>
          <p:nvPr>
            <p:ph idx="1"/>
          </p:nvPr>
        </p:nvSpPr>
        <p:spPr>
          <a:xfrm>
            <a:off x="628650" y="1442848"/>
            <a:ext cx="7886700" cy="2704340"/>
          </a:xfrm>
        </p:spPr>
        <p:txBody>
          <a:bodyPr>
            <a:normAutofit/>
          </a:bodyPr>
          <a:lstStyle/>
          <a:p>
            <a:pPr marL="0" indent="0">
              <a:buNone/>
            </a:pPr>
            <a:r>
              <a:rPr lang="en-GB" sz="2000" dirty="0">
                <a:solidFill>
                  <a:schemeClr val="bg1"/>
                </a:solidFill>
              </a:rPr>
              <a:t>Risk Elements that may influence high risk: </a:t>
            </a:r>
          </a:p>
          <a:p>
            <a:pPr marL="0" indent="0">
              <a:buNone/>
            </a:pPr>
            <a:r>
              <a:rPr lang="en-GB" sz="2000" dirty="0">
                <a:solidFill>
                  <a:schemeClr val="bg1"/>
                </a:solidFill>
              </a:rPr>
              <a:t>Criminal: 2</a:t>
            </a:r>
            <a:r>
              <a:rPr lang="en-GB" sz="2000" baseline="30000" dirty="0">
                <a:solidFill>
                  <a:schemeClr val="bg1"/>
                </a:solidFill>
              </a:rPr>
              <a:t>nd</a:t>
            </a:r>
            <a:r>
              <a:rPr lang="en-GB" sz="2000" dirty="0">
                <a:solidFill>
                  <a:schemeClr val="bg1"/>
                </a:solidFill>
              </a:rPr>
              <a:t> party influence, coercion, exploitation, victim of crime (DA/HBA) radicalisation, threat to wider public </a:t>
            </a:r>
          </a:p>
          <a:p>
            <a:pPr marL="0" indent="0">
              <a:buNone/>
            </a:pPr>
            <a:r>
              <a:rPr lang="en-GB" sz="2000" dirty="0">
                <a:solidFill>
                  <a:schemeClr val="bg1"/>
                </a:solidFill>
              </a:rPr>
              <a:t>Weather, time of day, Health: MH, life threatening condition, missed medication, impairment – communication or mobility. </a:t>
            </a:r>
          </a:p>
        </p:txBody>
      </p:sp>
    </p:spTree>
    <p:extLst>
      <p:ext uri="{BB962C8B-B14F-4D97-AF65-F5344CB8AC3E}">
        <p14:creationId xmlns:p14="http://schemas.microsoft.com/office/powerpoint/2010/main" val="384920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000" dirty="0">
                <a:solidFill>
                  <a:schemeClr val="bg1"/>
                </a:solidFill>
                <a:latin typeface="+mn-lt"/>
              </a:rPr>
              <a:t>Approach to Investigative Strategy</a:t>
            </a:r>
          </a:p>
        </p:txBody>
      </p:sp>
      <p:pic>
        <p:nvPicPr>
          <p:cNvPr id="2" name="Content Placeholder 1"/>
          <p:cNvPicPr>
            <a:picLocks noGrp="1" noChangeAspect="1"/>
          </p:cNvPicPr>
          <p:nvPr>
            <p:ph idx="1"/>
          </p:nvPr>
        </p:nvPicPr>
        <p:blipFill>
          <a:blip r:embed="rId3"/>
          <a:stretch>
            <a:fillRect/>
          </a:stretch>
        </p:blipFill>
        <p:spPr>
          <a:xfrm>
            <a:off x="1692574" y="1443038"/>
            <a:ext cx="5758851" cy="2703512"/>
          </a:xfrm>
          <a:prstGeom prst="rect">
            <a:avLst/>
          </a:prstGeom>
        </p:spPr>
      </p:pic>
    </p:spTree>
    <p:extLst>
      <p:ext uri="{BB962C8B-B14F-4D97-AF65-F5344CB8AC3E}">
        <p14:creationId xmlns:p14="http://schemas.microsoft.com/office/powerpoint/2010/main" val="2714388367"/>
      </p:ext>
    </p:extLst>
  </p:cSld>
  <p:clrMapOvr>
    <a:masterClrMapping/>
  </p:clrMapOvr>
</p:sld>
</file>

<file path=ppt/theme/theme1.xml><?xml version="1.0" encoding="utf-8"?>
<a:theme xmlns:a="http://schemas.openxmlformats.org/drawingml/2006/main" name="MPS_Master">
  <a:themeElements>
    <a:clrScheme name="MPS_Digital_Brand_Guidelines_FINAL_pdf">
      <a:dk1>
        <a:srgbClr val="000000"/>
      </a:dk1>
      <a:lt1>
        <a:srgbClr val="FFFFFF"/>
      </a:lt1>
      <a:dk2>
        <a:srgbClr val="0032A0"/>
      </a:dk2>
      <a:lt2>
        <a:srgbClr val="ABBAD1"/>
      </a:lt2>
      <a:accent1>
        <a:srgbClr val="A3C7E2"/>
      </a:accent1>
      <a:accent2>
        <a:srgbClr val="A1CFCA"/>
      </a:accent2>
      <a:accent3>
        <a:srgbClr val="7EA7AC"/>
      </a:accent3>
      <a:accent4>
        <a:srgbClr val="675DC6"/>
      </a:accent4>
      <a:accent5>
        <a:srgbClr val="101E8E"/>
      </a:accent5>
      <a:accent6>
        <a:srgbClr val="00386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791</TotalTime>
  <Words>896</Words>
  <Application>Microsoft Office PowerPoint</Application>
  <PresentationFormat>On-screen Show (16:9)</PresentationFormat>
  <Paragraphs>58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MPS_Master</vt:lpstr>
      <vt:lpstr>Missing Persons Unit North Area</vt:lpstr>
      <vt:lpstr>Missing Persons Team </vt:lpstr>
      <vt:lpstr>Missing People – London Profile</vt:lpstr>
      <vt:lpstr>MPS Response – Incident Development</vt:lpstr>
      <vt:lpstr>Missing Policy Guidance Missing Policy Guidance Policy Guidance </vt:lpstr>
      <vt:lpstr>Operation Resolute </vt:lpstr>
      <vt:lpstr>Risk Grading </vt:lpstr>
      <vt:lpstr>Risk Elements </vt:lpstr>
      <vt:lpstr>Approach to Investigative Strategy</vt:lpstr>
      <vt:lpstr>Tactical Options</vt:lpstr>
      <vt:lpstr>Incidents not Generating a Missing report </vt:lpstr>
      <vt:lpstr>Missing not Missing Guidance sing not Missing Guidance </vt:lpstr>
      <vt:lpstr>Contact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Laura Eaton</dc:creator>
  <cp:keywords/>
  <dc:description/>
  <cp:lastModifiedBy>Elspeth Smith</cp:lastModifiedBy>
  <cp:revision>53</cp:revision>
  <dcterms:created xsi:type="dcterms:W3CDTF">2017-10-04T09:18:25Z</dcterms:created>
  <dcterms:modified xsi:type="dcterms:W3CDTF">2024-12-11T15:21:21Z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4c3615-41c5-4b89-b528-23679be2a629_Enabled">
    <vt:lpwstr>true</vt:lpwstr>
  </property>
  <property fmtid="{D5CDD505-2E9C-101B-9397-08002B2CF9AE}" pid="3" name="MSIP_Label_654c3615-41c5-4b89-b528-23679be2a629_SetDate">
    <vt:lpwstr>2024-12-11T15:20:36Z</vt:lpwstr>
  </property>
  <property fmtid="{D5CDD505-2E9C-101B-9397-08002B2CF9AE}" pid="4" name="MSIP_Label_654c3615-41c5-4b89-b528-23679be2a629_Method">
    <vt:lpwstr>Privileged</vt:lpwstr>
  </property>
  <property fmtid="{D5CDD505-2E9C-101B-9397-08002B2CF9AE}" pid="5" name="MSIP_Label_654c3615-41c5-4b89-b528-23679be2a629_Name">
    <vt:lpwstr>654c3615-41c5-4b89-b528-23679be2a629</vt:lpwstr>
  </property>
  <property fmtid="{D5CDD505-2E9C-101B-9397-08002B2CF9AE}" pid="6" name="MSIP_Label_654c3615-41c5-4b89-b528-23679be2a629_SiteId">
    <vt:lpwstr>cc18b91d-1bb2-4d9b-ac76-7a4447488d49</vt:lpwstr>
  </property>
  <property fmtid="{D5CDD505-2E9C-101B-9397-08002B2CF9AE}" pid="7" name="MSIP_Label_654c3615-41c5-4b89-b528-23679be2a629_ActionId">
    <vt:lpwstr>4bbcecb0-480f-4eee-a701-99b07a65fa7c</vt:lpwstr>
  </property>
  <property fmtid="{D5CDD505-2E9C-101B-9397-08002B2CF9AE}" pid="8" name="MSIP_Label_654c3615-41c5-4b89-b528-23679be2a629_ContentBits">
    <vt:lpwstr>0</vt:lpwstr>
  </property>
</Properties>
</file>