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7" r:id="rId1"/>
  </p:sldMasterIdLst>
  <p:notesMasterIdLst>
    <p:notesMasterId r:id="rId8"/>
  </p:notesMasterIdLst>
  <p:sldIdLst>
    <p:sldId id="256" r:id="rId2"/>
    <p:sldId id="260" r:id="rId3"/>
    <p:sldId id="261" r:id="rId4"/>
    <p:sldId id="263" r:id="rId5"/>
    <p:sldId id="265" r:id="rId6"/>
    <p:sldId id="266"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BB20AC-8B74-4AB1-B74D-564D7556FD1C}" v="19" dt="2025-01-22T12:45:38.0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8" autoAdjust="0"/>
    <p:restoredTop sz="58881" autoAdjust="0"/>
  </p:normalViewPr>
  <p:slideViewPr>
    <p:cSldViewPr snapToGrid="0">
      <p:cViewPr varScale="1">
        <p:scale>
          <a:sx n="22" d="100"/>
          <a:sy n="22" d="100"/>
        </p:scale>
        <p:origin x="1552" y="36"/>
      </p:cViewPr>
      <p:guideLst/>
    </p:cSldViewPr>
  </p:slideViewPr>
  <p:notesTextViewPr>
    <p:cViewPr>
      <p:scale>
        <a:sx n="1" d="1"/>
        <a:sy n="1" d="1"/>
      </p:scale>
      <p:origin x="0" y="0"/>
    </p:cViewPr>
  </p:notesTextViewPr>
  <p:notesViewPr>
    <p:cSldViewPr snapToGrid="0">
      <p:cViewPr varScale="1">
        <p:scale>
          <a:sx n="75" d="100"/>
          <a:sy n="75" d="100"/>
        </p:scale>
        <p:origin x="3448" y="4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977CAD-5956-47F6-8D16-3B5EB88EB078}"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323D4C49-EA1D-41C3-9540-86B36673404F}">
      <dgm:prSet custT="1"/>
      <dgm:spPr/>
      <dgm:t>
        <a:bodyPr/>
        <a:lstStyle/>
        <a:p>
          <a:pPr algn="ctr"/>
          <a:r>
            <a:rPr lang="en-GB" sz="1800" b="1" dirty="0"/>
            <a:t>Things to consider</a:t>
          </a:r>
          <a:endParaRPr lang="en-US" sz="1800" dirty="0"/>
        </a:p>
      </dgm:t>
    </dgm:pt>
    <dgm:pt modelId="{D0792507-4ED5-4477-896E-9882CB8D6E97}" type="parTrans" cxnId="{E2424EA1-53EF-4DDD-A365-8DB146869670}">
      <dgm:prSet/>
      <dgm:spPr/>
      <dgm:t>
        <a:bodyPr/>
        <a:lstStyle/>
        <a:p>
          <a:endParaRPr lang="en-US"/>
        </a:p>
      </dgm:t>
    </dgm:pt>
    <dgm:pt modelId="{A093B42E-6DF2-4109-8FC6-5F7BD73AE843}" type="sibTrans" cxnId="{E2424EA1-53EF-4DDD-A365-8DB146869670}">
      <dgm:prSet/>
      <dgm:spPr/>
      <dgm:t>
        <a:bodyPr/>
        <a:lstStyle/>
        <a:p>
          <a:endParaRPr lang="en-US"/>
        </a:p>
      </dgm:t>
    </dgm:pt>
    <dgm:pt modelId="{083732E0-E0B1-4C7A-AF29-131A310713B3}">
      <dgm:prSet custT="1"/>
      <dgm:spPr/>
      <dgm:t>
        <a:bodyPr/>
        <a:lstStyle/>
        <a:p>
          <a:r>
            <a:rPr lang="en-GB" sz="1400" b="1" dirty="0">
              <a:solidFill>
                <a:schemeClr val="tx1"/>
              </a:solidFill>
            </a:rPr>
            <a:t>RISK – Risk to self </a:t>
          </a:r>
          <a:r>
            <a:rPr lang="en-GB" sz="1000" dirty="0"/>
            <a:t>-Plans and intent to act on thoughts</a:t>
          </a:r>
          <a:endParaRPr lang="en-US" sz="1000" dirty="0"/>
        </a:p>
      </dgm:t>
    </dgm:pt>
    <dgm:pt modelId="{CB187277-265F-4DB5-909A-A7EC938D371D}" type="parTrans" cxnId="{77B1DBC1-5857-425E-B58B-F5A120172015}">
      <dgm:prSet/>
      <dgm:spPr/>
      <dgm:t>
        <a:bodyPr/>
        <a:lstStyle/>
        <a:p>
          <a:endParaRPr lang="en-US"/>
        </a:p>
      </dgm:t>
    </dgm:pt>
    <dgm:pt modelId="{578DCB5D-E343-474E-9F71-C1B061EDD073}" type="sibTrans" cxnId="{77B1DBC1-5857-425E-B58B-F5A120172015}">
      <dgm:prSet/>
      <dgm:spPr/>
      <dgm:t>
        <a:bodyPr/>
        <a:lstStyle/>
        <a:p>
          <a:endParaRPr lang="en-US"/>
        </a:p>
      </dgm:t>
    </dgm:pt>
    <dgm:pt modelId="{593819CD-0DF1-4217-9C96-DE429E35C6C2}">
      <dgm:prSet custT="1"/>
      <dgm:spPr/>
      <dgm:t>
        <a:bodyPr/>
        <a:lstStyle/>
        <a:p>
          <a:pPr>
            <a:buNone/>
          </a:pPr>
          <a:r>
            <a:rPr lang="en-GB" sz="1100" dirty="0">
              <a:solidFill>
                <a:schemeClr val="tx1"/>
              </a:solidFill>
            </a:rPr>
            <a:t>If an individual has disclosed a clear or covert statement that they are experiencing thoughts of harming themselves, then it is important to ask whether they have any plans or intent to act on these thoughts. </a:t>
          </a:r>
          <a:endParaRPr lang="en-US" sz="1100" dirty="0">
            <a:solidFill>
              <a:schemeClr val="tx1"/>
            </a:solidFill>
          </a:endParaRPr>
        </a:p>
      </dgm:t>
    </dgm:pt>
    <dgm:pt modelId="{8CFDA96E-E714-46C4-A6C2-EFEE5E31EB95}" type="parTrans" cxnId="{3BEC7593-4BB1-437D-AABB-6A0A6B4EFED0}">
      <dgm:prSet/>
      <dgm:spPr/>
      <dgm:t>
        <a:bodyPr/>
        <a:lstStyle/>
        <a:p>
          <a:endParaRPr lang="en-US"/>
        </a:p>
      </dgm:t>
    </dgm:pt>
    <dgm:pt modelId="{34B624A4-BD49-4B44-AB27-E76FC12D1DAD}" type="sibTrans" cxnId="{3BEC7593-4BB1-437D-AABB-6A0A6B4EFED0}">
      <dgm:prSet/>
      <dgm:spPr/>
      <dgm:t>
        <a:bodyPr/>
        <a:lstStyle/>
        <a:p>
          <a:endParaRPr lang="en-US"/>
        </a:p>
      </dgm:t>
    </dgm:pt>
    <dgm:pt modelId="{DFB62A1C-0C71-49AB-8671-B8FF7EE626A9}">
      <dgm:prSet custT="1"/>
      <dgm:spPr/>
      <dgm:t>
        <a:bodyPr/>
        <a:lstStyle/>
        <a:p>
          <a:r>
            <a:rPr lang="en-GB" sz="1400" b="1" dirty="0">
              <a:solidFill>
                <a:schemeClr val="tx1"/>
              </a:solidFill>
            </a:rPr>
            <a:t>RISK – Risk to others </a:t>
          </a:r>
          <a:endParaRPr lang="en-US" sz="1000" dirty="0"/>
        </a:p>
      </dgm:t>
    </dgm:pt>
    <dgm:pt modelId="{B7251768-2DF8-4646-8DAF-7D10482F713C}" type="parTrans" cxnId="{47D24BEC-DB4E-4264-80B4-66BBA27E876B}">
      <dgm:prSet/>
      <dgm:spPr/>
      <dgm:t>
        <a:bodyPr/>
        <a:lstStyle/>
        <a:p>
          <a:endParaRPr lang="en-US"/>
        </a:p>
      </dgm:t>
    </dgm:pt>
    <dgm:pt modelId="{CC99E7DC-DD95-4022-AA0E-34D94039EF4B}" type="sibTrans" cxnId="{47D24BEC-DB4E-4264-80B4-66BBA27E876B}">
      <dgm:prSet/>
      <dgm:spPr/>
      <dgm:t>
        <a:bodyPr/>
        <a:lstStyle/>
        <a:p>
          <a:endParaRPr lang="en-US"/>
        </a:p>
      </dgm:t>
    </dgm:pt>
    <dgm:pt modelId="{9961556F-40D8-4A96-9353-4B8D9946A4DF}">
      <dgm:prSet custT="1"/>
      <dgm:spPr/>
      <dgm:t>
        <a:bodyPr/>
        <a:lstStyle/>
        <a:p>
          <a:r>
            <a:rPr lang="en-GB" sz="1400" b="1" dirty="0">
              <a:solidFill>
                <a:schemeClr val="tx1"/>
              </a:solidFill>
            </a:rPr>
            <a:t>Emergency Contacts</a:t>
          </a:r>
          <a:r>
            <a:rPr lang="en-GB" sz="900" b="1" dirty="0"/>
            <a:t>: </a:t>
          </a:r>
          <a:endParaRPr lang="en-US" sz="900" dirty="0"/>
        </a:p>
      </dgm:t>
    </dgm:pt>
    <dgm:pt modelId="{7119E05C-47EA-4C6A-8CD7-1127AE77B94A}" type="parTrans" cxnId="{0A199D40-7A19-4884-BA07-46C153201FDD}">
      <dgm:prSet/>
      <dgm:spPr/>
      <dgm:t>
        <a:bodyPr/>
        <a:lstStyle/>
        <a:p>
          <a:endParaRPr lang="en-US"/>
        </a:p>
      </dgm:t>
    </dgm:pt>
    <dgm:pt modelId="{DC32B4BD-44B5-4715-A5F3-868554FF6506}" type="sibTrans" cxnId="{0A199D40-7A19-4884-BA07-46C153201FDD}">
      <dgm:prSet/>
      <dgm:spPr/>
      <dgm:t>
        <a:bodyPr/>
        <a:lstStyle/>
        <a:p>
          <a:endParaRPr lang="en-US"/>
        </a:p>
      </dgm:t>
    </dgm:pt>
    <dgm:pt modelId="{4F3568CF-0966-4F2F-9885-9866DD53FF9F}">
      <dgm:prSet/>
      <dgm:spPr/>
      <dgm:t>
        <a:bodyPr/>
        <a:lstStyle/>
        <a:p>
          <a:r>
            <a:rPr lang="en-GB" dirty="0">
              <a:solidFill>
                <a:schemeClr val="tx1"/>
              </a:solidFill>
            </a:rPr>
            <a:t>Call </a:t>
          </a:r>
          <a:r>
            <a:rPr lang="en-GB" b="1" u="sng" dirty="0">
              <a:solidFill>
                <a:schemeClr val="tx1"/>
              </a:solidFill>
            </a:rPr>
            <a:t>999</a:t>
          </a:r>
          <a:r>
            <a:rPr lang="en-GB" dirty="0">
              <a:solidFill>
                <a:schemeClr val="tx1"/>
              </a:solidFill>
            </a:rPr>
            <a:t> or advise they go to A&amp;E immediately if someone's life is at risk – for example, they have seriously injured themselves or taken an overdose. They do not feel they can keep themself safe. A mental health emergency should be taken as seriously as a physical one. You will not be wasting anyone's time.</a:t>
          </a:r>
          <a:endParaRPr lang="en-US" dirty="0">
            <a:solidFill>
              <a:schemeClr val="tx1"/>
            </a:solidFill>
          </a:endParaRPr>
        </a:p>
      </dgm:t>
    </dgm:pt>
    <dgm:pt modelId="{6F1C6EBF-2202-40D6-BEC3-2D2C337D9CD9}" type="parTrans" cxnId="{92D927F2-4884-46C0-BF0B-C20FDBBC3023}">
      <dgm:prSet/>
      <dgm:spPr/>
      <dgm:t>
        <a:bodyPr/>
        <a:lstStyle/>
        <a:p>
          <a:endParaRPr lang="en-US"/>
        </a:p>
      </dgm:t>
    </dgm:pt>
    <dgm:pt modelId="{B1E82C55-53A9-43FA-97D8-4DE9A136CCF8}" type="sibTrans" cxnId="{92D927F2-4884-46C0-BF0B-C20FDBBC3023}">
      <dgm:prSet/>
      <dgm:spPr/>
      <dgm:t>
        <a:bodyPr/>
        <a:lstStyle/>
        <a:p>
          <a:endParaRPr lang="en-US"/>
        </a:p>
      </dgm:t>
    </dgm:pt>
    <dgm:pt modelId="{8DA5C203-6DAD-4BAC-96C9-B2AAC0A7783B}">
      <dgm:prSet custT="1"/>
      <dgm:spPr/>
      <dgm:t>
        <a:bodyPr/>
        <a:lstStyle/>
        <a:p>
          <a:r>
            <a:rPr lang="en-GB" sz="1100" b="1" u="sng" dirty="0">
              <a:solidFill>
                <a:schemeClr val="tx1"/>
              </a:solidFill>
            </a:rPr>
            <a:t>NHS 111, option 2 </a:t>
          </a:r>
          <a:r>
            <a:rPr lang="en-GB" sz="1100" dirty="0">
              <a:solidFill>
                <a:schemeClr val="tx1"/>
              </a:solidFill>
            </a:rPr>
            <a:t>– This number is for a mental health emergency. They are open 24 hours a day, 7 days a week, for adults, children and young people. You may be able to speak with a mental health professional who will advise you. </a:t>
          </a:r>
          <a:endParaRPr lang="en-US" sz="1100" dirty="0">
            <a:solidFill>
              <a:schemeClr val="tx1"/>
            </a:solidFill>
          </a:endParaRPr>
        </a:p>
      </dgm:t>
    </dgm:pt>
    <dgm:pt modelId="{D6AC22D0-FE38-4482-89C8-0CA089F8D23E}" type="parTrans" cxnId="{C4CB1362-0488-4545-A7F0-9622E7F8D28A}">
      <dgm:prSet/>
      <dgm:spPr/>
      <dgm:t>
        <a:bodyPr/>
        <a:lstStyle/>
        <a:p>
          <a:endParaRPr lang="en-US"/>
        </a:p>
      </dgm:t>
    </dgm:pt>
    <dgm:pt modelId="{867D55C2-E841-4CE1-9AC2-7EE6998C38CB}" type="sibTrans" cxnId="{C4CB1362-0488-4545-A7F0-9622E7F8D28A}">
      <dgm:prSet/>
      <dgm:spPr/>
      <dgm:t>
        <a:bodyPr/>
        <a:lstStyle/>
        <a:p>
          <a:endParaRPr lang="en-US"/>
        </a:p>
      </dgm:t>
    </dgm:pt>
    <dgm:pt modelId="{CE5B8445-4160-4F95-98E0-CB5EBADA45CB}">
      <dgm:prSet custT="1"/>
      <dgm:spPr/>
      <dgm:t>
        <a:bodyPr/>
        <a:lstStyle/>
        <a:p>
          <a:r>
            <a:rPr lang="en-GB" sz="1100" dirty="0">
              <a:solidFill>
                <a:schemeClr val="tx1"/>
              </a:solidFill>
            </a:rPr>
            <a:t>Crisis Telephone service (CTS) – </a:t>
          </a:r>
          <a:r>
            <a:rPr lang="en-GB" sz="1100" b="1" u="sng" dirty="0">
              <a:solidFill>
                <a:schemeClr val="tx1"/>
              </a:solidFill>
            </a:rPr>
            <a:t>0800 151 0023</a:t>
          </a:r>
          <a:r>
            <a:rPr lang="en-GB" sz="1100" dirty="0">
              <a:solidFill>
                <a:schemeClr val="tx1"/>
              </a:solidFill>
            </a:rPr>
            <a:t>. Attempt to discuss this referral with them.</a:t>
          </a:r>
          <a:r>
            <a:rPr lang="en-GB" sz="1000" dirty="0"/>
            <a:t> </a:t>
          </a:r>
        </a:p>
      </dgm:t>
    </dgm:pt>
    <dgm:pt modelId="{E86E8FE0-BB31-41E2-A101-02142C752B59}" type="parTrans" cxnId="{AF0ACB15-2CEF-45F2-A498-9505C4B278C0}">
      <dgm:prSet/>
      <dgm:spPr/>
      <dgm:t>
        <a:bodyPr/>
        <a:lstStyle/>
        <a:p>
          <a:endParaRPr lang="en-GB"/>
        </a:p>
      </dgm:t>
    </dgm:pt>
    <dgm:pt modelId="{18B4848F-EF4E-42C6-9268-E9FF1E03D704}" type="sibTrans" cxnId="{AF0ACB15-2CEF-45F2-A498-9505C4B278C0}">
      <dgm:prSet/>
      <dgm:spPr/>
      <dgm:t>
        <a:bodyPr/>
        <a:lstStyle/>
        <a:p>
          <a:endParaRPr lang="en-GB"/>
        </a:p>
      </dgm:t>
    </dgm:pt>
    <dgm:pt modelId="{112B665F-CF61-4C55-AEB9-B50A0997C0D3}">
      <dgm:prSet custT="1"/>
      <dgm:spPr/>
      <dgm:t>
        <a:bodyPr/>
        <a:lstStyle/>
        <a:p>
          <a:r>
            <a:rPr lang="en-GB" sz="1100" dirty="0">
              <a:solidFill>
                <a:schemeClr val="tx1"/>
              </a:solidFill>
            </a:rPr>
            <a:t> If they are having any thoughts or have made any plans to harm others. Again, it is important to ask about any plans or intent to act on these thoughts. </a:t>
          </a:r>
          <a:endParaRPr lang="en-US" sz="1100" dirty="0">
            <a:solidFill>
              <a:schemeClr val="tx1"/>
            </a:solidFill>
          </a:endParaRPr>
        </a:p>
      </dgm:t>
    </dgm:pt>
    <dgm:pt modelId="{4BE866CA-6E98-46F3-A260-D8AD0EE990E9}" type="parTrans" cxnId="{B9DF4D04-F476-4268-BCEE-8A39D9AA6812}">
      <dgm:prSet/>
      <dgm:spPr/>
      <dgm:t>
        <a:bodyPr/>
        <a:lstStyle/>
        <a:p>
          <a:endParaRPr lang="en-GB"/>
        </a:p>
      </dgm:t>
    </dgm:pt>
    <dgm:pt modelId="{4FFAF58A-963E-43CC-9176-326A0F4353DA}" type="sibTrans" cxnId="{B9DF4D04-F476-4268-BCEE-8A39D9AA6812}">
      <dgm:prSet/>
      <dgm:spPr/>
      <dgm:t>
        <a:bodyPr/>
        <a:lstStyle/>
        <a:p>
          <a:endParaRPr lang="en-GB"/>
        </a:p>
      </dgm:t>
    </dgm:pt>
    <dgm:pt modelId="{C536E303-2826-4643-A24B-B76AE75E5285}" type="pres">
      <dgm:prSet presAssocID="{D6977CAD-5956-47F6-8D16-3B5EB88EB078}" presName="linear" presStyleCnt="0">
        <dgm:presLayoutVars>
          <dgm:animLvl val="lvl"/>
          <dgm:resizeHandles val="exact"/>
        </dgm:presLayoutVars>
      </dgm:prSet>
      <dgm:spPr/>
    </dgm:pt>
    <dgm:pt modelId="{CCA8371F-0124-4698-9D76-C6415D99E348}" type="pres">
      <dgm:prSet presAssocID="{323D4C49-EA1D-41C3-9540-86B36673404F}" presName="parentText" presStyleLbl="node1" presStyleIdx="0" presStyleCnt="9">
        <dgm:presLayoutVars>
          <dgm:chMax val="0"/>
          <dgm:bulletEnabled val="1"/>
        </dgm:presLayoutVars>
      </dgm:prSet>
      <dgm:spPr/>
    </dgm:pt>
    <dgm:pt modelId="{FDBC21DF-A3C3-40F5-9358-D23F802D34F9}" type="pres">
      <dgm:prSet presAssocID="{A093B42E-6DF2-4109-8FC6-5F7BD73AE843}" presName="spacer" presStyleCnt="0"/>
      <dgm:spPr/>
    </dgm:pt>
    <dgm:pt modelId="{DD035CD2-5DCB-41FC-A86E-3E4B0DBE891D}" type="pres">
      <dgm:prSet presAssocID="{083732E0-E0B1-4C7A-AF29-131A310713B3}" presName="parentText" presStyleLbl="node1" presStyleIdx="1" presStyleCnt="9">
        <dgm:presLayoutVars>
          <dgm:chMax val="0"/>
          <dgm:bulletEnabled val="1"/>
        </dgm:presLayoutVars>
      </dgm:prSet>
      <dgm:spPr/>
    </dgm:pt>
    <dgm:pt modelId="{1A919EAA-9C3C-4243-9FC9-AB9163D648B1}" type="pres">
      <dgm:prSet presAssocID="{578DCB5D-E343-474E-9F71-C1B061EDD073}" presName="spacer" presStyleCnt="0"/>
      <dgm:spPr/>
    </dgm:pt>
    <dgm:pt modelId="{53203756-EF7D-41EF-A4C5-04E2ECDE17CE}" type="pres">
      <dgm:prSet presAssocID="{593819CD-0DF1-4217-9C96-DE429E35C6C2}" presName="parentText" presStyleLbl="node1" presStyleIdx="2" presStyleCnt="9">
        <dgm:presLayoutVars>
          <dgm:chMax val="0"/>
          <dgm:bulletEnabled val="1"/>
        </dgm:presLayoutVars>
      </dgm:prSet>
      <dgm:spPr/>
    </dgm:pt>
    <dgm:pt modelId="{3DF854DB-9D79-469E-86FC-E558D1F5CC27}" type="pres">
      <dgm:prSet presAssocID="{34B624A4-BD49-4B44-AB27-E76FC12D1DAD}" presName="spacer" presStyleCnt="0"/>
      <dgm:spPr/>
    </dgm:pt>
    <dgm:pt modelId="{24233B8F-4BA4-4092-9572-F1F01010147E}" type="pres">
      <dgm:prSet presAssocID="{DFB62A1C-0C71-49AB-8671-B8FF7EE626A9}" presName="parentText" presStyleLbl="node1" presStyleIdx="3" presStyleCnt="9" custLinFactNeighborX="-88" custLinFactNeighborY="77069">
        <dgm:presLayoutVars>
          <dgm:chMax val="0"/>
          <dgm:bulletEnabled val="1"/>
        </dgm:presLayoutVars>
      </dgm:prSet>
      <dgm:spPr/>
    </dgm:pt>
    <dgm:pt modelId="{7A94C014-1970-42EC-A2D6-610C1E4082EA}" type="pres">
      <dgm:prSet presAssocID="{CC99E7DC-DD95-4022-AA0E-34D94039EF4B}" presName="spacer" presStyleCnt="0"/>
      <dgm:spPr/>
    </dgm:pt>
    <dgm:pt modelId="{9278EB31-C1AA-40BA-9F97-468B7B16B354}" type="pres">
      <dgm:prSet presAssocID="{112B665F-CF61-4C55-AEB9-B50A0997C0D3}" presName="parentText" presStyleLbl="node1" presStyleIdx="4" presStyleCnt="9">
        <dgm:presLayoutVars>
          <dgm:chMax val="0"/>
          <dgm:bulletEnabled val="1"/>
        </dgm:presLayoutVars>
      </dgm:prSet>
      <dgm:spPr/>
    </dgm:pt>
    <dgm:pt modelId="{D516C03C-A778-4538-854F-E8866C62CAE9}" type="pres">
      <dgm:prSet presAssocID="{4FFAF58A-963E-43CC-9176-326A0F4353DA}" presName="spacer" presStyleCnt="0"/>
      <dgm:spPr/>
    </dgm:pt>
    <dgm:pt modelId="{D4FBFF72-FB66-4E69-8C9D-98793E63D831}" type="pres">
      <dgm:prSet presAssocID="{9961556F-40D8-4A96-9353-4B8D9946A4DF}" presName="parentText" presStyleLbl="node1" presStyleIdx="5" presStyleCnt="9">
        <dgm:presLayoutVars>
          <dgm:chMax val="0"/>
          <dgm:bulletEnabled val="1"/>
        </dgm:presLayoutVars>
      </dgm:prSet>
      <dgm:spPr/>
    </dgm:pt>
    <dgm:pt modelId="{D131C1F0-97CF-446C-8F10-42A67BA3D54D}" type="pres">
      <dgm:prSet presAssocID="{DC32B4BD-44B5-4715-A5F3-868554FF6506}" presName="spacer" presStyleCnt="0"/>
      <dgm:spPr/>
    </dgm:pt>
    <dgm:pt modelId="{5F861186-033E-4460-ADBB-8240ACFA4AFD}" type="pres">
      <dgm:prSet presAssocID="{4F3568CF-0966-4F2F-9885-9866DD53FF9F}" presName="parentText" presStyleLbl="node1" presStyleIdx="6" presStyleCnt="9" custScaleY="140206">
        <dgm:presLayoutVars>
          <dgm:chMax val="0"/>
          <dgm:bulletEnabled val="1"/>
        </dgm:presLayoutVars>
      </dgm:prSet>
      <dgm:spPr/>
    </dgm:pt>
    <dgm:pt modelId="{61183800-D1D9-4ED9-9A11-6F900D4799BF}" type="pres">
      <dgm:prSet presAssocID="{B1E82C55-53A9-43FA-97D8-4DE9A136CCF8}" presName="spacer" presStyleCnt="0"/>
      <dgm:spPr/>
    </dgm:pt>
    <dgm:pt modelId="{503D9990-E57D-47A4-8B83-AA08D1956005}" type="pres">
      <dgm:prSet presAssocID="{8DA5C203-6DAD-4BAC-96C9-B2AAC0A7783B}" presName="parentText" presStyleLbl="node1" presStyleIdx="7" presStyleCnt="9" custScaleY="133673">
        <dgm:presLayoutVars>
          <dgm:chMax val="0"/>
          <dgm:bulletEnabled val="1"/>
        </dgm:presLayoutVars>
      </dgm:prSet>
      <dgm:spPr/>
    </dgm:pt>
    <dgm:pt modelId="{859A3C85-7ADE-41DE-B830-9E696322BF9A}" type="pres">
      <dgm:prSet presAssocID="{867D55C2-E841-4CE1-9AC2-7EE6998C38CB}" presName="spacer" presStyleCnt="0"/>
      <dgm:spPr/>
    </dgm:pt>
    <dgm:pt modelId="{477D87FC-1017-415C-9888-EA586D195AF3}" type="pres">
      <dgm:prSet presAssocID="{CE5B8445-4160-4F95-98E0-CB5EBADA45CB}" presName="parentText" presStyleLbl="node1" presStyleIdx="8" presStyleCnt="9" custLinFactNeighborX="2085" custLinFactNeighborY="-36920">
        <dgm:presLayoutVars>
          <dgm:chMax val="0"/>
          <dgm:bulletEnabled val="1"/>
        </dgm:presLayoutVars>
      </dgm:prSet>
      <dgm:spPr/>
    </dgm:pt>
  </dgm:ptLst>
  <dgm:cxnLst>
    <dgm:cxn modelId="{B71AD801-71B3-4EF0-A90C-751CCB3BCEE0}" type="presOf" srcId="{083732E0-E0B1-4C7A-AF29-131A310713B3}" destId="{DD035CD2-5DCB-41FC-A86E-3E4B0DBE891D}" srcOrd="0" destOrd="0" presId="urn:microsoft.com/office/officeart/2005/8/layout/vList2"/>
    <dgm:cxn modelId="{B9DF4D04-F476-4268-BCEE-8A39D9AA6812}" srcId="{D6977CAD-5956-47F6-8D16-3B5EB88EB078}" destId="{112B665F-CF61-4C55-AEB9-B50A0997C0D3}" srcOrd="4" destOrd="0" parTransId="{4BE866CA-6E98-46F3-A260-D8AD0EE990E9}" sibTransId="{4FFAF58A-963E-43CC-9176-326A0F4353DA}"/>
    <dgm:cxn modelId="{AF0ACB15-2CEF-45F2-A498-9505C4B278C0}" srcId="{D6977CAD-5956-47F6-8D16-3B5EB88EB078}" destId="{CE5B8445-4160-4F95-98E0-CB5EBADA45CB}" srcOrd="8" destOrd="0" parTransId="{E86E8FE0-BB31-41E2-A101-02142C752B59}" sibTransId="{18B4848F-EF4E-42C6-9268-E9FF1E03D704}"/>
    <dgm:cxn modelId="{D9E2162F-99BB-4802-90AD-E12AD6756038}" type="presOf" srcId="{323D4C49-EA1D-41C3-9540-86B36673404F}" destId="{CCA8371F-0124-4698-9D76-C6415D99E348}" srcOrd="0" destOrd="0" presId="urn:microsoft.com/office/officeart/2005/8/layout/vList2"/>
    <dgm:cxn modelId="{F0DAD63D-2746-4640-B57D-5BA7674E9235}" type="presOf" srcId="{D6977CAD-5956-47F6-8D16-3B5EB88EB078}" destId="{C536E303-2826-4643-A24B-B76AE75E5285}" srcOrd="0" destOrd="0" presId="urn:microsoft.com/office/officeart/2005/8/layout/vList2"/>
    <dgm:cxn modelId="{0A199D40-7A19-4884-BA07-46C153201FDD}" srcId="{D6977CAD-5956-47F6-8D16-3B5EB88EB078}" destId="{9961556F-40D8-4A96-9353-4B8D9946A4DF}" srcOrd="5" destOrd="0" parTransId="{7119E05C-47EA-4C6A-8CD7-1127AE77B94A}" sibTransId="{DC32B4BD-44B5-4715-A5F3-868554FF6506}"/>
    <dgm:cxn modelId="{C4CB1362-0488-4545-A7F0-9622E7F8D28A}" srcId="{D6977CAD-5956-47F6-8D16-3B5EB88EB078}" destId="{8DA5C203-6DAD-4BAC-96C9-B2AAC0A7783B}" srcOrd="7" destOrd="0" parTransId="{D6AC22D0-FE38-4482-89C8-0CA089F8D23E}" sibTransId="{867D55C2-E841-4CE1-9AC2-7EE6998C38CB}"/>
    <dgm:cxn modelId="{BBE58B49-5B25-4DAB-88E3-0AE131BAD022}" type="presOf" srcId="{DFB62A1C-0C71-49AB-8671-B8FF7EE626A9}" destId="{24233B8F-4BA4-4092-9572-F1F01010147E}" srcOrd="0" destOrd="0" presId="urn:microsoft.com/office/officeart/2005/8/layout/vList2"/>
    <dgm:cxn modelId="{D23FF26F-91F4-467B-9536-5A3EEF4347F9}" type="presOf" srcId="{4F3568CF-0966-4F2F-9885-9866DD53FF9F}" destId="{5F861186-033E-4460-ADBB-8240ACFA4AFD}" srcOrd="0" destOrd="0" presId="urn:microsoft.com/office/officeart/2005/8/layout/vList2"/>
    <dgm:cxn modelId="{98803158-63B3-49B7-B23C-08A0D3957037}" type="presOf" srcId="{9961556F-40D8-4A96-9353-4B8D9946A4DF}" destId="{D4FBFF72-FB66-4E69-8C9D-98793E63D831}" srcOrd="0" destOrd="0" presId="urn:microsoft.com/office/officeart/2005/8/layout/vList2"/>
    <dgm:cxn modelId="{3BEC7593-4BB1-437D-AABB-6A0A6B4EFED0}" srcId="{D6977CAD-5956-47F6-8D16-3B5EB88EB078}" destId="{593819CD-0DF1-4217-9C96-DE429E35C6C2}" srcOrd="2" destOrd="0" parTransId="{8CFDA96E-E714-46C4-A6C2-EFEE5E31EB95}" sibTransId="{34B624A4-BD49-4B44-AB27-E76FC12D1DAD}"/>
    <dgm:cxn modelId="{E2424EA1-53EF-4DDD-A365-8DB146869670}" srcId="{D6977CAD-5956-47F6-8D16-3B5EB88EB078}" destId="{323D4C49-EA1D-41C3-9540-86B36673404F}" srcOrd="0" destOrd="0" parTransId="{D0792507-4ED5-4477-896E-9882CB8D6E97}" sibTransId="{A093B42E-6DF2-4109-8FC6-5F7BD73AE843}"/>
    <dgm:cxn modelId="{B92810AB-3CC7-4616-B6E2-2195F988BB6E}" type="presOf" srcId="{593819CD-0DF1-4217-9C96-DE429E35C6C2}" destId="{53203756-EF7D-41EF-A4C5-04E2ECDE17CE}" srcOrd="0" destOrd="0" presId="urn:microsoft.com/office/officeart/2005/8/layout/vList2"/>
    <dgm:cxn modelId="{5019DDAF-F10C-4925-AE19-D7AABC70519E}" type="presOf" srcId="{8DA5C203-6DAD-4BAC-96C9-B2AAC0A7783B}" destId="{503D9990-E57D-47A4-8B83-AA08D1956005}" srcOrd="0" destOrd="0" presId="urn:microsoft.com/office/officeart/2005/8/layout/vList2"/>
    <dgm:cxn modelId="{B31713BF-34A5-49EB-B9A5-3833243CE00D}" type="presOf" srcId="{112B665F-CF61-4C55-AEB9-B50A0997C0D3}" destId="{9278EB31-C1AA-40BA-9F97-468B7B16B354}" srcOrd="0" destOrd="0" presId="urn:microsoft.com/office/officeart/2005/8/layout/vList2"/>
    <dgm:cxn modelId="{77B1DBC1-5857-425E-B58B-F5A120172015}" srcId="{D6977CAD-5956-47F6-8D16-3B5EB88EB078}" destId="{083732E0-E0B1-4C7A-AF29-131A310713B3}" srcOrd="1" destOrd="0" parTransId="{CB187277-265F-4DB5-909A-A7EC938D371D}" sibTransId="{578DCB5D-E343-474E-9F71-C1B061EDD073}"/>
    <dgm:cxn modelId="{123254D2-D30C-4AE4-8C9A-FEACCECD5CD8}" type="presOf" srcId="{CE5B8445-4160-4F95-98E0-CB5EBADA45CB}" destId="{477D87FC-1017-415C-9888-EA586D195AF3}" srcOrd="0" destOrd="0" presId="urn:microsoft.com/office/officeart/2005/8/layout/vList2"/>
    <dgm:cxn modelId="{47D24BEC-DB4E-4264-80B4-66BBA27E876B}" srcId="{D6977CAD-5956-47F6-8D16-3B5EB88EB078}" destId="{DFB62A1C-0C71-49AB-8671-B8FF7EE626A9}" srcOrd="3" destOrd="0" parTransId="{B7251768-2DF8-4646-8DAF-7D10482F713C}" sibTransId="{CC99E7DC-DD95-4022-AA0E-34D94039EF4B}"/>
    <dgm:cxn modelId="{92D927F2-4884-46C0-BF0B-C20FDBBC3023}" srcId="{D6977CAD-5956-47F6-8D16-3B5EB88EB078}" destId="{4F3568CF-0966-4F2F-9885-9866DD53FF9F}" srcOrd="6" destOrd="0" parTransId="{6F1C6EBF-2202-40D6-BEC3-2D2C337D9CD9}" sibTransId="{B1E82C55-53A9-43FA-97D8-4DE9A136CCF8}"/>
    <dgm:cxn modelId="{46F7A573-CFDB-4AE6-92E8-67CE6501B443}" type="presParOf" srcId="{C536E303-2826-4643-A24B-B76AE75E5285}" destId="{CCA8371F-0124-4698-9D76-C6415D99E348}" srcOrd="0" destOrd="0" presId="urn:microsoft.com/office/officeart/2005/8/layout/vList2"/>
    <dgm:cxn modelId="{0F4A1011-8B37-4087-9718-1DF7D5C3FBF4}" type="presParOf" srcId="{C536E303-2826-4643-A24B-B76AE75E5285}" destId="{FDBC21DF-A3C3-40F5-9358-D23F802D34F9}" srcOrd="1" destOrd="0" presId="urn:microsoft.com/office/officeart/2005/8/layout/vList2"/>
    <dgm:cxn modelId="{56E7B804-18FD-49EE-BC4F-473DC42D5BC0}" type="presParOf" srcId="{C536E303-2826-4643-A24B-B76AE75E5285}" destId="{DD035CD2-5DCB-41FC-A86E-3E4B0DBE891D}" srcOrd="2" destOrd="0" presId="urn:microsoft.com/office/officeart/2005/8/layout/vList2"/>
    <dgm:cxn modelId="{E35CF105-14E6-4835-9385-1B4A35D7A30C}" type="presParOf" srcId="{C536E303-2826-4643-A24B-B76AE75E5285}" destId="{1A919EAA-9C3C-4243-9FC9-AB9163D648B1}" srcOrd="3" destOrd="0" presId="urn:microsoft.com/office/officeart/2005/8/layout/vList2"/>
    <dgm:cxn modelId="{F46D9F96-8ECD-4ABF-82A1-B1311880EAB3}" type="presParOf" srcId="{C536E303-2826-4643-A24B-B76AE75E5285}" destId="{53203756-EF7D-41EF-A4C5-04E2ECDE17CE}" srcOrd="4" destOrd="0" presId="urn:microsoft.com/office/officeart/2005/8/layout/vList2"/>
    <dgm:cxn modelId="{9A1CC574-09AB-459C-8198-F02F8C1F6518}" type="presParOf" srcId="{C536E303-2826-4643-A24B-B76AE75E5285}" destId="{3DF854DB-9D79-469E-86FC-E558D1F5CC27}" srcOrd="5" destOrd="0" presId="urn:microsoft.com/office/officeart/2005/8/layout/vList2"/>
    <dgm:cxn modelId="{DED33EB3-A476-4FEC-BD56-C003798361A0}" type="presParOf" srcId="{C536E303-2826-4643-A24B-B76AE75E5285}" destId="{24233B8F-4BA4-4092-9572-F1F01010147E}" srcOrd="6" destOrd="0" presId="urn:microsoft.com/office/officeart/2005/8/layout/vList2"/>
    <dgm:cxn modelId="{052BCBD4-DC08-4304-BA1C-09317F65E1E2}" type="presParOf" srcId="{C536E303-2826-4643-A24B-B76AE75E5285}" destId="{7A94C014-1970-42EC-A2D6-610C1E4082EA}" srcOrd="7" destOrd="0" presId="urn:microsoft.com/office/officeart/2005/8/layout/vList2"/>
    <dgm:cxn modelId="{337416FB-5C88-465F-8277-51696B5D2F67}" type="presParOf" srcId="{C536E303-2826-4643-A24B-B76AE75E5285}" destId="{9278EB31-C1AA-40BA-9F97-468B7B16B354}" srcOrd="8" destOrd="0" presId="urn:microsoft.com/office/officeart/2005/8/layout/vList2"/>
    <dgm:cxn modelId="{E10A052E-B021-48D4-9E9E-47B01E2D3773}" type="presParOf" srcId="{C536E303-2826-4643-A24B-B76AE75E5285}" destId="{D516C03C-A778-4538-854F-E8866C62CAE9}" srcOrd="9" destOrd="0" presId="urn:microsoft.com/office/officeart/2005/8/layout/vList2"/>
    <dgm:cxn modelId="{DCDC3FF7-E0FB-4349-BD13-7D9D1BCFDFA1}" type="presParOf" srcId="{C536E303-2826-4643-A24B-B76AE75E5285}" destId="{D4FBFF72-FB66-4E69-8C9D-98793E63D831}" srcOrd="10" destOrd="0" presId="urn:microsoft.com/office/officeart/2005/8/layout/vList2"/>
    <dgm:cxn modelId="{3EFE024D-5453-4556-A0D6-EA3246931103}" type="presParOf" srcId="{C536E303-2826-4643-A24B-B76AE75E5285}" destId="{D131C1F0-97CF-446C-8F10-42A67BA3D54D}" srcOrd="11" destOrd="0" presId="urn:microsoft.com/office/officeart/2005/8/layout/vList2"/>
    <dgm:cxn modelId="{0584F499-D24A-447C-BEC7-FDD18BDB2389}" type="presParOf" srcId="{C536E303-2826-4643-A24B-B76AE75E5285}" destId="{5F861186-033E-4460-ADBB-8240ACFA4AFD}" srcOrd="12" destOrd="0" presId="urn:microsoft.com/office/officeart/2005/8/layout/vList2"/>
    <dgm:cxn modelId="{0915F479-6FC6-46BF-B8AF-B59BB6A0153C}" type="presParOf" srcId="{C536E303-2826-4643-A24B-B76AE75E5285}" destId="{61183800-D1D9-4ED9-9A11-6F900D4799BF}" srcOrd="13" destOrd="0" presId="urn:microsoft.com/office/officeart/2005/8/layout/vList2"/>
    <dgm:cxn modelId="{0F8BEEE2-B5F5-4F1B-BB66-B549565615EA}" type="presParOf" srcId="{C536E303-2826-4643-A24B-B76AE75E5285}" destId="{503D9990-E57D-47A4-8B83-AA08D1956005}" srcOrd="14" destOrd="0" presId="urn:microsoft.com/office/officeart/2005/8/layout/vList2"/>
    <dgm:cxn modelId="{27AAB125-1747-45A9-8865-2BFFA878B487}" type="presParOf" srcId="{C536E303-2826-4643-A24B-B76AE75E5285}" destId="{859A3C85-7ADE-41DE-B830-9E696322BF9A}" srcOrd="15" destOrd="0" presId="urn:microsoft.com/office/officeart/2005/8/layout/vList2"/>
    <dgm:cxn modelId="{A4DDF429-84B8-4717-B31F-6F7BE371AD48}" type="presParOf" srcId="{C536E303-2826-4643-A24B-B76AE75E5285}" destId="{477D87FC-1017-415C-9888-EA586D195AF3}" srcOrd="1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FFFC6AB-4C1A-48CE-839E-91C61F0ACFCE}"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95C658D9-DA5A-41B3-8C94-766875CEBF15}">
      <dgm:prSet/>
      <dgm:spPr/>
      <dgm:t>
        <a:bodyPr/>
        <a:lstStyle/>
        <a:p>
          <a:r>
            <a:rPr lang="en-US" dirty="0"/>
            <a:t>GP</a:t>
          </a:r>
        </a:p>
      </dgm:t>
    </dgm:pt>
    <dgm:pt modelId="{67D4E45D-8448-403E-8FD9-7E87534B7473}" type="parTrans" cxnId="{3D5B9126-3354-4B69-AB75-433B3CF01530}">
      <dgm:prSet/>
      <dgm:spPr/>
      <dgm:t>
        <a:bodyPr/>
        <a:lstStyle/>
        <a:p>
          <a:endParaRPr lang="en-US"/>
        </a:p>
      </dgm:t>
    </dgm:pt>
    <dgm:pt modelId="{8B15203B-FFED-47CE-8127-D554C0954ECC}" type="sibTrans" cxnId="{3D5B9126-3354-4B69-AB75-433B3CF01530}">
      <dgm:prSet/>
      <dgm:spPr/>
      <dgm:t>
        <a:bodyPr/>
        <a:lstStyle/>
        <a:p>
          <a:endParaRPr lang="en-US"/>
        </a:p>
      </dgm:t>
    </dgm:pt>
    <dgm:pt modelId="{5A5F2728-8795-4B3F-A419-C969FA54C78C}">
      <dgm:prSet/>
      <dgm:spPr/>
      <dgm:t>
        <a:bodyPr/>
        <a:lstStyle/>
        <a:p>
          <a:r>
            <a:rPr lang="en-GB" dirty="0"/>
            <a:t>Sign posting </a:t>
          </a:r>
          <a:endParaRPr lang="en-US" dirty="0"/>
        </a:p>
      </dgm:t>
    </dgm:pt>
    <dgm:pt modelId="{96B8821E-B2D1-49E8-9D06-C5A4C7EFE009}" type="parTrans" cxnId="{CA0BE805-4245-43E3-B402-BF09E5FB9F9F}">
      <dgm:prSet/>
      <dgm:spPr/>
      <dgm:t>
        <a:bodyPr/>
        <a:lstStyle/>
        <a:p>
          <a:endParaRPr lang="en-US"/>
        </a:p>
      </dgm:t>
    </dgm:pt>
    <dgm:pt modelId="{36E39E03-598D-45E8-8D30-B09063537FFE}" type="sibTrans" cxnId="{CA0BE805-4245-43E3-B402-BF09E5FB9F9F}">
      <dgm:prSet/>
      <dgm:spPr/>
      <dgm:t>
        <a:bodyPr/>
        <a:lstStyle/>
        <a:p>
          <a:endParaRPr lang="en-US"/>
        </a:p>
      </dgm:t>
    </dgm:pt>
    <dgm:pt modelId="{AF5968F3-6576-4408-B293-6D8832A2CCAE}" type="pres">
      <dgm:prSet presAssocID="{7FFFC6AB-4C1A-48CE-839E-91C61F0ACFCE}" presName="diagram" presStyleCnt="0">
        <dgm:presLayoutVars>
          <dgm:dir/>
          <dgm:resizeHandles val="exact"/>
        </dgm:presLayoutVars>
      </dgm:prSet>
      <dgm:spPr/>
    </dgm:pt>
    <dgm:pt modelId="{DC80BEF8-D36C-4C9E-BEDA-D7ED3C6FD0F2}" type="pres">
      <dgm:prSet presAssocID="{95C658D9-DA5A-41B3-8C94-766875CEBF15}" presName="node" presStyleLbl="node1" presStyleIdx="0" presStyleCnt="2" custScaleY="144963" custLinFactNeighborX="-5943" custLinFactNeighborY="168">
        <dgm:presLayoutVars>
          <dgm:bulletEnabled val="1"/>
        </dgm:presLayoutVars>
      </dgm:prSet>
      <dgm:spPr/>
    </dgm:pt>
    <dgm:pt modelId="{B313B1D2-1D53-4CEF-8A6E-644DAD12D79A}" type="pres">
      <dgm:prSet presAssocID="{8B15203B-FFED-47CE-8127-D554C0954ECC}" presName="sibTrans" presStyleCnt="0"/>
      <dgm:spPr/>
    </dgm:pt>
    <dgm:pt modelId="{44642106-9B48-4AE9-B76B-3EA597342F41}" type="pres">
      <dgm:prSet presAssocID="{5A5F2728-8795-4B3F-A419-C969FA54C78C}" presName="node" presStyleLbl="node1" presStyleIdx="1" presStyleCnt="2" custScaleY="143469" custLinFactNeighborX="-5000" custLinFactNeighborY="-3900">
        <dgm:presLayoutVars>
          <dgm:bulletEnabled val="1"/>
        </dgm:presLayoutVars>
      </dgm:prSet>
      <dgm:spPr/>
    </dgm:pt>
  </dgm:ptLst>
  <dgm:cxnLst>
    <dgm:cxn modelId="{CA0BE805-4245-43E3-B402-BF09E5FB9F9F}" srcId="{7FFFC6AB-4C1A-48CE-839E-91C61F0ACFCE}" destId="{5A5F2728-8795-4B3F-A419-C969FA54C78C}" srcOrd="1" destOrd="0" parTransId="{96B8821E-B2D1-49E8-9D06-C5A4C7EFE009}" sibTransId="{36E39E03-598D-45E8-8D30-B09063537FFE}"/>
    <dgm:cxn modelId="{3D5B9126-3354-4B69-AB75-433B3CF01530}" srcId="{7FFFC6AB-4C1A-48CE-839E-91C61F0ACFCE}" destId="{95C658D9-DA5A-41B3-8C94-766875CEBF15}" srcOrd="0" destOrd="0" parTransId="{67D4E45D-8448-403E-8FD9-7E87534B7473}" sibTransId="{8B15203B-FFED-47CE-8127-D554C0954ECC}"/>
    <dgm:cxn modelId="{28D3556A-1E7A-487F-BB63-DF97853F24F6}" type="presOf" srcId="{95C658D9-DA5A-41B3-8C94-766875CEBF15}" destId="{DC80BEF8-D36C-4C9E-BEDA-D7ED3C6FD0F2}" srcOrd="0" destOrd="0" presId="urn:microsoft.com/office/officeart/2005/8/layout/default"/>
    <dgm:cxn modelId="{292DBDAD-600F-4995-A9F9-772213641579}" type="presOf" srcId="{5A5F2728-8795-4B3F-A419-C969FA54C78C}" destId="{44642106-9B48-4AE9-B76B-3EA597342F41}" srcOrd="0" destOrd="0" presId="urn:microsoft.com/office/officeart/2005/8/layout/default"/>
    <dgm:cxn modelId="{ABEBCFE1-1411-4198-BFCC-129D7541E32C}" type="presOf" srcId="{7FFFC6AB-4C1A-48CE-839E-91C61F0ACFCE}" destId="{AF5968F3-6576-4408-B293-6D8832A2CCAE}" srcOrd="0" destOrd="0" presId="urn:microsoft.com/office/officeart/2005/8/layout/default"/>
    <dgm:cxn modelId="{00517036-EF19-4557-BDFF-E5EFD64A1CC8}" type="presParOf" srcId="{AF5968F3-6576-4408-B293-6D8832A2CCAE}" destId="{DC80BEF8-D36C-4C9E-BEDA-D7ED3C6FD0F2}" srcOrd="0" destOrd="0" presId="urn:microsoft.com/office/officeart/2005/8/layout/default"/>
    <dgm:cxn modelId="{688FB14A-8D23-41A4-B071-971E2F0621FD}" type="presParOf" srcId="{AF5968F3-6576-4408-B293-6D8832A2CCAE}" destId="{B313B1D2-1D53-4CEF-8A6E-644DAD12D79A}" srcOrd="1" destOrd="0" presId="urn:microsoft.com/office/officeart/2005/8/layout/default"/>
    <dgm:cxn modelId="{8E1E37A6-CFC2-4AE0-B437-B2DC3DD26708}" type="presParOf" srcId="{AF5968F3-6576-4408-B293-6D8832A2CCAE}" destId="{44642106-9B48-4AE9-B76B-3EA597342F41}" srcOrd="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28B1A2F-F779-4FBB-8111-619974248C09}"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757B57B6-CC69-40FD-8AC7-ACDE5991EFFD}">
      <dgm:prSet/>
      <dgm:spPr/>
      <dgm:t>
        <a:bodyPr/>
        <a:lstStyle/>
        <a:p>
          <a:r>
            <a:rPr lang="en-GB" dirty="0"/>
            <a:t>Enfield Mental Health SPA </a:t>
          </a:r>
          <a:endParaRPr lang="en-US" dirty="0"/>
        </a:p>
      </dgm:t>
    </dgm:pt>
    <dgm:pt modelId="{7CFD750B-C652-49E0-B265-C4F2E9FD165D}" type="parTrans" cxnId="{6B836257-115E-4479-8B0F-FAE4EB508085}">
      <dgm:prSet/>
      <dgm:spPr/>
      <dgm:t>
        <a:bodyPr/>
        <a:lstStyle/>
        <a:p>
          <a:endParaRPr lang="en-US"/>
        </a:p>
      </dgm:t>
    </dgm:pt>
    <dgm:pt modelId="{6E9424E9-F768-424A-B704-BE815F1C24A8}" type="sibTrans" cxnId="{6B836257-115E-4479-8B0F-FAE4EB508085}">
      <dgm:prSet/>
      <dgm:spPr/>
      <dgm:t>
        <a:bodyPr/>
        <a:lstStyle/>
        <a:p>
          <a:endParaRPr lang="en-US"/>
        </a:p>
      </dgm:t>
    </dgm:pt>
    <dgm:pt modelId="{FE0EB3F4-2520-4DE4-8084-7F6AA5CBCA6C}">
      <dgm:prSet/>
      <dgm:spPr/>
      <dgm:t>
        <a:bodyPr/>
        <a:lstStyle/>
        <a:p>
          <a:r>
            <a:rPr lang="en-GB" dirty="0"/>
            <a:t>Crisis Team </a:t>
          </a:r>
          <a:endParaRPr lang="en-US" dirty="0"/>
        </a:p>
      </dgm:t>
    </dgm:pt>
    <dgm:pt modelId="{0FF294FB-5061-4710-9FD3-DBA5FC1F25DD}" type="parTrans" cxnId="{D4BA5FE1-73B5-4C46-8EDB-EB1BB222AC23}">
      <dgm:prSet/>
      <dgm:spPr/>
      <dgm:t>
        <a:bodyPr/>
        <a:lstStyle/>
        <a:p>
          <a:endParaRPr lang="en-US"/>
        </a:p>
      </dgm:t>
    </dgm:pt>
    <dgm:pt modelId="{65EB5894-13F3-4593-888C-4D9C540A2BE1}" type="sibTrans" cxnId="{D4BA5FE1-73B5-4C46-8EDB-EB1BB222AC23}">
      <dgm:prSet/>
      <dgm:spPr/>
      <dgm:t>
        <a:bodyPr/>
        <a:lstStyle/>
        <a:p>
          <a:endParaRPr lang="en-US"/>
        </a:p>
      </dgm:t>
    </dgm:pt>
    <dgm:pt modelId="{4699989E-D8CA-4B1C-9657-C1FB7669604F}">
      <dgm:prSet/>
      <dgm:spPr/>
      <dgm:t>
        <a:bodyPr/>
        <a:lstStyle/>
        <a:p>
          <a:r>
            <a:rPr lang="en-GB" dirty="0"/>
            <a:t>Integrated core mental health Teams </a:t>
          </a:r>
          <a:endParaRPr lang="en-US" dirty="0"/>
        </a:p>
      </dgm:t>
    </dgm:pt>
    <dgm:pt modelId="{DBE02E3D-336C-4323-9201-A3EFA11C0FB1}" type="parTrans" cxnId="{EB5A32FB-DBAB-4E4E-8675-D56362157A38}">
      <dgm:prSet/>
      <dgm:spPr/>
      <dgm:t>
        <a:bodyPr/>
        <a:lstStyle/>
        <a:p>
          <a:endParaRPr lang="en-US"/>
        </a:p>
      </dgm:t>
    </dgm:pt>
    <dgm:pt modelId="{99A6B06C-A92C-4F7E-ABF6-FE886A1EE40D}" type="sibTrans" cxnId="{EB5A32FB-DBAB-4E4E-8675-D56362157A38}">
      <dgm:prSet/>
      <dgm:spPr/>
      <dgm:t>
        <a:bodyPr/>
        <a:lstStyle/>
        <a:p>
          <a:endParaRPr lang="en-US"/>
        </a:p>
      </dgm:t>
    </dgm:pt>
    <dgm:pt modelId="{57AECA88-7088-48BD-B981-0B3B2B4839EF}" type="pres">
      <dgm:prSet presAssocID="{E28B1A2F-F779-4FBB-8111-619974248C09}" presName="diagram" presStyleCnt="0">
        <dgm:presLayoutVars>
          <dgm:dir/>
          <dgm:resizeHandles val="exact"/>
        </dgm:presLayoutVars>
      </dgm:prSet>
      <dgm:spPr/>
    </dgm:pt>
    <dgm:pt modelId="{F86B06C2-D24B-4A38-BCB0-787E51B73C09}" type="pres">
      <dgm:prSet presAssocID="{757B57B6-CC69-40FD-8AC7-ACDE5991EFFD}" presName="node" presStyleLbl="node1" presStyleIdx="0" presStyleCnt="3">
        <dgm:presLayoutVars>
          <dgm:bulletEnabled val="1"/>
        </dgm:presLayoutVars>
      </dgm:prSet>
      <dgm:spPr/>
    </dgm:pt>
    <dgm:pt modelId="{F4FAABDC-24B1-42CB-B1F7-EBBB43D18ADC}" type="pres">
      <dgm:prSet presAssocID="{6E9424E9-F768-424A-B704-BE815F1C24A8}" presName="sibTrans" presStyleCnt="0"/>
      <dgm:spPr/>
    </dgm:pt>
    <dgm:pt modelId="{950AC587-7981-4398-9C1D-E1BD79AF93D6}" type="pres">
      <dgm:prSet presAssocID="{FE0EB3F4-2520-4DE4-8084-7F6AA5CBCA6C}" presName="node" presStyleLbl="node1" presStyleIdx="1" presStyleCnt="3">
        <dgm:presLayoutVars>
          <dgm:bulletEnabled val="1"/>
        </dgm:presLayoutVars>
      </dgm:prSet>
      <dgm:spPr/>
    </dgm:pt>
    <dgm:pt modelId="{A588D101-DA1C-41A5-82EA-2E254115EF0B}" type="pres">
      <dgm:prSet presAssocID="{65EB5894-13F3-4593-888C-4D9C540A2BE1}" presName="sibTrans" presStyleCnt="0"/>
      <dgm:spPr/>
    </dgm:pt>
    <dgm:pt modelId="{42B8953F-F8F6-4F71-80C1-557794F5BD79}" type="pres">
      <dgm:prSet presAssocID="{4699989E-D8CA-4B1C-9657-C1FB7669604F}" presName="node" presStyleLbl="node1" presStyleIdx="2" presStyleCnt="3">
        <dgm:presLayoutVars>
          <dgm:bulletEnabled val="1"/>
        </dgm:presLayoutVars>
      </dgm:prSet>
      <dgm:spPr/>
    </dgm:pt>
  </dgm:ptLst>
  <dgm:cxnLst>
    <dgm:cxn modelId="{14EEA528-FE59-461A-86E5-127B6EAA8FBC}" type="presOf" srcId="{757B57B6-CC69-40FD-8AC7-ACDE5991EFFD}" destId="{F86B06C2-D24B-4A38-BCB0-787E51B73C09}" srcOrd="0" destOrd="0" presId="urn:microsoft.com/office/officeart/2005/8/layout/default"/>
    <dgm:cxn modelId="{A781BA28-3B74-4995-93D0-6A351DC18B5B}" type="presOf" srcId="{4699989E-D8CA-4B1C-9657-C1FB7669604F}" destId="{42B8953F-F8F6-4F71-80C1-557794F5BD79}" srcOrd="0" destOrd="0" presId="urn:microsoft.com/office/officeart/2005/8/layout/default"/>
    <dgm:cxn modelId="{DC790561-177F-4D06-BC25-BE27EDF5FF8A}" type="presOf" srcId="{E28B1A2F-F779-4FBB-8111-619974248C09}" destId="{57AECA88-7088-48BD-B981-0B3B2B4839EF}" srcOrd="0" destOrd="0" presId="urn:microsoft.com/office/officeart/2005/8/layout/default"/>
    <dgm:cxn modelId="{6B836257-115E-4479-8B0F-FAE4EB508085}" srcId="{E28B1A2F-F779-4FBB-8111-619974248C09}" destId="{757B57B6-CC69-40FD-8AC7-ACDE5991EFFD}" srcOrd="0" destOrd="0" parTransId="{7CFD750B-C652-49E0-B265-C4F2E9FD165D}" sibTransId="{6E9424E9-F768-424A-B704-BE815F1C24A8}"/>
    <dgm:cxn modelId="{620709D8-2F92-4ED6-8930-D672CD7EFF8D}" type="presOf" srcId="{FE0EB3F4-2520-4DE4-8084-7F6AA5CBCA6C}" destId="{950AC587-7981-4398-9C1D-E1BD79AF93D6}" srcOrd="0" destOrd="0" presId="urn:microsoft.com/office/officeart/2005/8/layout/default"/>
    <dgm:cxn modelId="{D4BA5FE1-73B5-4C46-8EDB-EB1BB222AC23}" srcId="{E28B1A2F-F779-4FBB-8111-619974248C09}" destId="{FE0EB3F4-2520-4DE4-8084-7F6AA5CBCA6C}" srcOrd="1" destOrd="0" parTransId="{0FF294FB-5061-4710-9FD3-DBA5FC1F25DD}" sibTransId="{65EB5894-13F3-4593-888C-4D9C540A2BE1}"/>
    <dgm:cxn modelId="{EB5A32FB-DBAB-4E4E-8675-D56362157A38}" srcId="{E28B1A2F-F779-4FBB-8111-619974248C09}" destId="{4699989E-D8CA-4B1C-9657-C1FB7669604F}" srcOrd="2" destOrd="0" parTransId="{DBE02E3D-336C-4323-9201-A3EFA11C0FB1}" sibTransId="{99A6B06C-A92C-4F7E-ABF6-FE886A1EE40D}"/>
    <dgm:cxn modelId="{52BD3D36-E6DA-4148-B207-1CC554D4E53D}" type="presParOf" srcId="{57AECA88-7088-48BD-B981-0B3B2B4839EF}" destId="{F86B06C2-D24B-4A38-BCB0-787E51B73C09}" srcOrd="0" destOrd="0" presId="urn:microsoft.com/office/officeart/2005/8/layout/default"/>
    <dgm:cxn modelId="{447A897E-BBF2-4D4D-84E4-D7AD768CA277}" type="presParOf" srcId="{57AECA88-7088-48BD-B981-0B3B2B4839EF}" destId="{F4FAABDC-24B1-42CB-B1F7-EBBB43D18ADC}" srcOrd="1" destOrd="0" presId="urn:microsoft.com/office/officeart/2005/8/layout/default"/>
    <dgm:cxn modelId="{ACF00476-FD9E-4CC2-969B-E60D6EBE979D}" type="presParOf" srcId="{57AECA88-7088-48BD-B981-0B3B2B4839EF}" destId="{950AC587-7981-4398-9C1D-E1BD79AF93D6}" srcOrd="2" destOrd="0" presId="urn:microsoft.com/office/officeart/2005/8/layout/default"/>
    <dgm:cxn modelId="{41A5DD12-EC94-42B8-867B-6C0B37E185DE}" type="presParOf" srcId="{57AECA88-7088-48BD-B981-0B3B2B4839EF}" destId="{A588D101-DA1C-41A5-82EA-2E254115EF0B}" srcOrd="3" destOrd="0" presId="urn:microsoft.com/office/officeart/2005/8/layout/default"/>
    <dgm:cxn modelId="{8479E263-CBB7-442A-8E91-E2F0DD28FC60}" type="presParOf" srcId="{57AECA88-7088-48BD-B981-0B3B2B4839EF}" destId="{42B8953F-F8F6-4F71-80C1-557794F5BD79}"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A8371F-0124-4698-9D76-C6415D99E348}">
      <dsp:nvSpPr>
        <dsp:cNvPr id="0" name=""/>
        <dsp:cNvSpPr/>
      </dsp:nvSpPr>
      <dsp:spPr>
        <a:xfrm>
          <a:off x="0" y="166876"/>
          <a:ext cx="6628804" cy="579149"/>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dirty="0"/>
            <a:t>Things to consider</a:t>
          </a:r>
          <a:endParaRPr lang="en-US" sz="1800" kern="1200" dirty="0"/>
        </a:p>
      </dsp:txBody>
      <dsp:txXfrm>
        <a:off x="28272" y="195148"/>
        <a:ext cx="6572260" cy="522605"/>
      </dsp:txXfrm>
    </dsp:sp>
    <dsp:sp modelId="{DD035CD2-5DCB-41FC-A86E-3E4B0DBE891D}">
      <dsp:nvSpPr>
        <dsp:cNvPr id="0" name=""/>
        <dsp:cNvSpPr/>
      </dsp:nvSpPr>
      <dsp:spPr>
        <a:xfrm>
          <a:off x="0" y="774826"/>
          <a:ext cx="6628804" cy="579149"/>
        </a:xfrm>
        <a:prstGeom prst="roundRect">
          <a:avLst/>
        </a:prstGeom>
        <a:gradFill rotWithShape="0">
          <a:gsLst>
            <a:gs pos="0">
              <a:schemeClr val="accent2">
                <a:hueOff val="-370536"/>
                <a:satOff val="1775"/>
                <a:lumOff val="1642"/>
                <a:alphaOff val="0"/>
                <a:tint val="96000"/>
                <a:lumMod val="100000"/>
              </a:schemeClr>
            </a:gs>
            <a:gs pos="78000">
              <a:schemeClr val="accent2">
                <a:hueOff val="-370536"/>
                <a:satOff val="1775"/>
                <a:lumOff val="1642"/>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GB" sz="1400" b="1" kern="1200" dirty="0">
              <a:solidFill>
                <a:schemeClr val="tx1"/>
              </a:solidFill>
            </a:rPr>
            <a:t>RISK – Risk to self </a:t>
          </a:r>
          <a:r>
            <a:rPr lang="en-GB" sz="1000" kern="1200" dirty="0"/>
            <a:t>-Plans and intent to act on thoughts</a:t>
          </a:r>
          <a:endParaRPr lang="en-US" sz="1000" kern="1200" dirty="0"/>
        </a:p>
      </dsp:txBody>
      <dsp:txXfrm>
        <a:off x="28272" y="803098"/>
        <a:ext cx="6572260" cy="522605"/>
      </dsp:txXfrm>
    </dsp:sp>
    <dsp:sp modelId="{53203756-EF7D-41EF-A4C5-04E2ECDE17CE}">
      <dsp:nvSpPr>
        <dsp:cNvPr id="0" name=""/>
        <dsp:cNvSpPr/>
      </dsp:nvSpPr>
      <dsp:spPr>
        <a:xfrm>
          <a:off x="0" y="1382776"/>
          <a:ext cx="6628804" cy="579149"/>
        </a:xfrm>
        <a:prstGeom prst="roundRect">
          <a:avLst/>
        </a:prstGeom>
        <a:gradFill rotWithShape="0">
          <a:gsLst>
            <a:gs pos="0">
              <a:schemeClr val="accent2">
                <a:hueOff val="-741071"/>
                <a:satOff val="3550"/>
                <a:lumOff val="3284"/>
                <a:alphaOff val="0"/>
                <a:tint val="96000"/>
                <a:lumMod val="100000"/>
              </a:schemeClr>
            </a:gs>
            <a:gs pos="78000">
              <a:schemeClr val="accent2">
                <a:hueOff val="-741071"/>
                <a:satOff val="3550"/>
                <a:lumOff val="3284"/>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GB" sz="1100" kern="1200" dirty="0">
              <a:solidFill>
                <a:schemeClr val="tx1"/>
              </a:solidFill>
            </a:rPr>
            <a:t>If an individual has disclosed a clear or covert statement that they are experiencing thoughts of harming themselves, then it is important to ask whether they have any plans or intent to act on these thoughts. </a:t>
          </a:r>
          <a:endParaRPr lang="en-US" sz="1100" kern="1200" dirty="0">
            <a:solidFill>
              <a:schemeClr val="tx1"/>
            </a:solidFill>
          </a:endParaRPr>
        </a:p>
      </dsp:txBody>
      <dsp:txXfrm>
        <a:off x="28272" y="1411048"/>
        <a:ext cx="6572260" cy="522605"/>
      </dsp:txXfrm>
    </dsp:sp>
    <dsp:sp modelId="{24233B8F-4BA4-4092-9572-F1F01010147E}">
      <dsp:nvSpPr>
        <dsp:cNvPr id="0" name=""/>
        <dsp:cNvSpPr/>
      </dsp:nvSpPr>
      <dsp:spPr>
        <a:xfrm>
          <a:off x="0" y="2012922"/>
          <a:ext cx="6628804" cy="579149"/>
        </a:xfrm>
        <a:prstGeom prst="roundRect">
          <a:avLst/>
        </a:prstGeom>
        <a:gradFill rotWithShape="0">
          <a:gsLst>
            <a:gs pos="0">
              <a:schemeClr val="accent2">
                <a:hueOff val="-1111607"/>
                <a:satOff val="5325"/>
                <a:lumOff val="4926"/>
                <a:alphaOff val="0"/>
                <a:tint val="96000"/>
                <a:lumMod val="100000"/>
              </a:schemeClr>
            </a:gs>
            <a:gs pos="78000">
              <a:schemeClr val="accent2">
                <a:hueOff val="-1111607"/>
                <a:satOff val="5325"/>
                <a:lumOff val="4926"/>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GB" sz="1400" b="1" kern="1200" dirty="0">
              <a:solidFill>
                <a:schemeClr val="tx1"/>
              </a:solidFill>
            </a:rPr>
            <a:t>RISK – Risk to others </a:t>
          </a:r>
          <a:endParaRPr lang="en-US" sz="1000" kern="1200" dirty="0"/>
        </a:p>
      </dsp:txBody>
      <dsp:txXfrm>
        <a:off x="28272" y="2041194"/>
        <a:ext cx="6572260" cy="522605"/>
      </dsp:txXfrm>
    </dsp:sp>
    <dsp:sp modelId="{9278EB31-C1AA-40BA-9F97-468B7B16B354}">
      <dsp:nvSpPr>
        <dsp:cNvPr id="0" name=""/>
        <dsp:cNvSpPr/>
      </dsp:nvSpPr>
      <dsp:spPr>
        <a:xfrm>
          <a:off x="0" y="2598676"/>
          <a:ext cx="6628804" cy="579149"/>
        </a:xfrm>
        <a:prstGeom prst="roundRect">
          <a:avLst/>
        </a:prstGeom>
        <a:gradFill rotWithShape="0">
          <a:gsLst>
            <a:gs pos="0">
              <a:schemeClr val="accent2">
                <a:hueOff val="-1482143"/>
                <a:satOff val="7100"/>
                <a:lumOff val="6569"/>
                <a:alphaOff val="0"/>
                <a:tint val="96000"/>
                <a:lumMod val="100000"/>
              </a:schemeClr>
            </a:gs>
            <a:gs pos="78000">
              <a:schemeClr val="accent2">
                <a:hueOff val="-1482143"/>
                <a:satOff val="7100"/>
                <a:lumOff val="656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GB" sz="1100" kern="1200" dirty="0">
              <a:solidFill>
                <a:schemeClr val="tx1"/>
              </a:solidFill>
            </a:rPr>
            <a:t> If they are having any thoughts or have made any plans to harm others. Again, it is important to ask about any plans or intent to act on these thoughts. </a:t>
          </a:r>
          <a:endParaRPr lang="en-US" sz="1100" kern="1200" dirty="0">
            <a:solidFill>
              <a:schemeClr val="tx1"/>
            </a:solidFill>
          </a:endParaRPr>
        </a:p>
      </dsp:txBody>
      <dsp:txXfrm>
        <a:off x="28272" y="2626948"/>
        <a:ext cx="6572260" cy="522605"/>
      </dsp:txXfrm>
    </dsp:sp>
    <dsp:sp modelId="{D4FBFF72-FB66-4E69-8C9D-98793E63D831}">
      <dsp:nvSpPr>
        <dsp:cNvPr id="0" name=""/>
        <dsp:cNvSpPr/>
      </dsp:nvSpPr>
      <dsp:spPr>
        <a:xfrm>
          <a:off x="0" y="3206626"/>
          <a:ext cx="6628804" cy="579149"/>
        </a:xfrm>
        <a:prstGeom prst="roundRect">
          <a:avLst/>
        </a:prstGeom>
        <a:gradFill rotWithShape="0">
          <a:gsLst>
            <a:gs pos="0">
              <a:schemeClr val="accent2">
                <a:hueOff val="-1852679"/>
                <a:satOff val="8875"/>
                <a:lumOff val="8211"/>
                <a:alphaOff val="0"/>
                <a:tint val="96000"/>
                <a:lumMod val="100000"/>
              </a:schemeClr>
            </a:gs>
            <a:gs pos="78000">
              <a:schemeClr val="accent2">
                <a:hueOff val="-1852679"/>
                <a:satOff val="8875"/>
                <a:lumOff val="8211"/>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GB" sz="1400" b="1" kern="1200" dirty="0">
              <a:solidFill>
                <a:schemeClr val="tx1"/>
              </a:solidFill>
            </a:rPr>
            <a:t>Emergency Contacts</a:t>
          </a:r>
          <a:r>
            <a:rPr lang="en-GB" sz="900" b="1" kern="1200" dirty="0"/>
            <a:t>: </a:t>
          </a:r>
          <a:endParaRPr lang="en-US" sz="900" kern="1200" dirty="0"/>
        </a:p>
      </dsp:txBody>
      <dsp:txXfrm>
        <a:off x="28272" y="3234898"/>
        <a:ext cx="6572260" cy="522605"/>
      </dsp:txXfrm>
    </dsp:sp>
    <dsp:sp modelId="{5F861186-033E-4460-ADBB-8240ACFA4AFD}">
      <dsp:nvSpPr>
        <dsp:cNvPr id="0" name=""/>
        <dsp:cNvSpPr/>
      </dsp:nvSpPr>
      <dsp:spPr>
        <a:xfrm>
          <a:off x="0" y="3814576"/>
          <a:ext cx="6628804" cy="812003"/>
        </a:xfrm>
        <a:prstGeom prst="roundRect">
          <a:avLst/>
        </a:prstGeom>
        <a:gradFill rotWithShape="0">
          <a:gsLst>
            <a:gs pos="0">
              <a:schemeClr val="accent2">
                <a:hueOff val="-2223214"/>
                <a:satOff val="10650"/>
                <a:lumOff val="9853"/>
                <a:alphaOff val="0"/>
                <a:tint val="96000"/>
                <a:lumMod val="100000"/>
              </a:schemeClr>
            </a:gs>
            <a:gs pos="78000">
              <a:schemeClr val="accent2">
                <a:hueOff val="-2223214"/>
                <a:satOff val="10650"/>
                <a:lumOff val="9853"/>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n-GB" sz="1000" kern="1200" dirty="0">
              <a:solidFill>
                <a:schemeClr val="tx1"/>
              </a:solidFill>
            </a:rPr>
            <a:t>Call </a:t>
          </a:r>
          <a:r>
            <a:rPr lang="en-GB" sz="1000" b="1" u="sng" kern="1200" dirty="0">
              <a:solidFill>
                <a:schemeClr val="tx1"/>
              </a:solidFill>
            </a:rPr>
            <a:t>999</a:t>
          </a:r>
          <a:r>
            <a:rPr lang="en-GB" sz="1000" kern="1200" dirty="0">
              <a:solidFill>
                <a:schemeClr val="tx1"/>
              </a:solidFill>
            </a:rPr>
            <a:t> or advise they go to A&amp;E immediately if someone's life is at risk – for example, they have seriously injured themselves or taken an overdose. They do not feel they can keep themself safe. A mental health emergency should be taken as seriously as a physical one. You will not be wasting anyone's time.</a:t>
          </a:r>
          <a:endParaRPr lang="en-US" sz="1000" kern="1200" dirty="0">
            <a:solidFill>
              <a:schemeClr val="tx1"/>
            </a:solidFill>
          </a:endParaRPr>
        </a:p>
      </dsp:txBody>
      <dsp:txXfrm>
        <a:off x="39639" y="3854215"/>
        <a:ext cx="6549526" cy="732725"/>
      </dsp:txXfrm>
    </dsp:sp>
    <dsp:sp modelId="{503D9990-E57D-47A4-8B83-AA08D1956005}">
      <dsp:nvSpPr>
        <dsp:cNvPr id="0" name=""/>
        <dsp:cNvSpPr/>
      </dsp:nvSpPr>
      <dsp:spPr>
        <a:xfrm>
          <a:off x="0" y="4655379"/>
          <a:ext cx="6628804" cy="774167"/>
        </a:xfrm>
        <a:prstGeom prst="roundRect">
          <a:avLst/>
        </a:prstGeom>
        <a:gradFill rotWithShape="0">
          <a:gsLst>
            <a:gs pos="0">
              <a:schemeClr val="accent2">
                <a:hueOff val="-2593750"/>
                <a:satOff val="12425"/>
                <a:lumOff val="11495"/>
                <a:alphaOff val="0"/>
                <a:tint val="96000"/>
                <a:lumMod val="100000"/>
              </a:schemeClr>
            </a:gs>
            <a:gs pos="78000">
              <a:schemeClr val="accent2">
                <a:hueOff val="-2593750"/>
                <a:satOff val="12425"/>
                <a:lumOff val="11495"/>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GB" sz="1100" b="1" u="sng" kern="1200" dirty="0">
              <a:solidFill>
                <a:schemeClr val="tx1"/>
              </a:solidFill>
            </a:rPr>
            <a:t>NHS 111, option 2 </a:t>
          </a:r>
          <a:r>
            <a:rPr lang="en-GB" sz="1100" kern="1200" dirty="0">
              <a:solidFill>
                <a:schemeClr val="tx1"/>
              </a:solidFill>
            </a:rPr>
            <a:t>– This number is for a mental health emergency. They are open 24 hours a day, 7 days a week, for adults, children and young people. You may be able to speak with a mental health professional who will advise you. </a:t>
          </a:r>
          <a:endParaRPr lang="en-US" sz="1100" kern="1200" dirty="0">
            <a:solidFill>
              <a:schemeClr val="tx1"/>
            </a:solidFill>
          </a:endParaRPr>
        </a:p>
      </dsp:txBody>
      <dsp:txXfrm>
        <a:off x="37792" y="4693171"/>
        <a:ext cx="6553220" cy="698583"/>
      </dsp:txXfrm>
    </dsp:sp>
    <dsp:sp modelId="{477D87FC-1017-415C-9888-EA586D195AF3}">
      <dsp:nvSpPr>
        <dsp:cNvPr id="0" name=""/>
        <dsp:cNvSpPr/>
      </dsp:nvSpPr>
      <dsp:spPr>
        <a:xfrm>
          <a:off x="0" y="5447714"/>
          <a:ext cx="6628804" cy="579149"/>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GB" sz="1100" kern="1200" dirty="0">
              <a:solidFill>
                <a:schemeClr val="tx1"/>
              </a:solidFill>
            </a:rPr>
            <a:t>Crisis Telephone service (CTS) – </a:t>
          </a:r>
          <a:r>
            <a:rPr lang="en-GB" sz="1100" b="1" u="sng" kern="1200" dirty="0">
              <a:solidFill>
                <a:schemeClr val="tx1"/>
              </a:solidFill>
            </a:rPr>
            <a:t>0800 151 0023</a:t>
          </a:r>
          <a:r>
            <a:rPr lang="en-GB" sz="1100" kern="1200" dirty="0">
              <a:solidFill>
                <a:schemeClr val="tx1"/>
              </a:solidFill>
            </a:rPr>
            <a:t>. Attempt to discuss this referral with them.</a:t>
          </a:r>
          <a:r>
            <a:rPr lang="en-GB" sz="1000" kern="1200" dirty="0"/>
            <a:t> </a:t>
          </a:r>
        </a:p>
      </dsp:txBody>
      <dsp:txXfrm>
        <a:off x="28272" y="5475986"/>
        <a:ext cx="6572260" cy="5226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80BEF8-D36C-4C9E-BEDA-D7ED3C6FD0F2}">
      <dsp:nvSpPr>
        <dsp:cNvPr id="0" name=""/>
        <dsp:cNvSpPr/>
      </dsp:nvSpPr>
      <dsp:spPr>
        <a:xfrm>
          <a:off x="0" y="60023"/>
          <a:ext cx="4578945" cy="3982665"/>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dirty="0"/>
            <a:t>GP</a:t>
          </a:r>
        </a:p>
      </dsp:txBody>
      <dsp:txXfrm>
        <a:off x="0" y="60023"/>
        <a:ext cx="4578945" cy="3982665"/>
      </dsp:txXfrm>
    </dsp:sp>
    <dsp:sp modelId="{44642106-9B48-4AE9-B76B-3EA597342F41}">
      <dsp:nvSpPr>
        <dsp:cNvPr id="0" name=""/>
        <dsp:cNvSpPr/>
      </dsp:nvSpPr>
      <dsp:spPr>
        <a:xfrm>
          <a:off x="4809066" y="0"/>
          <a:ext cx="4578945" cy="3941620"/>
        </a:xfrm>
        <a:prstGeom prst="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GB" sz="6500" kern="1200" dirty="0"/>
            <a:t>Sign posting </a:t>
          </a:r>
          <a:endParaRPr lang="en-US" sz="6500" kern="1200" dirty="0"/>
        </a:p>
      </dsp:txBody>
      <dsp:txXfrm>
        <a:off x="4809066" y="0"/>
        <a:ext cx="4578945" cy="39416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6B06C2-D24B-4A38-BCB0-787E51B73C09}">
      <dsp:nvSpPr>
        <dsp:cNvPr id="0" name=""/>
        <dsp:cNvSpPr/>
      </dsp:nvSpPr>
      <dsp:spPr>
        <a:xfrm>
          <a:off x="1505181" y="1478"/>
          <a:ext cx="3146557" cy="1887934"/>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GB" sz="3800" kern="1200" dirty="0"/>
            <a:t>Enfield Mental Health SPA </a:t>
          </a:r>
          <a:endParaRPr lang="en-US" sz="3800" kern="1200" dirty="0"/>
        </a:p>
      </dsp:txBody>
      <dsp:txXfrm>
        <a:off x="1505181" y="1478"/>
        <a:ext cx="3146557" cy="1887934"/>
      </dsp:txXfrm>
    </dsp:sp>
    <dsp:sp modelId="{950AC587-7981-4398-9C1D-E1BD79AF93D6}">
      <dsp:nvSpPr>
        <dsp:cNvPr id="0" name=""/>
        <dsp:cNvSpPr/>
      </dsp:nvSpPr>
      <dsp:spPr>
        <a:xfrm>
          <a:off x="4966394" y="1478"/>
          <a:ext cx="3146557" cy="1887934"/>
        </a:xfrm>
        <a:prstGeom prst="rect">
          <a:avLst/>
        </a:prstGeom>
        <a:solidFill>
          <a:schemeClr val="accent2">
            <a:hueOff val="-1482143"/>
            <a:satOff val="7100"/>
            <a:lumOff val="656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GB" sz="3800" kern="1200" dirty="0"/>
            <a:t>Crisis Team </a:t>
          </a:r>
          <a:endParaRPr lang="en-US" sz="3800" kern="1200" dirty="0"/>
        </a:p>
      </dsp:txBody>
      <dsp:txXfrm>
        <a:off x="4966394" y="1478"/>
        <a:ext cx="3146557" cy="1887934"/>
      </dsp:txXfrm>
    </dsp:sp>
    <dsp:sp modelId="{42B8953F-F8F6-4F71-80C1-557794F5BD79}">
      <dsp:nvSpPr>
        <dsp:cNvPr id="0" name=""/>
        <dsp:cNvSpPr/>
      </dsp:nvSpPr>
      <dsp:spPr>
        <a:xfrm>
          <a:off x="3235787" y="2204068"/>
          <a:ext cx="3146557" cy="1887934"/>
        </a:xfrm>
        <a:prstGeom prst="rect">
          <a:avLst/>
        </a:prstGeom>
        <a:solidFill>
          <a:schemeClr val="accent2">
            <a:hueOff val="-2964286"/>
            <a:satOff val="14200"/>
            <a:lumOff val="1313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GB" sz="3800" kern="1200" dirty="0"/>
            <a:t>Integrated core mental health Teams </a:t>
          </a:r>
          <a:endParaRPr lang="en-US" sz="3800" kern="1200" dirty="0"/>
        </a:p>
      </dsp:txBody>
      <dsp:txXfrm>
        <a:off x="3235787" y="2204068"/>
        <a:ext cx="3146557" cy="188793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967442-75A4-4F83-88D8-794A1FEBD36B}" type="datetimeFigureOut">
              <a:rPr lang="en-GB" smtClean="0"/>
              <a:t>06/02/2025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705A63-8F4D-4B3F-AEDD-5D57AFFAE0CB}" type="slidenum">
              <a:rPr lang="en-GB" smtClean="0"/>
              <a:t>‹#›</a:t>
            </a:fld>
            <a:endParaRPr lang="en-GB"/>
          </a:p>
        </p:txBody>
      </p:sp>
    </p:spTree>
    <p:extLst>
      <p:ext uri="{BB962C8B-B14F-4D97-AF65-F5344CB8AC3E}">
        <p14:creationId xmlns:p14="http://schemas.microsoft.com/office/powerpoint/2010/main" val="22286436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5705A63-8F4D-4B3F-AEDD-5D57AFFAE0CB}" type="slidenum">
              <a:rPr lang="en-GB" smtClean="0"/>
              <a:t>1</a:t>
            </a:fld>
            <a:endParaRPr lang="en-GB"/>
          </a:p>
        </p:txBody>
      </p:sp>
    </p:spTree>
    <p:extLst>
      <p:ext uri="{BB962C8B-B14F-4D97-AF65-F5344CB8AC3E}">
        <p14:creationId xmlns:p14="http://schemas.microsoft.com/office/powerpoint/2010/main" val="5827644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B5705A63-8F4D-4B3F-AEDD-5D57AFFAE0CB}" type="slidenum">
              <a:rPr lang="en-GB" smtClean="0"/>
              <a:t>2</a:t>
            </a:fld>
            <a:endParaRPr lang="en-GB"/>
          </a:p>
        </p:txBody>
      </p:sp>
    </p:spTree>
    <p:extLst>
      <p:ext uri="{BB962C8B-B14F-4D97-AF65-F5344CB8AC3E}">
        <p14:creationId xmlns:p14="http://schemas.microsoft.com/office/powerpoint/2010/main" val="4932985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574117"/>
          </a:xfrm>
        </p:spPr>
        <p:txBody>
          <a:bodyPr/>
          <a:lstStyle/>
          <a:p>
            <a:r>
              <a:rPr lang="en-GB" sz="1100" b="1" dirty="0"/>
              <a:t>GP If it is non-urgent- </a:t>
            </a:r>
            <a:r>
              <a:rPr lang="en-GB" sz="1100" dirty="0"/>
              <a:t>In the first instance advise they see their GP. A lot of presentations that appear to be mental health may be caused by physical health and the GP will rule this out. </a:t>
            </a:r>
          </a:p>
          <a:p>
            <a:r>
              <a:rPr lang="en-GB" sz="1100" dirty="0"/>
              <a:t>GPs can offer a mental health and medication review. They will decide on the appropriate pathway into mental health or signpost, depending on an individual’s needs. </a:t>
            </a:r>
          </a:p>
          <a:p>
            <a:endParaRPr lang="en-GB" sz="1100" dirty="0"/>
          </a:p>
          <a:p>
            <a:r>
              <a:rPr lang="en-GB" sz="1100" dirty="0"/>
              <a:t>It may be relevant to send us information for us to share with mental health teams they are known to. </a:t>
            </a:r>
          </a:p>
          <a:p>
            <a:r>
              <a:rPr lang="en-GB" sz="1100" dirty="0"/>
              <a:t>Most mental health problems are managed in primary care. </a:t>
            </a:r>
          </a:p>
          <a:p>
            <a:r>
              <a:rPr lang="en-GB" sz="1100" dirty="0"/>
              <a:t>Primary care is often the first point of contact for people in need of healthcare. It's provided by professionals and services such as GPs, and Enfield talking therapies (previously known as IAPT). Secondary care services generally need a referral from a GP. Some of the secondary mental health services include hospitals, some specialised psychological therapies, and community mental health teams (CMHTs). Secondary care is for complex and specialised needs. </a:t>
            </a:r>
          </a:p>
          <a:p>
            <a:endParaRPr lang="en-GB" sz="1100" dirty="0"/>
          </a:p>
          <a:p>
            <a:r>
              <a:rPr lang="en-GB" sz="1100" dirty="0"/>
              <a:t>Jo to talk through…..</a:t>
            </a:r>
          </a:p>
          <a:p>
            <a:endParaRPr lang="en-GB" sz="1100" dirty="0"/>
          </a:p>
          <a:p>
            <a:r>
              <a:rPr lang="en-GB" sz="1100" b="1" dirty="0"/>
              <a:t>Signposting-</a:t>
            </a:r>
            <a:r>
              <a:rPr lang="en-GB" sz="1100" dirty="0"/>
              <a:t> You can ensure they have the crisis telephone number and aware they can call NHS 111, option 2. </a:t>
            </a:r>
          </a:p>
          <a:p>
            <a:r>
              <a:rPr lang="en-GB" sz="1100" dirty="0"/>
              <a:t>You could also signpost them to the Sanctuary hub in Enfield. They are a short-term crisis intervention and prevention service. They have trained mental health professionals that specialise in crisis de-escalation and prevention. Is there an issue with alcohol or substance misuse? You can signpost to Enable for support. </a:t>
            </a:r>
          </a:p>
          <a:p>
            <a:endParaRPr lang="en-GB" sz="1100" dirty="0"/>
          </a:p>
          <a:p>
            <a:endParaRPr lang="en-GB" sz="1100"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B5705A63-8F4D-4B3F-AEDD-5D57AFFAE0CB}" type="slidenum">
              <a:rPr lang="en-GB" smtClean="0"/>
              <a:t>3</a:t>
            </a:fld>
            <a:endParaRPr lang="en-GB"/>
          </a:p>
        </p:txBody>
      </p:sp>
    </p:spTree>
    <p:extLst>
      <p:ext uri="{BB962C8B-B14F-4D97-AF65-F5344CB8AC3E}">
        <p14:creationId xmlns:p14="http://schemas.microsoft.com/office/powerpoint/2010/main" val="2679087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Enfield Mental health Single Point of Access / Enfield Assessment team- </a:t>
            </a:r>
            <a:r>
              <a:rPr lang="en-GB" dirty="0"/>
              <a:t>We are a </a:t>
            </a:r>
            <a:r>
              <a:rPr lang="en-GB" u="sng" dirty="0"/>
              <a:t>non-urgent</a:t>
            </a:r>
            <a:r>
              <a:rPr lang="en-GB" dirty="0"/>
              <a:t> assessment service that operate Monday to Friday 9-5. Referrals into our service are made by GPs and other professionals with the </a:t>
            </a:r>
            <a:r>
              <a:rPr lang="en-GB" u="sng" dirty="0"/>
              <a:t>patients consent</a:t>
            </a:r>
            <a:r>
              <a:rPr lang="en-GB" dirty="0"/>
              <a:t>, for adults 18 upwards. We </a:t>
            </a:r>
            <a:r>
              <a:rPr lang="en-GB"/>
              <a:t>are an </a:t>
            </a:r>
            <a:r>
              <a:rPr lang="en-GB" dirty="0"/>
              <a:t>MDT and can offer initial face-to-face assessment for Service Users to identify presenting needs and a clear outcome for on-going specialist support, alternative assessment or further treatment or care options. </a:t>
            </a:r>
          </a:p>
          <a:p>
            <a:endParaRPr lang="en-GB" dirty="0"/>
          </a:p>
          <a:p>
            <a:r>
              <a:rPr lang="en-GB" dirty="0"/>
              <a:t>These are the other services within Enfield. You may like to approach their manager about the pathways and criteria.</a:t>
            </a:r>
          </a:p>
          <a:p>
            <a:endParaRPr lang="en-GB" dirty="0"/>
          </a:p>
          <a:p>
            <a:r>
              <a:rPr lang="en-GB" b="1" dirty="0"/>
              <a:t>Crisis Resolution and Home Treatment team (CRHT</a:t>
            </a:r>
            <a:r>
              <a:rPr lang="en-GB" dirty="0"/>
              <a:t>)-The CRHT service will provide an urgent outreach service, assessing service users 24 hours a day, 7 days a week, wherever they are at the point of referral e.g. GP surgery, A&amp;E, their own home etc. Referrals can be made through the crisis telephone service. This can be self-referrals, by family, friends or other professionals. </a:t>
            </a:r>
          </a:p>
          <a:p>
            <a:endParaRPr lang="en-GB" dirty="0"/>
          </a:p>
          <a:p>
            <a:r>
              <a:rPr lang="en-GB" b="1" dirty="0"/>
              <a:t>Integrated core mental health teams- </a:t>
            </a:r>
            <a:r>
              <a:rPr lang="en-GB" dirty="0"/>
              <a:t>Community mental health teams are secondary care services. They support people with complex needs. Referrals are made through GP, Enfield mental health SPA or crisis team. </a:t>
            </a:r>
          </a:p>
          <a:p>
            <a:endParaRPr lang="en-GB" dirty="0"/>
          </a:p>
          <a:p>
            <a:endParaRPr lang="en-GB" dirty="0"/>
          </a:p>
        </p:txBody>
      </p:sp>
      <p:sp>
        <p:nvSpPr>
          <p:cNvPr id="4" name="Slide Number Placeholder 3"/>
          <p:cNvSpPr>
            <a:spLocks noGrp="1"/>
          </p:cNvSpPr>
          <p:nvPr>
            <p:ph type="sldNum" sz="quarter" idx="5"/>
          </p:nvPr>
        </p:nvSpPr>
        <p:spPr/>
        <p:txBody>
          <a:bodyPr/>
          <a:lstStyle/>
          <a:p>
            <a:fld id="{B5705A63-8F4D-4B3F-AEDD-5D57AFFAE0CB}" type="slidenum">
              <a:rPr lang="en-GB" smtClean="0"/>
              <a:t>4</a:t>
            </a:fld>
            <a:endParaRPr lang="en-GB"/>
          </a:p>
        </p:txBody>
      </p:sp>
    </p:spTree>
    <p:extLst>
      <p:ext uri="{BB962C8B-B14F-4D97-AF65-F5344CB8AC3E}">
        <p14:creationId xmlns:p14="http://schemas.microsoft.com/office/powerpoint/2010/main" val="3799849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5705A63-8F4D-4B3F-AEDD-5D57AFFAE0CB}" type="slidenum">
              <a:rPr lang="en-GB" smtClean="0"/>
              <a:t>5</a:t>
            </a:fld>
            <a:endParaRPr lang="en-GB"/>
          </a:p>
        </p:txBody>
      </p:sp>
    </p:spTree>
    <p:extLst>
      <p:ext uri="{BB962C8B-B14F-4D97-AF65-F5344CB8AC3E}">
        <p14:creationId xmlns:p14="http://schemas.microsoft.com/office/powerpoint/2010/main" val="26369756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5705A63-8F4D-4B3F-AEDD-5D57AFFAE0CB}" type="slidenum">
              <a:rPr lang="en-GB" smtClean="0"/>
              <a:t>6</a:t>
            </a:fld>
            <a:endParaRPr lang="en-GB"/>
          </a:p>
        </p:txBody>
      </p:sp>
    </p:spTree>
    <p:extLst>
      <p:ext uri="{BB962C8B-B14F-4D97-AF65-F5344CB8AC3E}">
        <p14:creationId xmlns:p14="http://schemas.microsoft.com/office/powerpoint/2010/main" val="12338587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FB559A2-E6BB-4141-9A8E-8E3FD2D846EE}" type="datetimeFigureOut">
              <a:rPr lang="en-GB" smtClean="0"/>
              <a:t>06/02/2025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F2C30A-4BEB-4185-9DD9-7DE826CE8D9E}" type="slidenum">
              <a:rPr lang="en-GB" smtClean="0"/>
              <a:t>‹#›</a:t>
            </a:fld>
            <a:endParaRPr lang="en-GB"/>
          </a:p>
        </p:txBody>
      </p:sp>
    </p:spTree>
    <p:extLst>
      <p:ext uri="{BB962C8B-B14F-4D97-AF65-F5344CB8AC3E}">
        <p14:creationId xmlns:p14="http://schemas.microsoft.com/office/powerpoint/2010/main" val="4280439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FB559A2-E6BB-4141-9A8E-8E3FD2D846EE}" type="datetimeFigureOut">
              <a:rPr lang="en-GB" smtClean="0"/>
              <a:t>06/02/2025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F2C30A-4BEB-4185-9DD9-7DE826CE8D9E}" type="slidenum">
              <a:rPr lang="en-GB" smtClean="0"/>
              <a:t>‹#›</a:t>
            </a:fld>
            <a:endParaRPr lang="en-GB"/>
          </a:p>
        </p:txBody>
      </p:sp>
    </p:spTree>
    <p:extLst>
      <p:ext uri="{BB962C8B-B14F-4D97-AF65-F5344CB8AC3E}">
        <p14:creationId xmlns:p14="http://schemas.microsoft.com/office/powerpoint/2010/main" val="1213130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FB559A2-E6BB-4141-9A8E-8E3FD2D846EE}" type="datetimeFigureOut">
              <a:rPr lang="en-GB" smtClean="0"/>
              <a:t>06/02/2025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F2C30A-4BEB-4185-9DD9-7DE826CE8D9E}"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190790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FB559A2-E6BB-4141-9A8E-8E3FD2D846EE}" type="datetimeFigureOut">
              <a:rPr lang="en-GB" smtClean="0"/>
              <a:t>06/02/2025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F2C30A-4BEB-4185-9DD9-7DE826CE8D9E}" type="slidenum">
              <a:rPr lang="en-GB" smtClean="0"/>
              <a:t>‹#›</a:t>
            </a:fld>
            <a:endParaRPr lang="en-GB"/>
          </a:p>
        </p:txBody>
      </p:sp>
    </p:spTree>
    <p:extLst>
      <p:ext uri="{BB962C8B-B14F-4D97-AF65-F5344CB8AC3E}">
        <p14:creationId xmlns:p14="http://schemas.microsoft.com/office/powerpoint/2010/main" val="32868492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FB559A2-E6BB-4141-9A8E-8E3FD2D846EE}" type="datetimeFigureOut">
              <a:rPr lang="en-GB" smtClean="0"/>
              <a:t>06/02/2025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F2C30A-4BEB-4185-9DD9-7DE826CE8D9E}"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24936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FB559A2-E6BB-4141-9A8E-8E3FD2D846EE}" type="datetimeFigureOut">
              <a:rPr lang="en-GB" smtClean="0"/>
              <a:t>06/02/2025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F2C30A-4BEB-4185-9DD9-7DE826CE8D9E}" type="slidenum">
              <a:rPr lang="en-GB" smtClean="0"/>
              <a:t>‹#›</a:t>
            </a:fld>
            <a:endParaRPr lang="en-GB"/>
          </a:p>
        </p:txBody>
      </p:sp>
    </p:spTree>
    <p:extLst>
      <p:ext uri="{BB962C8B-B14F-4D97-AF65-F5344CB8AC3E}">
        <p14:creationId xmlns:p14="http://schemas.microsoft.com/office/powerpoint/2010/main" val="8975114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B559A2-E6BB-4141-9A8E-8E3FD2D846EE}" type="datetimeFigureOut">
              <a:rPr lang="en-GB" smtClean="0"/>
              <a:t>06/02/2025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F2C30A-4BEB-4185-9DD9-7DE826CE8D9E}" type="slidenum">
              <a:rPr lang="en-GB" smtClean="0"/>
              <a:t>‹#›</a:t>
            </a:fld>
            <a:endParaRPr lang="en-GB"/>
          </a:p>
        </p:txBody>
      </p:sp>
    </p:spTree>
    <p:extLst>
      <p:ext uri="{BB962C8B-B14F-4D97-AF65-F5344CB8AC3E}">
        <p14:creationId xmlns:p14="http://schemas.microsoft.com/office/powerpoint/2010/main" val="23371556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B559A2-E6BB-4141-9A8E-8E3FD2D846EE}" type="datetimeFigureOut">
              <a:rPr lang="en-GB" smtClean="0"/>
              <a:t>06/02/2025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F2C30A-4BEB-4185-9DD9-7DE826CE8D9E}" type="slidenum">
              <a:rPr lang="en-GB" smtClean="0"/>
              <a:t>‹#›</a:t>
            </a:fld>
            <a:endParaRPr lang="en-GB"/>
          </a:p>
        </p:txBody>
      </p:sp>
    </p:spTree>
    <p:extLst>
      <p:ext uri="{BB962C8B-B14F-4D97-AF65-F5344CB8AC3E}">
        <p14:creationId xmlns:p14="http://schemas.microsoft.com/office/powerpoint/2010/main" val="3225005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B559A2-E6BB-4141-9A8E-8E3FD2D846EE}" type="datetimeFigureOut">
              <a:rPr lang="en-GB" smtClean="0"/>
              <a:t>06/02/2025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F2C30A-4BEB-4185-9DD9-7DE826CE8D9E}" type="slidenum">
              <a:rPr lang="en-GB" smtClean="0"/>
              <a:t>‹#›</a:t>
            </a:fld>
            <a:endParaRPr lang="en-GB"/>
          </a:p>
        </p:txBody>
      </p:sp>
    </p:spTree>
    <p:extLst>
      <p:ext uri="{BB962C8B-B14F-4D97-AF65-F5344CB8AC3E}">
        <p14:creationId xmlns:p14="http://schemas.microsoft.com/office/powerpoint/2010/main" val="3063280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FB559A2-E6BB-4141-9A8E-8E3FD2D846EE}" type="datetimeFigureOut">
              <a:rPr lang="en-GB" smtClean="0"/>
              <a:t>06/02/2025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F2C30A-4BEB-4185-9DD9-7DE826CE8D9E}" type="slidenum">
              <a:rPr lang="en-GB" smtClean="0"/>
              <a:t>‹#›</a:t>
            </a:fld>
            <a:endParaRPr lang="en-GB"/>
          </a:p>
        </p:txBody>
      </p:sp>
    </p:spTree>
    <p:extLst>
      <p:ext uri="{BB962C8B-B14F-4D97-AF65-F5344CB8AC3E}">
        <p14:creationId xmlns:p14="http://schemas.microsoft.com/office/powerpoint/2010/main" val="237226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FB559A2-E6BB-4141-9A8E-8E3FD2D846EE}" type="datetimeFigureOut">
              <a:rPr lang="en-GB" smtClean="0"/>
              <a:t>06/02/2025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6F2C30A-4BEB-4185-9DD9-7DE826CE8D9E}" type="slidenum">
              <a:rPr lang="en-GB" smtClean="0"/>
              <a:t>‹#›</a:t>
            </a:fld>
            <a:endParaRPr lang="en-GB"/>
          </a:p>
        </p:txBody>
      </p:sp>
    </p:spTree>
    <p:extLst>
      <p:ext uri="{BB962C8B-B14F-4D97-AF65-F5344CB8AC3E}">
        <p14:creationId xmlns:p14="http://schemas.microsoft.com/office/powerpoint/2010/main" val="710609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FB559A2-E6BB-4141-9A8E-8E3FD2D846EE}" type="datetimeFigureOut">
              <a:rPr lang="en-GB" smtClean="0"/>
              <a:t>06/02/2025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6F2C30A-4BEB-4185-9DD9-7DE826CE8D9E}" type="slidenum">
              <a:rPr lang="en-GB" smtClean="0"/>
              <a:t>‹#›</a:t>
            </a:fld>
            <a:endParaRPr lang="en-GB"/>
          </a:p>
        </p:txBody>
      </p:sp>
    </p:spTree>
    <p:extLst>
      <p:ext uri="{BB962C8B-B14F-4D97-AF65-F5344CB8AC3E}">
        <p14:creationId xmlns:p14="http://schemas.microsoft.com/office/powerpoint/2010/main" val="206969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FB559A2-E6BB-4141-9A8E-8E3FD2D846EE}" type="datetimeFigureOut">
              <a:rPr lang="en-GB" smtClean="0"/>
              <a:t>06/02/2025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6F2C30A-4BEB-4185-9DD9-7DE826CE8D9E}" type="slidenum">
              <a:rPr lang="en-GB" smtClean="0"/>
              <a:t>‹#›</a:t>
            </a:fld>
            <a:endParaRPr lang="en-GB"/>
          </a:p>
        </p:txBody>
      </p:sp>
    </p:spTree>
    <p:extLst>
      <p:ext uri="{BB962C8B-B14F-4D97-AF65-F5344CB8AC3E}">
        <p14:creationId xmlns:p14="http://schemas.microsoft.com/office/powerpoint/2010/main" val="2611742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B559A2-E6BB-4141-9A8E-8E3FD2D846EE}" type="datetimeFigureOut">
              <a:rPr lang="en-GB" smtClean="0"/>
              <a:t>06/02/2025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6F2C30A-4BEB-4185-9DD9-7DE826CE8D9E}" type="slidenum">
              <a:rPr lang="en-GB" smtClean="0"/>
              <a:t>‹#›</a:t>
            </a:fld>
            <a:endParaRPr lang="en-GB"/>
          </a:p>
        </p:txBody>
      </p:sp>
    </p:spTree>
    <p:extLst>
      <p:ext uri="{BB962C8B-B14F-4D97-AF65-F5344CB8AC3E}">
        <p14:creationId xmlns:p14="http://schemas.microsoft.com/office/powerpoint/2010/main" val="2012340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B559A2-E6BB-4141-9A8E-8E3FD2D846EE}" type="datetimeFigureOut">
              <a:rPr lang="en-GB" smtClean="0"/>
              <a:t>06/02/2025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6F2C30A-4BEB-4185-9DD9-7DE826CE8D9E}" type="slidenum">
              <a:rPr lang="en-GB" smtClean="0"/>
              <a:t>‹#›</a:t>
            </a:fld>
            <a:endParaRPr lang="en-GB"/>
          </a:p>
        </p:txBody>
      </p:sp>
    </p:spTree>
    <p:extLst>
      <p:ext uri="{BB962C8B-B14F-4D97-AF65-F5344CB8AC3E}">
        <p14:creationId xmlns:p14="http://schemas.microsoft.com/office/powerpoint/2010/main" val="109094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FB559A2-E6BB-4141-9A8E-8E3FD2D846EE}" type="datetimeFigureOut">
              <a:rPr lang="en-GB" smtClean="0"/>
              <a:t>06/02/2025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6F2C30A-4BEB-4185-9DD9-7DE826CE8D9E}" type="slidenum">
              <a:rPr lang="en-GB" smtClean="0"/>
              <a:t>‹#›</a:t>
            </a:fld>
            <a:endParaRPr lang="en-GB"/>
          </a:p>
        </p:txBody>
      </p:sp>
    </p:spTree>
    <p:extLst>
      <p:ext uri="{BB962C8B-B14F-4D97-AF65-F5344CB8AC3E}">
        <p14:creationId xmlns:p14="http://schemas.microsoft.com/office/powerpoint/2010/main" val="339431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FB559A2-E6BB-4141-9A8E-8E3FD2D846EE}" type="datetimeFigureOut">
              <a:rPr lang="en-GB" smtClean="0"/>
              <a:t>06/02/2025</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6F2C30A-4BEB-4185-9DD9-7DE826CE8D9E}" type="slidenum">
              <a:rPr lang="en-GB" smtClean="0"/>
              <a:t>‹#›</a:t>
            </a:fld>
            <a:endParaRPr lang="en-GB"/>
          </a:p>
        </p:txBody>
      </p:sp>
    </p:spTree>
    <p:extLst>
      <p:ext uri="{BB962C8B-B14F-4D97-AF65-F5344CB8AC3E}">
        <p14:creationId xmlns:p14="http://schemas.microsoft.com/office/powerpoint/2010/main" val="2237746265"/>
      </p:ext>
    </p:extLst>
  </p:cSld>
  <p:clrMap bg1="lt1" tx1="dk1" bg2="lt2" tx2="dk2" accent1="accent1" accent2="accent2" accent3="accent3" accent4="accent4" accent5="accent5" accent6="accent6" hlink="hlink" folHlink="folHlink"/>
  <p:sldLayoutIdLst>
    <p:sldLayoutId id="2147483828" r:id="rId1"/>
    <p:sldLayoutId id="2147483829" r:id="rId2"/>
    <p:sldLayoutId id="2147483830" r:id="rId3"/>
    <p:sldLayoutId id="2147483831" r:id="rId4"/>
    <p:sldLayoutId id="2147483832" r:id="rId5"/>
    <p:sldLayoutId id="2147483833" r:id="rId6"/>
    <p:sldLayoutId id="2147483834" r:id="rId7"/>
    <p:sldLayoutId id="2147483835" r:id="rId8"/>
    <p:sldLayoutId id="2147483836" r:id="rId9"/>
    <p:sldLayoutId id="2147483837" r:id="rId10"/>
    <p:sldLayoutId id="2147483838" r:id="rId11"/>
    <p:sldLayoutId id="2147483839" r:id="rId12"/>
    <p:sldLayoutId id="2147483840" r:id="rId13"/>
    <p:sldLayoutId id="2147483841" r:id="rId14"/>
    <p:sldLayoutId id="2147483842" r:id="rId15"/>
    <p:sldLayoutId id="214748384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8" Type="http://schemas.openxmlformats.org/officeDocument/2006/relationships/hyperlink" Target="http://www.sane.org.uk/" TargetMode="External"/><Relationship Id="rId13" Type="http://schemas.openxmlformats.org/officeDocument/2006/relationships/hyperlink" Target="sms:+44-85258" TargetMode="External"/><Relationship Id="rId18" Type="http://schemas.openxmlformats.org/officeDocument/2006/relationships/image" Target="../media/image1.png"/><Relationship Id="rId3" Type="http://schemas.openxmlformats.org/officeDocument/2006/relationships/hyperlink" Target="mailto:sanctuaryenfield@mindeb.org.uk" TargetMode="External"/><Relationship Id="rId7" Type="http://schemas.openxmlformats.org/officeDocument/2006/relationships/hyperlink" Target="https://www.papyrus-uk.org/" TargetMode="External"/><Relationship Id="rId12" Type="http://schemas.openxmlformats.org/officeDocument/2006/relationships/hyperlink" Target="tel:+44-808-164-0123" TargetMode="External"/><Relationship Id="rId17" Type="http://schemas.openxmlformats.org/officeDocument/2006/relationships/hyperlink" Target="https://togetherall.com/en-gb/" TargetMode="External"/><Relationship Id="rId2" Type="http://schemas.openxmlformats.org/officeDocument/2006/relationships/notesSlide" Target="../notesSlides/notesSlide5.xml"/><Relationship Id="rId16" Type="http://schemas.openxmlformats.org/officeDocument/2006/relationships/hyperlink" Target="https://www.mind.org.uk/information-support/types-of-mental-health-problems/suicidal-feelings/helping-yourself-long-term/" TargetMode="External"/><Relationship Id="rId1" Type="http://schemas.openxmlformats.org/officeDocument/2006/relationships/slideLayout" Target="../slideLayouts/slideLayout2.xml"/><Relationship Id="rId6" Type="http://schemas.openxmlformats.org/officeDocument/2006/relationships/hyperlink" Target="https://www.thecalmzone.net/" TargetMode="External"/><Relationship Id="rId11" Type="http://schemas.openxmlformats.org/officeDocument/2006/relationships/hyperlink" Target="https://www.samaritans.org/branches" TargetMode="External"/><Relationship Id="rId5" Type="http://schemas.openxmlformats.org/officeDocument/2006/relationships/hyperlink" Target="tel:+44-800-58-58-58" TargetMode="External"/><Relationship Id="rId15" Type="http://schemas.openxmlformats.org/officeDocument/2006/relationships/hyperlink" Target="https://www.prevent-suicide.org.uk/" TargetMode="External"/><Relationship Id="rId10" Type="http://schemas.openxmlformats.org/officeDocument/2006/relationships/hyperlink" Target="https://www.samaritans.org/" TargetMode="External"/><Relationship Id="rId4" Type="http://schemas.openxmlformats.org/officeDocument/2006/relationships/hyperlink" Target="https://www.mindeb.org.uk/services-for-individuals/wellbeing/sanctuary-and-crisis-hub/" TargetMode="External"/><Relationship Id="rId9" Type="http://schemas.openxmlformats.org/officeDocument/2006/relationships/hyperlink" Target="tel:+44-116-123" TargetMode="External"/><Relationship Id="rId14" Type="http://schemas.openxmlformats.org/officeDocument/2006/relationships/hyperlink" Target="https://www.giveusashout.org/"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barnetandenfieldtalkingtherapies.nhs.uk/enfield/"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www.themix.org.uk/" TargetMode="External"/><Relationship Id="rId5" Type="http://schemas.openxmlformats.org/officeDocument/2006/relationships/hyperlink" Target="tel:0208%20343%205700" TargetMode="External"/><Relationship Id="rId4" Type="http://schemas.openxmlformats.org/officeDocument/2006/relationships/hyperlink" Target="https://www.mindeb.org.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26F8D-3911-DEC3-969C-280B28AE5B23}"/>
              </a:ext>
            </a:extLst>
          </p:cNvPr>
          <p:cNvSpPr>
            <a:spLocks noGrp="1"/>
          </p:cNvSpPr>
          <p:nvPr>
            <p:ph type="ctrTitle"/>
          </p:nvPr>
        </p:nvSpPr>
        <p:spPr/>
        <p:txBody>
          <a:bodyPr/>
          <a:lstStyle/>
          <a:p>
            <a:r>
              <a:rPr lang="en-GB" dirty="0"/>
              <a:t>Pathways into Mental Health services </a:t>
            </a:r>
          </a:p>
        </p:txBody>
      </p:sp>
      <p:sp>
        <p:nvSpPr>
          <p:cNvPr id="3" name="Subtitle 2">
            <a:extLst>
              <a:ext uri="{FF2B5EF4-FFF2-40B4-BE49-F238E27FC236}">
                <a16:creationId xmlns:a16="http://schemas.microsoft.com/office/drawing/2014/main" id="{85AC0378-29BB-52DE-5140-733EF2B7A4E0}"/>
              </a:ext>
            </a:extLst>
          </p:cNvPr>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942842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431C4-32B5-88CE-4E32-DD5B84C22A27}"/>
              </a:ext>
            </a:extLst>
          </p:cNvPr>
          <p:cNvSpPr>
            <a:spLocks noGrp="1"/>
          </p:cNvSpPr>
          <p:nvPr>
            <p:ph type="title"/>
          </p:nvPr>
        </p:nvSpPr>
        <p:spPr>
          <a:xfrm>
            <a:off x="652481" y="1382486"/>
            <a:ext cx="3547581" cy="4093028"/>
          </a:xfrm>
        </p:spPr>
        <p:txBody>
          <a:bodyPr anchor="ctr">
            <a:normAutofit/>
          </a:bodyPr>
          <a:lstStyle/>
          <a:p>
            <a:r>
              <a:rPr lang="en-GB" sz="4400" dirty="0">
                <a:latin typeface="Arial" panose="020B0604020202020204" pitchFamily="34" charset="0"/>
                <a:cs typeface="Arial" panose="020B0604020202020204" pitchFamily="34" charset="0"/>
              </a:rPr>
              <a:t>Emergency / Crisis</a:t>
            </a:r>
          </a:p>
        </p:txBody>
      </p:sp>
      <p:graphicFrame>
        <p:nvGraphicFramePr>
          <p:cNvPr id="25" name="Content Placeholder 2">
            <a:extLst>
              <a:ext uri="{FF2B5EF4-FFF2-40B4-BE49-F238E27FC236}">
                <a16:creationId xmlns:a16="http://schemas.microsoft.com/office/drawing/2014/main" id="{E28786A1-D20E-FCCF-4B4E-EA966588006F}"/>
              </a:ext>
            </a:extLst>
          </p:cNvPr>
          <p:cNvGraphicFramePr>
            <a:graphicFrameLocks noGrp="1"/>
          </p:cNvGraphicFramePr>
          <p:nvPr>
            <p:ph idx="1"/>
            <p:extLst>
              <p:ext uri="{D42A27DB-BD31-4B8C-83A1-F6EECF244321}">
                <p14:modId xmlns:p14="http://schemas.microsoft.com/office/powerpoint/2010/main" val="1059733662"/>
              </p:ext>
            </p:extLst>
          </p:nvPr>
        </p:nvGraphicFramePr>
        <p:xfrm>
          <a:off x="4916553" y="535093"/>
          <a:ext cx="6628804" cy="62043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14948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A68E5-F6CE-6B2C-1A61-8B836F2A8A20}"/>
              </a:ext>
            </a:extLst>
          </p:cNvPr>
          <p:cNvSpPr>
            <a:spLocks noGrp="1"/>
          </p:cNvSpPr>
          <p:nvPr>
            <p:ph type="title"/>
          </p:nvPr>
        </p:nvSpPr>
        <p:spPr>
          <a:xfrm>
            <a:off x="1286933" y="609600"/>
            <a:ext cx="10197494" cy="846667"/>
          </a:xfrm>
        </p:spPr>
        <p:txBody>
          <a:bodyPr>
            <a:normAutofit fontScale="90000"/>
          </a:bodyPr>
          <a:lstStyle/>
          <a:p>
            <a:r>
              <a:rPr lang="en-GB" dirty="0"/>
              <a:t>Non-Urgent</a:t>
            </a:r>
            <a:br>
              <a:rPr lang="en-GB" dirty="0"/>
            </a:br>
            <a:r>
              <a:rPr lang="en-GB" dirty="0"/>
              <a:t> </a:t>
            </a:r>
          </a:p>
        </p:txBody>
      </p:sp>
      <p:graphicFrame>
        <p:nvGraphicFramePr>
          <p:cNvPr id="5" name="Content Placeholder 2">
            <a:extLst>
              <a:ext uri="{FF2B5EF4-FFF2-40B4-BE49-F238E27FC236}">
                <a16:creationId xmlns:a16="http://schemas.microsoft.com/office/drawing/2014/main" id="{56353071-BC19-95A3-0C8C-3E013E6F7CFE}"/>
              </a:ext>
            </a:extLst>
          </p:cNvPr>
          <p:cNvGraphicFramePr>
            <a:graphicFrameLocks noGrp="1"/>
          </p:cNvGraphicFramePr>
          <p:nvPr>
            <p:ph idx="1"/>
            <p:extLst>
              <p:ext uri="{D42A27DB-BD31-4B8C-83A1-F6EECF244321}">
                <p14:modId xmlns:p14="http://schemas.microsoft.com/office/powerpoint/2010/main" val="1786527373"/>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32903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3BD9A-6EF0-B1E2-6825-2D70A388F9D1}"/>
              </a:ext>
            </a:extLst>
          </p:cNvPr>
          <p:cNvSpPr>
            <a:spLocks noGrp="1"/>
          </p:cNvSpPr>
          <p:nvPr>
            <p:ph type="title"/>
          </p:nvPr>
        </p:nvSpPr>
        <p:spPr>
          <a:xfrm>
            <a:off x="1286933" y="609600"/>
            <a:ext cx="10197494" cy="1099457"/>
          </a:xfrm>
        </p:spPr>
        <p:txBody>
          <a:bodyPr>
            <a:normAutofit/>
          </a:bodyPr>
          <a:lstStyle/>
          <a:p>
            <a:r>
              <a:rPr lang="en-GB"/>
              <a:t>Mental Health Teams </a:t>
            </a:r>
          </a:p>
        </p:txBody>
      </p:sp>
      <p:graphicFrame>
        <p:nvGraphicFramePr>
          <p:cNvPr id="28" name="Content Placeholder 2">
            <a:extLst>
              <a:ext uri="{FF2B5EF4-FFF2-40B4-BE49-F238E27FC236}">
                <a16:creationId xmlns:a16="http://schemas.microsoft.com/office/drawing/2014/main" id="{FFAE7DC2-6015-05BC-85DD-ABF37379C531}"/>
              </a:ext>
            </a:extLst>
          </p:cNvPr>
          <p:cNvGraphicFramePr>
            <a:graphicFrameLocks noGrp="1"/>
          </p:cNvGraphicFramePr>
          <p:nvPr>
            <p:ph idx="1"/>
            <p:extLst>
              <p:ext uri="{D42A27DB-BD31-4B8C-83A1-F6EECF244321}">
                <p14:modId xmlns:p14="http://schemas.microsoft.com/office/powerpoint/2010/main" val="2545063551"/>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37694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01A61-6FA9-D8D3-1B95-2D523F49383F}"/>
              </a:ext>
            </a:extLst>
          </p:cNvPr>
          <p:cNvSpPr>
            <a:spLocks noGrp="1"/>
          </p:cNvSpPr>
          <p:nvPr>
            <p:ph type="title"/>
          </p:nvPr>
        </p:nvSpPr>
        <p:spPr>
          <a:xfrm>
            <a:off x="657013" y="311573"/>
            <a:ext cx="9916160" cy="6546427"/>
          </a:xfrm>
        </p:spPr>
        <p:txBody>
          <a:bodyPr>
            <a:normAutofit fontScale="90000"/>
          </a:bodyPr>
          <a:lstStyle/>
          <a:p>
            <a:pPr>
              <a:spcAft>
                <a:spcPts val="800"/>
              </a:spcAft>
            </a:pPr>
            <a:r>
              <a:rPr lang="en-GB" sz="2000" b="1" u="sng" dirty="0"/>
              <a:t>Suicide Prevention helplines and services</a:t>
            </a:r>
            <a:br>
              <a:rPr lang="en-GB" sz="1800" u="sng" dirty="0"/>
            </a:br>
            <a:br>
              <a:rPr lang="en-GB" sz="1800" u="sng" dirty="0"/>
            </a:br>
            <a:r>
              <a:rPr lang="en-GB" sz="11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Sanctuary crisis café </a:t>
            </a:r>
            <a:r>
              <a:rPr lang="en-GB" sz="11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Sanctuary in Enfield is a short-term crisis intervention and prevention service. </a:t>
            </a:r>
            <a:br>
              <a:rPr lang="en-GB" sz="11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lang="en-GB" sz="11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They are open every day of the year, 5pm-10pm weekdays and 12-5pm weekends. They offer a crisis service alternative, providing support to individuals in the Enfield Borough aged 18+for self-referrals: Either call on 020 8906 7509 or email </a:t>
            </a:r>
            <a:r>
              <a:rPr lang="en-GB" sz="1100" u="sng" dirty="0">
                <a:solidFill>
                  <a:schemeClr val="tx1"/>
                </a:solidFill>
                <a:effectLst/>
                <a:latin typeface="Arial" panose="020B0604020202020204" pitchFamily="34" charset="0"/>
                <a:ea typeface="Times New Roman" panose="02020603050405020304" pitchFamily="18" charset="0"/>
                <a:cs typeface="Arial" panose="020B0604020202020204" pitchFamily="34" charset="0"/>
                <a:hlinkClick r:id="rId3">
                  <a:extLst>
                    <a:ext uri="{A12FA001-AC4F-418D-AE19-62706E023703}">
                      <ahyp:hlinkClr xmlns:ahyp="http://schemas.microsoft.com/office/drawing/2018/hyperlinkcolor" val="tx"/>
                    </a:ext>
                  </a:extLst>
                </a:hlinkClick>
              </a:rPr>
              <a:t>sanctuaryenfield@mindeb.org.uk</a:t>
            </a:r>
            <a:r>
              <a:rPr lang="en-GB" sz="11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Address: 275 Fore Street London N9 0PD.</a:t>
            </a:r>
            <a:br>
              <a:rPr lang="en-GB" sz="11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lang="en-GB" sz="1100" dirty="0">
                <a:solidFill>
                  <a:schemeClr val="tx1"/>
                </a:solidFill>
                <a:effectLst/>
                <a:latin typeface="Arial" panose="020B0604020202020204" pitchFamily="34" charset="0"/>
                <a:ea typeface="Times New Roman" panose="02020603050405020304" pitchFamily="18" charset="0"/>
                <a:cs typeface="Arial" panose="020B0604020202020204" pitchFamily="34" charset="0"/>
                <a:hlinkClick r:id="rId4">
                  <a:extLst>
                    <a:ext uri="{A12FA001-AC4F-418D-AE19-62706E023703}">
                      <ahyp:hlinkClr xmlns:ahyp="http://schemas.microsoft.com/office/drawing/2018/hyperlinkcolor" val="tx"/>
                    </a:ext>
                  </a:extLst>
                </a:hlinkClick>
              </a:rPr>
              <a:t>https://www.mindeb.org.uk/services-for-individuals/wellbeing/sanctuary-and-crisis-hub/</a:t>
            </a:r>
            <a:r>
              <a:rPr lang="en-GB" sz="11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lang="en-GB" sz="11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br>
            <a:br>
              <a:rPr lang="en-GB" sz="1200" dirty="0">
                <a:solidFill>
                  <a:schemeClr val="tx1"/>
                </a:solidFill>
              </a:rPr>
            </a:br>
            <a:r>
              <a:rPr lang="en-GB" sz="11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Campaign Against Living Miserably (CALM)</a:t>
            </a:r>
            <a:br>
              <a:rPr lang="en-GB" sz="11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Provides listening services, information and support for anyone who needs to talk, including a web chat.</a:t>
            </a:r>
            <a:br>
              <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0800 58 58 58</a:t>
            </a:r>
            <a:r>
              <a:rPr lang="en-GB" sz="1100" u="sng"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 </a:t>
            </a:r>
            <a:br>
              <a:rPr lang="en-GB" sz="1100" u="sng"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br>
            <a: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thecalmzone.net</a:t>
            </a:r>
            <a:b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b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r>
              <a:rPr lang="en-GB" sz="11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National Suicide Prevention Helpline UK- </a:t>
            </a:r>
            <a: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Helpline offering a supportive listening service to anyone with thoughts of suicide. Open overnight from 6pm to 3:30am every day</a:t>
            </a:r>
            <a:b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0800 689 5652</a:t>
            </a:r>
            <a: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www.spbristol.org/NSPHUK</a:t>
            </a:r>
            <a:b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b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r>
              <a:rPr lang="en-GB" sz="11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Papyrus</a:t>
            </a:r>
            <a:r>
              <a:rPr lang="en-GB" sz="1100" b="1"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 </a:t>
            </a:r>
            <a: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Prevention of young suicide in the UK</a:t>
            </a:r>
            <a:b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0800 068 4141 or Text 88247  </a:t>
            </a:r>
            <a: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https://www.papyrus-uk.org/</a:t>
            </a:r>
            <a: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b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b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r>
              <a:rPr lang="en-GB" sz="11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Sane- </a:t>
            </a:r>
            <a: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Offers emotional support and information for anyone affected by mental health problems.</a:t>
            </a:r>
            <a:br>
              <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8">
                  <a:extLst>
                    <a:ext uri="{A12FA001-AC4F-418D-AE19-62706E023703}">
                      <ahyp:hlinkClr xmlns:ahyp="http://schemas.microsoft.com/office/drawing/2018/hyperlinkcolor" val="tx"/>
                    </a:ext>
                  </a:extLst>
                </a:hlinkClick>
              </a:rPr>
              <a:t>sane.org.uk</a:t>
            </a:r>
            <a:b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b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r>
              <a:rPr lang="en-GB" sz="11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Samaritans</a:t>
            </a:r>
            <a:br>
              <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9">
                  <a:extLst>
                    <a:ext uri="{A12FA001-AC4F-418D-AE19-62706E023703}">
                      <ahyp:hlinkClr xmlns:ahyp="http://schemas.microsoft.com/office/drawing/2018/hyperlinkcolor" val="tx"/>
                    </a:ext>
                  </a:extLst>
                </a:hlinkClick>
              </a:rPr>
              <a:t>116 123</a:t>
            </a:r>
            <a: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(freephone)</a:t>
            </a:r>
            <a:b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10" tooltip="samaritans.org">
                  <a:extLst>
                    <a:ext uri="{A12FA001-AC4F-418D-AE19-62706E023703}">
                      <ahyp:hlinkClr xmlns:ahyp="http://schemas.microsoft.com/office/drawing/2018/hyperlinkcolor" val="tx"/>
                    </a:ext>
                  </a:extLst>
                </a:hlinkClick>
              </a:rPr>
              <a:t>samaritans.org</a:t>
            </a:r>
            <a:b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Samaritans are open 24/7 for anyone who needs to talk. You can </a:t>
            </a:r>
            <a: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11" tooltip="Visit a Samaritans branch in person">
                  <a:extLst>
                    <a:ext uri="{A12FA001-AC4F-418D-AE19-62706E023703}">
                      <ahyp:hlinkClr xmlns:ahyp="http://schemas.microsoft.com/office/drawing/2018/hyperlinkcolor" val="tx"/>
                    </a:ext>
                  </a:extLst>
                </a:hlinkClick>
              </a:rPr>
              <a:t>visit some Samaritans branches in person</a:t>
            </a:r>
            <a: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Samaritans also have a Welsh Language Line on </a:t>
            </a:r>
            <a: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12">
                  <a:extLst>
                    <a:ext uri="{A12FA001-AC4F-418D-AE19-62706E023703}">
                      <ahyp:hlinkClr xmlns:ahyp="http://schemas.microsoft.com/office/drawing/2018/hyperlinkcolor" val="tx"/>
                    </a:ext>
                  </a:extLst>
                </a:hlinkClick>
              </a:rPr>
              <a:t>0808 164 0123</a:t>
            </a:r>
            <a: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(7pm–11pm every day). Now use 240+ languages. </a:t>
            </a:r>
            <a:b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b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r>
              <a:rPr lang="en-GB" sz="11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Shout- </a:t>
            </a:r>
            <a: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Confidential 24/7 text service offering support if you're in crisis and need immediate help.</a:t>
            </a:r>
            <a:br>
              <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13">
                  <a:extLst>
                    <a:ext uri="{A12FA001-AC4F-418D-AE19-62706E023703}">
                      <ahyp:hlinkClr xmlns:ahyp="http://schemas.microsoft.com/office/drawing/2018/hyperlinkcolor" val="tx"/>
                    </a:ext>
                  </a:extLst>
                </a:hlinkClick>
              </a:rPr>
              <a:t>85258</a:t>
            </a:r>
            <a: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(text SHOUT)  </a:t>
            </a:r>
            <a: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14" tooltip="Shout website">
                  <a:extLst>
                    <a:ext uri="{A12FA001-AC4F-418D-AE19-62706E023703}">
                      <ahyp:hlinkClr xmlns:ahyp="http://schemas.microsoft.com/office/drawing/2018/hyperlinkcolor" val="tx"/>
                    </a:ext>
                  </a:extLst>
                </a:hlinkClick>
              </a:rPr>
              <a:t>giveusashout.org</a:t>
            </a:r>
            <a:b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br>
              <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r>
              <a:rPr lang="en-GB" sz="11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Stay Alive- </a:t>
            </a:r>
            <a: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App with help and resources for people who feel suicidal or are supporting someone else.</a:t>
            </a:r>
            <a:br>
              <a:rPr lang="en-GB" sz="1100"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br>
            <a: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15">
                  <a:extLst>
                    <a:ext uri="{A12FA001-AC4F-418D-AE19-62706E023703}">
                      <ahyp:hlinkClr xmlns:ahyp="http://schemas.microsoft.com/office/drawing/2018/hyperlinkcolor" val="tx"/>
                    </a:ext>
                  </a:extLst>
                </a:hlinkClick>
              </a:rPr>
              <a:t>prevent-suicide.org.uk</a:t>
            </a:r>
            <a:b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b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r>
              <a:rPr lang="en-GB" sz="1100" b="1" dirty="0" err="1">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Togetherall</a:t>
            </a:r>
            <a:r>
              <a:rPr lang="en-GB" sz="11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Online mental health community (formerly called Big White Wall). Free in some areas through your GP, employer or university.</a:t>
            </a:r>
            <a:br>
              <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16">
                  <a:extLst>
                    <a:ext uri="{A12FA001-AC4F-418D-AE19-62706E023703}">
                      <ahyp:hlinkClr xmlns:ahyp="http://schemas.microsoft.com/office/drawing/2018/hyperlinkcolor" val="tx"/>
                    </a:ext>
                  </a:extLst>
                </a:hlinkClick>
              </a:rPr>
              <a:t>&lt; Helping yourself long term</a:t>
            </a:r>
            <a:b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17" tooltip="Togetherall">
                  <a:extLst>
                    <a:ext uri="{A12FA001-AC4F-418D-AE19-62706E023703}">
                      <ahyp:hlinkClr xmlns:ahyp="http://schemas.microsoft.com/office/drawing/2018/hyperlinkcolor" val="tx"/>
                    </a:ext>
                  </a:extLst>
                </a:hlinkClick>
              </a:rPr>
              <a:t>togetherall.com</a:t>
            </a:r>
            <a:b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b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r>
              <a:rPr lang="en-GB" sz="11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Maytree Suicide Respite Centre- </a:t>
            </a:r>
            <a: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Offers free respite stays for people in suicidal crisis.</a:t>
            </a:r>
            <a:b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020 7263 7070</a:t>
            </a:r>
            <a:b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maytree.org.uk</a:t>
            </a:r>
            <a:b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br>
              <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br>
              <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br>
              <a:rPr lang="en-GB"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b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b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br>
              <a:rPr lang="en-GB" sz="1100" u="sng"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br>
              <a:rPr lang="en-GB"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br>
              <a:rPr lang="en-GB" sz="1800" dirty="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pic>
        <p:nvPicPr>
          <p:cNvPr id="8" name="Content Placeholder 7">
            <a:extLst>
              <a:ext uri="{FF2B5EF4-FFF2-40B4-BE49-F238E27FC236}">
                <a16:creationId xmlns:a16="http://schemas.microsoft.com/office/drawing/2014/main" id="{71480F76-711F-E5C2-0D3B-3186CCFADFB3}"/>
              </a:ext>
            </a:extLst>
          </p:cNvPr>
          <p:cNvPicPr>
            <a:picLocks noGrp="1" noChangeAspect="1"/>
          </p:cNvPicPr>
          <p:nvPr>
            <p:ph idx="1"/>
          </p:nvPr>
        </p:nvPicPr>
        <p:blipFill>
          <a:blip r:embed="rId18"/>
          <a:stretch>
            <a:fillRect/>
          </a:stretch>
        </p:blipFill>
        <p:spPr>
          <a:xfrm>
            <a:off x="887837" y="4028360"/>
            <a:ext cx="8596312" cy="240718"/>
          </a:xfrm>
          <a:prstGeom prst="rect">
            <a:avLst/>
          </a:prstGeom>
        </p:spPr>
      </p:pic>
    </p:spTree>
    <p:extLst>
      <p:ext uri="{BB962C8B-B14F-4D97-AF65-F5344CB8AC3E}">
        <p14:creationId xmlns:p14="http://schemas.microsoft.com/office/powerpoint/2010/main" val="3000824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32C62-F96F-ACDB-415C-F3A85F42DDF3}"/>
              </a:ext>
            </a:extLst>
          </p:cNvPr>
          <p:cNvSpPr>
            <a:spLocks noGrp="1"/>
          </p:cNvSpPr>
          <p:nvPr>
            <p:ph type="title"/>
          </p:nvPr>
        </p:nvSpPr>
        <p:spPr/>
        <p:txBody>
          <a:bodyPr/>
          <a:lstStyle/>
          <a:p>
            <a:r>
              <a:rPr lang="en-GB" dirty="0"/>
              <a:t>Other services </a:t>
            </a:r>
          </a:p>
        </p:txBody>
      </p:sp>
      <p:sp>
        <p:nvSpPr>
          <p:cNvPr id="3" name="Content Placeholder 2">
            <a:extLst>
              <a:ext uri="{FF2B5EF4-FFF2-40B4-BE49-F238E27FC236}">
                <a16:creationId xmlns:a16="http://schemas.microsoft.com/office/drawing/2014/main" id="{94C83AC5-DA0D-E2B7-3966-98F311326733}"/>
              </a:ext>
            </a:extLst>
          </p:cNvPr>
          <p:cNvSpPr>
            <a:spLocks noGrp="1"/>
          </p:cNvSpPr>
          <p:nvPr>
            <p:ph idx="1"/>
          </p:nvPr>
        </p:nvSpPr>
        <p:spPr>
          <a:xfrm>
            <a:off x="677334" y="1673013"/>
            <a:ext cx="8596668" cy="4368349"/>
          </a:xfrm>
        </p:spPr>
        <p:txBody>
          <a:bodyPr/>
          <a:lstStyle/>
          <a:p>
            <a:pPr>
              <a:lnSpc>
                <a:spcPct val="150000"/>
              </a:lnSpc>
            </a:pPr>
            <a:r>
              <a:rPr lang="en-GB" dirty="0">
                <a:solidFill>
                  <a:schemeClr val="tx1"/>
                </a:solidFill>
              </a:rPr>
              <a:t>Enable - </a:t>
            </a:r>
            <a:r>
              <a:rPr lang="en-GB" sz="1100" dirty="0">
                <a:solidFill>
                  <a:schemeClr val="tx1"/>
                </a:solidFill>
              </a:rPr>
              <a:t>Enfield alcohol and drug service provides a range of clinical, therapeutic and recovery interventions across two sites. Monday to Friday, 9-5. T: 0208 379 6010</a:t>
            </a:r>
          </a:p>
          <a:p>
            <a:pPr>
              <a:lnSpc>
                <a:spcPct val="150000"/>
              </a:lnSpc>
            </a:pPr>
            <a:r>
              <a:rPr lang="en-GB" dirty="0">
                <a:solidFill>
                  <a:schemeClr val="tx1"/>
                </a:solidFill>
              </a:rPr>
              <a:t>Enfield talking therapies- </a:t>
            </a:r>
            <a:r>
              <a:rPr lang="en-GB" sz="1100" dirty="0">
                <a:solidFill>
                  <a:schemeClr val="tx1"/>
                </a:solidFill>
              </a:rPr>
              <a:t>Self referrals can be made online. </a:t>
            </a:r>
            <a:r>
              <a:rPr lang="en-GB" sz="1100" dirty="0">
                <a:solidFill>
                  <a:schemeClr val="tx1"/>
                </a:solidFill>
                <a:hlinkClick r:id="rId3">
                  <a:extLst>
                    <a:ext uri="{A12FA001-AC4F-418D-AE19-62706E023703}">
                      <ahyp:hlinkClr xmlns:ahyp="http://schemas.microsoft.com/office/drawing/2018/hyperlinkcolor" val="tx"/>
                    </a:ext>
                  </a:extLst>
                </a:hlinkClick>
              </a:rPr>
              <a:t>https://www.barnetandenfieldtalkingtherapies.nhs.uk/enfield/</a:t>
            </a:r>
            <a:r>
              <a:rPr lang="en-GB" sz="1100" dirty="0">
                <a:solidFill>
                  <a:schemeClr val="tx1"/>
                </a:solidFill>
              </a:rPr>
              <a:t> </a:t>
            </a:r>
          </a:p>
          <a:p>
            <a:pPr>
              <a:lnSpc>
                <a:spcPct val="150000"/>
              </a:lnSpc>
            </a:pPr>
            <a:r>
              <a:rPr lang="en-GB" dirty="0">
                <a:solidFill>
                  <a:schemeClr val="tx1"/>
                </a:solidFill>
              </a:rPr>
              <a:t>Mind in Enfield-</a:t>
            </a:r>
            <a:r>
              <a:rPr lang="en-GB" sz="1100" dirty="0">
                <a:solidFill>
                  <a:schemeClr val="tx1"/>
                </a:solidFill>
                <a:effectLst/>
                <a:latin typeface="Arial" panose="020B0604020202020204" pitchFamily="34" charset="0"/>
                <a:ea typeface="Calibri" panose="020F0502020204030204" pitchFamily="34" charset="0"/>
              </a:rPr>
              <a:t> They offer a range of services including psychosocial support and wellbeing activities, counselling, advocacy, benefits and housing advice, educational information on mental health, personal development courses and a wellbeing cafe. W: </a:t>
            </a:r>
            <a:r>
              <a:rPr lang="en-GB" sz="1100" dirty="0">
                <a:solidFill>
                  <a:schemeClr val="tx1"/>
                </a:solidFill>
                <a:hlinkClick r:id="rId4">
                  <a:extLst>
                    <a:ext uri="{A12FA001-AC4F-418D-AE19-62706E023703}">
                      <ahyp:hlinkClr xmlns:ahyp="http://schemas.microsoft.com/office/drawing/2018/hyperlinkcolor" val="tx"/>
                    </a:ext>
                  </a:extLst>
                </a:hlinkClick>
              </a:rPr>
              <a:t>https://www.mindeb.org.uk/</a:t>
            </a:r>
            <a:r>
              <a:rPr lang="en-GB" sz="1100" dirty="0">
                <a:solidFill>
                  <a:schemeClr val="tx1"/>
                </a:solidFill>
              </a:rPr>
              <a:t> </a:t>
            </a:r>
            <a:r>
              <a:rPr lang="en-GB" sz="1100" b="0" i="0" dirty="0">
                <a:solidFill>
                  <a:schemeClr val="tx1"/>
                </a:solidFill>
                <a:effectLst/>
                <a:latin typeface="MindMeridian-Display"/>
              </a:rPr>
              <a:t>T:</a:t>
            </a:r>
            <a:r>
              <a:rPr lang="en-GB" sz="1100" b="0" i="0" u="sng" dirty="0">
                <a:solidFill>
                  <a:schemeClr val="tx1"/>
                </a:solidFill>
                <a:effectLst/>
                <a:latin typeface="MindMeridian-Regular"/>
                <a:hlinkClick r:id="rId5">
                  <a:extLst>
                    <a:ext uri="{A12FA001-AC4F-418D-AE19-62706E023703}">
                      <ahyp:hlinkClr xmlns:ahyp="http://schemas.microsoft.com/office/drawing/2018/hyperlinkcolor" val="tx"/>
                    </a:ext>
                  </a:extLst>
                </a:hlinkClick>
              </a:rPr>
              <a:t>0208 343 5700</a:t>
            </a:r>
            <a:endParaRPr lang="en-GB" sz="1100" b="0" i="0" u="sng" dirty="0">
              <a:solidFill>
                <a:schemeClr val="tx1"/>
              </a:solidFill>
              <a:effectLst/>
              <a:latin typeface="MindMeridian-Regular"/>
            </a:endParaRPr>
          </a:p>
          <a:p>
            <a:pPr>
              <a:lnSpc>
                <a:spcPct val="150000"/>
              </a:lnSpc>
            </a:pPr>
            <a:r>
              <a:rPr lang="en-GB" dirty="0">
                <a:solidFill>
                  <a:schemeClr val="tx1"/>
                </a:solidFill>
                <a:latin typeface="MindMeridian-Regular"/>
              </a:rPr>
              <a:t>The Mix- </a:t>
            </a:r>
            <a:r>
              <a:rPr lang="en-GB" sz="1200" dirty="0">
                <a:solidFill>
                  <a:schemeClr val="tx1"/>
                </a:solidFill>
                <a:latin typeface="MindMeridian-Regular"/>
              </a:rPr>
              <a:t>Essential support for under 25s from mental health to money, from homelessness to finding a job, from break-ups to drugs. </a:t>
            </a:r>
            <a:r>
              <a:rPr lang="en-GB" sz="1200" dirty="0">
                <a:solidFill>
                  <a:schemeClr val="tx1"/>
                </a:solidFill>
                <a:latin typeface="MindMeridian-Regular"/>
                <a:hlinkClick r:id="rId6">
                  <a:extLst>
                    <a:ext uri="{A12FA001-AC4F-418D-AE19-62706E023703}">
                      <ahyp:hlinkClr xmlns:ahyp="http://schemas.microsoft.com/office/drawing/2018/hyperlinkcolor" val="tx"/>
                    </a:ext>
                  </a:extLst>
                </a:hlinkClick>
              </a:rPr>
              <a:t>https://www.themix.org.uk/</a:t>
            </a:r>
            <a:r>
              <a:rPr lang="en-GB" sz="1200" dirty="0">
                <a:solidFill>
                  <a:schemeClr val="tx1"/>
                </a:solidFill>
                <a:latin typeface="MindMeridian-Regular"/>
              </a:rPr>
              <a:t> </a:t>
            </a:r>
          </a:p>
          <a:p>
            <a:endParaRPr lang="en-GB" b="0" i="0" dirty="0">
              <a:solidFill>
                <a:schemeClr val="tx1"/>
              </a:solidFill>
              <a:effectLst/>
              <a:latin typeface="MindMeridian-Regular"/>
            </a:endParaRPr>
          </a:p>
          <a:p>
            <a:endParaRPr lang="en-GB" sz="1100" b="0" i="0" dirty="0">
              <a:solidFill>
                <a:schemeClr val="tx1"/>
              </a:solidFill>
              <a:effectLst/>
              <a:latin typeface="MindMeridian-Regular"/>
            </a:endParaRPr>
          </a:p>
          <a:p>
            <a:pPr marL="0" indent="0">
              <a:buNone/>
            </a:pPr>
            <a:endParaRPr lang="en-GB" sz="1100" dirty="0"/>
          </a:p>
          <a:p>
            <a:pPr marL="0" indent="0">
              <a:buNone/>
            </a:pPr>
            <a:endParaRPr lang="en-GB" dirty="0"/>
          </a:p>
          <a:p>
            <a:endParaRPr lang="en-GB" dirty="0"/>
          </a:p>
        </p:txBody>
      </p:sp>
    </p:spTree>
    <p:extLst>
      <p:ext uri="{BB962C8B-B14F-4D97-AF65-F5344CB8AC3E}">
        <p14:creationId xmlns:p14="http://schemas.microsoft.com/office/powerpoint/2010/main" val="234106543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312</TotalTime>
  <Words>1293</Words>
  <Application>Microsoft Office PowerPoint</Application>
  <PresentationFormat>Widescreen</PresentationFormat>
  <Paragraphs>60</Paragraphs>
  <Slides>6</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MindMeridian-Display</vt:lpstr>
      <vt:lpstr>MindMeridian-Regular</vt:lpstr>
      <vt:lpstr>Trebuchet MS</vt:lpstr>
      <vt:lpstr>Wingdings 3</vt:lpstr>
      <vt:lpstr>Facet</vt:lpstr>
      <vt:lpstr>Pathways into Mental Health services </vt:lpstr>
      <vt:lpstr>Emergency / Crisis</vt:lpstr>
      <vt:lpstr>Non-Urgent  </vt:lpstr>
      <vt:lpstr>Mental Health Teams </vt:lpstr>
      <vt:lpstr>Suicide Prevention helplines and services  Sanctuary crisis café - Sanctuary in Enfield is a short-term crisis intervention and prevention service.  They are open every day of the year, 5pm-10pm weekdays and 12-5pm weekends. They offer a crisis service alternative, providing support to individuals in the Enfield Borough aged 18+for self-referrals: Either call on 020 8906 7509 or email sanctuaryenfield@mindeb.org.uk. Address: 275 Fore Street London N9 0PD. https://www.mindeb.org.uk/services-for-individuals/wellbeing/sanctuary-and-crisis-hub/   Campaign Against Living Miserably (CALM) Provides listening services, information and support for anyone who needs to talk, including a web chat. 0800 58 58 58  thecalmzone.net  National Suicide Prevention Helpline UK- Helpline offering a supportive listening service to anyone with thoughts of suicide. Open overnight from 6pm to 3:30am every day 0800 689 5652      www.spbristol.org/NSPHUK  Papyrus- Prevention of young suicide in the UK 0800 068 4141 or Text 88247  https://www.papyrus-uk.org/   Sane- Offers emotional support and information for anyone affected by mental health problems. sane.org.uk  Samaritans 116 123 (freephone) samaritans.org Samaritans are open 24/7 for anyone who needs to talk. You can visit some Samaritans branches in person. Samaritans also have a Welsh Language Line on 0808 164 0123 (7pm–11pm every day). Now use 240+ languages.   Shout- Confidential 24/7 text service offering support if you're in crisis and need immediate help. 85258 (text SHOUT)  giveusashout.org  Stay Alive- App with help and resources for people who feel suicidal or are supporting someone else. prevent-suicide.org.uk  Togetherall- Online mental health community (formerly called Big White Wall). Free in some areas through your GP, employer or university. &lt; Helping yourself long term togetherall.com  Maytree Suicide Respite Centre- Offers free respite stays for people in suicidal crisis. 020 7263 7070 maytree.org.uk          </vt:lpstr>
      <vt:lpstr>Other services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Pathways into Mental Health services</dc:title>
  <dc:creator>TOOSE, Jo (NORTH LONDON NHS FOUNDATION TRUST)</dc:creator>
  <cp:lastModifiedBy>Elspeth Smith</cp:lastModifiedBy>
  <cp:revision>8</cp:revision>
  <dcterms:created xsi:type="dcterms:W3CDTF">2025-01-02T11:16:46Z</dcterms:created>
  <dcterms:modified xsi:type="dcterms:W3CDTF">2025-02-06T15:23:49Z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54c3615-41c5-4b89-b528-23679be2a629_Enabled">
    <vt:lpwstr>true</vt:lpwstr>
  </property>
  <property fmtid="{D5CDD505-2E9C-101B-9397-08002B2CF9AE}" pid="3" name="MSIP_Label_654c3615-41c5-4b89-b528-23679be2a629_SetDate">
    <vt:lpwstr>2025-02-06T15:23:01Z</vt:lpwstr>
  </property>
  <property fmtid="{D5CDD505-2E9C-101B-9397-08002B2CF9AE}" pid="4" name="MSIP_Label_654c3615-41c5-4b89-b528-23679be2a629_Method">
    <vt:lpwstr>Privileged</vt:lpwstr>
  </property>
  <property fmtid="{D5CDD505-2E9C-101B-9397-08002B2CF9AE}" pid="5" name="MSIP_Label_654c3615-41c5-4b89-b528-23679be2a629_Name">
    <vt:lpwstr>654c3615-41c5-4b89-b528-23679be2a629</vt:lpwstr>
  </property>
  <property fmtid="{D5CDD505-2E9C-101B-9397-08002B2CF9AE}" pid="6" name="MSIP_Label_654c3615-41c5-4b89-b528-23679be2a629_SiteId">
    <vt:lpwstr>cc18b91d-1bb2-4d9b-ac76-7a4447488d49</vt:lpwstr>
  </property>
  <property fmtid="{D5CDD505-2E9C-101B-9397-08002B2CF9AE}" pid="7" name="MSIP_Label_654c3615-41c5-4b89-b528-23679be2a629_ActionId">
    <vt:lpwstr>8fc7f412-db5e-43ca-b0ee-6235db535094</vt:lpwstr>
  </property>
  <property fmtid="{D5CDD505-2E9C-101B-9397-08002B2CF9AE}" pid="8" name="MSIP_Label_654c3615-41c5-4b89-b528-23679be2a629_ContentBits">
    <vt:lpwstr>0</vt:lpwstr>
  </property>
</Properties>
</file>