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7"/>
  </p:notesMasterIdLst>
  <p:handoutMasterIdLst>
    <p:handoutMasterId r:id="rId28"/>
  </p:handoutMasterIdLst>
  <p:sldIdLst>
    <p:sldId id="350" r:id="rId5"/>
    <p:sldId id="387" r:id="rId6"/>
    <p:sldId id="368" r:id="rId7"/>
    <p:sldId id="388" r:id="rId8"/>
    <p:sldId id="390" r:id="rId9"/>
    <p:sldId id="401" r:id="rId10"/>
    <p:sldId id="389" r:id="rId11"/>
    <p:sldId id="402" r:id="rId12"/>
    <p:sldId id="403" r:id="rId13"/>
    <p:sldId id="391" r:id="rId14"/>
    <p:sldId id="404" r:id="rId15"/>
    <p:sldId id="405" r:id="rId16"/>
    <p:sldId id="406" r:id="rId17"/>
    <p:sldId id="392" r:id="rId18"/>
    <p:sldId id="380" r:id="rId19"/>
    <p:sldId id="394" r:id="rId20"/>
    <p:sldId id="393" r:id="rId21"/>
    <p:sldId id="395" r:id="rId22"/>
    <p:sldId id="396" r:id="rId23"/>
    <p:sldId id="384" r:id="rId24"/>
    <p:sldId id="397" r:id="rId25"/>
    <p:sldId id="386" r:id="rId2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F9D448"/>
    <a:srgbClr val="7CA65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318" autoAdjust="0"/>
  </p:normalViewPr>
  <p:slideViewPr>
    <p:cSldViewPr snapToGrid="0">
      <p:cViewPr varScale="1">
        <p:scale>
          <a:sx n="35" d="100"/>
          <a:sy n="35" d="100"/>
        </p:scale>
        <p:origin x="1224" y="4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13/05/2025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Crimes, but they’re taken more seriously. If someone hits you or attacks you for these things, it’s a hate crime. If they harass you, hate crime.  Criminal damage, vandalising, hate crime!</a:t>
            </a:r>
          </a:p>
          <a:p>
            <a:r>
              <a:rPr lang="en-GB" dirty="0"/>
              <a:t>HOWEVER, even if it isn’t a crime, it could be a hate ‘incident’. Report it either way.</a:t>
            </a:r>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3</a:t>
            </a:fld>
            <a:endParaRPr lang="en-GB" noProof="0"/>
          </a:p>
        </p:txBody>
      </p:sp>
    </p:spTree>
    <p:extLst>
      <p:ext uri="{BB962C8B-B14F-4D97-AF65-F5344CB8AC3E}">
        <p14:creationId xmlns:p14="http://schemas.microsoft.com/office/powerpoint/2010/main" val="168680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7</a:t>
            </a:fld>
            <a:endParaRPr lang="en-GB" noProof="0"/>
          </a:p>
        </p:txBody>
      </p:sp>
    </p:spTree>
    <p:extLst>
      <p:ext uri="{BB962C8B-B14F-4D97-AF65-F5344CB8AC3E}">
        <p14:creationId xmlns:p14="http://schemas.microsoft.com/office/powerpoint/2010/main" val="120848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59F47-3F4B-44B5-70A0-C4AFAA98A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E6843-48AE-5FE7-E60D-9F342987D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648CE-C549-4284-203B-8B791FF7DB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EBE2CE-CC5D-A63A-9F16-783053D8276F}"/>
              </a:ext>
            </a:extLst>
          </p:cNvPr>
          <p:cNvSpPr>
            <a:spLocks noGrp="1"/>
          </p:cNvSpPr>
          <p:nvPr>
            <p:ph type="sldNum" sz="quarter" idx="5"/>
          </p:nvPr>
        </p:nvSpPr>
        <p:spPr/>
        <p:txBody>
          <a:bodyPr/>
          <a:lstStyle/>
          <a:p>
            <a:pPr rtl="0"/>
            <a:fld id="{A89C7E07-3C67-C64C-8DA0-0404F6303970}" type="slidenum">
              <a:rPr lang="en-GB" noProof="0" smtClean="0"/>
              <a:t>8</a:t>
            </a:fld>
            <a:endParaRPr lang="en-GB" noProof="0"/>
          </a:p>
        </p:txBody>
      </p:sp>
    </p:spTree>
    <p:extLst>
      <p:ext uri="{BB962C8B-B14F-4D97-AF65-F5344CB8AC3E}">
        <p14:creationId xmlns:p14="http://schemas.microsoft.com/office/powerpoint/2010/main" val="272561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MET police dashboard</a:t>
            </a:r>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10</a:t>
            </a:fld>
            <a:endParaRPr lang="en-GB" noProof="0"/>
          </a:p>
        </p:txBody>
      </p:sp>
    </p:spTree>
    <p:extLst>
      <p:ext uri="{BB962C8B-B14F-4D97-AF65-F5344CB8AC3E}">
        <p14:creationId xmlns:p14="http://schemas.microsoft.com/office/powerpoint/2010/main" val="418398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5066-2D33-BCD1-DD8A-83244C5CB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D76BE-6722-642D-839C-E4BE08FEF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C939B-BFC0-8F22-8950-E35A1FC4FDC4}"/>
              </a:ext>
            </a:extLst>
          </p:cNvPr>
          <p:cNvSpPr>
            <a:spLocks noGrp="1"/>
          </p:cNvSpPr>
          <p:nvPr>
            <p:ph type="body" idx="1"/>
          </p:nvPr>
        </p:nvSpPr>
        <p:spPr/>
        <p:txBody>
          <a:bodyPr/>
          <a:lstStyle/>
          <a:p>
            <a:r>
              <a:rPr lang="en-GB" dirty="0"/>
              <a:t>Importance of reporting:</a:t>
            </a:r>
          </a:p>
          <a:p>
            <a:r>
              <a:rPr lang="en-GB" dirty="0"/>
              <a:t>Better use of resources</a:t>
            </a:r>
          </a:p>
          <a:p>
            <a:r>
              <a:rPr lang="en-GB" dirty="0"/>
              <a:t>Reveal problem</a:t>
            </a:r>
          </a:p>
          <a:p>
            <a:r>
              <a:rPr lang="en-GB" dirty="0"/>
              <a:t>Encourage others to step forward</a:t>
            </a:r>
          </a:p>
          <a:p>
            <a:r>
              <a:rPr lang="en-GB" dirty="0"/>
              <a:t>Help catch perpetrators and stop them from doing it again</a:t>
            </a:r>
          </a:p>
        </p:txBody>
      </p:sp>
      <p:sp>
        <p:nvSpPr>
          <p:cNvPr id="4" name="Slide Number Placeholder 3">
            <a:extLst>
              <a:ext uri="{FF2B5EF4-FFF2-40B4-BE49-F238E27FC236}">
                <a16:creationId xmlns:a16="http://schemas.microsoft.com/office/drawing/2014/main" id="{0DD26565-F9ED-4017-8DB0-19E7F1FFDD65}"/>
              </a:ext>
            </a:extLst>
          </p:cNvPr>
          <p:cNvSpPr>
            <a:spLocks noGrp="1"/>
          </p:cNvSpPr>
          <p:nvPr>
            <p:ph type="sldNum" sz="quarter" idx="5"/>
          </p:nvPr>
        </p:nvSpPr>
        <p:spPr/>
        <p:txBody>
          <a:bodyPr/>
          <a:lstStyle/>
          <a:p>
            <a:pPr rtl="0"/>
            <a:fld id="{A89C7E07-3C67-C64C-8DA0-0404F6303970}" type="slidenum">
              <a:rPr lang="en-GB" noProof="0" smtClean="0"/>
              <a:t>12</a:t>
            </a:fld>
            <a:endParaRPr lang="en-GB" noProof="0"/>
          </a:p>
        </p:txBody>
      </p:sp>
    </p:spTree>
    <p:extLst>
      <p:ext uri="{BB962C8B-B14F-4D97-AF65-F5344CB8AC3E}">
        <p14:creationId xmlns:p14="http://schemas.microsoft.com/office/powerpoint/2010/main" val="94346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2E23-638E-3010-D53C-3D46D6E53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F9A05-8EFB-266E-F587-483258CDA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F9D8F-EC80-3D30-4646-3AE56DF68D70}"/>
              </a:ext>
            </a:extLst>
          </p:cNvPr>
          <p:cNvSpPr>
            <a:spLocks noGrp="1"/>
          </p:cNvSpPr>
          <p:nvPr>
            <p:ph type="body" idx="1"/>
          </p:nvPr>
        </p:nvSpPr>
        <p:spPr/>
        <p:txBody>
          <a:bodyPr/>
          <a:lstStyle/>
          <a:p>
            <a:r>
              <a:rPr lang="en-GB" dirty="0"/>
              <a:t>Importance of reporting:</a:t>
            </a:r>
          </a:p>
          <a:p>
            <a:r>
              <a:rPr lang="en-GB" dirty="0"/>
              <a:t>Better use of resources</a:t>
            </a:r>
          </a:p>
          <a:p>
            <a:r>
              <a:rPr lang="en-GB" dirty="0"/>
              <a:t>Reveal problem</a:t>
            </a:r>
          </a:p>
          <a:p>
            <a:r>
              <a:rPr lang="en-GB" dirty="0"/>
              <a:t>Encourage others to step forward</a:t>
            </a:r>
          </a:p>
          <a:p>
            <a:r>
              <a:rPr lang="en-GB" dirty="0"/>
              <a:t>Help catch perpetrators and stop them from doing it again</a:t>
            </a:r>
          </a:p>
        </p:txBody>
      </p:sp>
      <p:sp>
        <p:nvSpPr>
          <p:cNvPr id="4" name="Slide Number Placeholder 3">
            <a:extLst>
              <a:ext uri="{FF2B5EF4-FFF2-40B4-BE49-F238E27FC236}">
                <a16:creationId xmlns:a16="http://schemas.microsoft.com/office/drawing/2014/main" id="{FA88A405-7E95-10C0-561D-7D60680CB6E1}"/>
              </a:ext>
            </a:extLst>
          </p:cNvPr>
          <p:cNvSpPr>
            <a:spLocks noGrp="1"/>
          </p:cNvSpPr>
          <p:nvPr>
            <p:ph type="sldNum" sz="quarter" idx="5"/>
          </p:nvPr>
        </p:nvSpPr>
        <p:spPr/>
        <p:txBody>
          <a:bodyPr/>
          <a:lstStyle/>
          <a:p>
            <a:pPr rtl="0"/>
            <a:fld id="{A89C7E07-3C67-C64C-8DA0-0404F6303970}" type="slidenum">
              <a:rPr lang="en-GB" noProof="0" smtClean="0"/>
              <a:t>13</a:t>
            </a:fld>
            <a:endParaRPr lang="en-GB" noProof="0"/>
          </a:p>
        </p:txBody>
      </p:sp>
    </p:spTree>
    <p:extLst>
      <p:ext uri="{BB962C8B-B14F-4D97-AF65-F5344CB8AC3E}">
        <p14:creationId xmlns:p14="http://schemas.microsoft.com/office/powerpoint/2010/main" val="95303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reporting:</a:t>
            </a:r>
          </a:p>
          <a:p>
            <a:r>
              <a:rPr lang="en-GB" dirty="0"/>
              <a:t>Better use of resources</a:t>
            </a:r>
          </a:p>
          <a:p>
            <a:r>
              <a:rPr lang="en-GB" dirty="0"/>
              <a:t>Reveal problem</a:t>
            </a:r>
          </a:p>
          <a:p>
            <a:r>
              <a:rPr lang="en-GB" dirty="0"/>
              <a:t>Encourage others to step forward</a:t>
            </a:r>
          </a:p>
          <a:p>
            <a:r>
              <a:rPr lang="en-GB" dirty="0"/>
              <a:t>Help catch perpetrators and stop them from doing it again</a:t>
            </a:r>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20</a:t>
            </a:fld>
            <a:endParaRPr lang="en-GB" noProof="0"/>
          </a:p>
        </p:txBody>
      </p:sp>
    </p:spTree>
    <p:extLst>
      <p:ext uri="{BB962C8B-B14F-4D97-AF65-F5344CB8AC3E}">
        <p14:creationId xmlns:p14="http://schemas.microsoft.com/office/powerpoint/2010/main" val="390416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GB"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13 May,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13 May,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GB"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13 May,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GB"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GB"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13 May,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GB"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13 May,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GB"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GB"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GB" noProof="0"/>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13 May,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GB" noProof="0"/>
              <a:t>Click icon to add table</a:t>
            </a:r>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13 May,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GB"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GB"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GB"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GB"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GB"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13 May,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GB"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GB"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13 May,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13 May, 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GB" dirty="0"/>
              <a:t>Hate Crime</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dirty="0"/>
              <a:t>Leo Thorncroft</a:t>
            </a:r>
          </a:p>
          <a:p>
            <a:pPr rtl="0"/>
            <a:r>
              <a:rPr lang="en-GB" dirty="0"/>
              <a:t>Prevent Community Engagement Officer</a:t>
            </a:r>
          </a:p>
          <a:p>
            <a:pPr rtl="0"/>
            <a:r>
              <a:rPr lang="en-GB" dirty="0"/>
              <a:t>Leo.thorncroft@enfield.gov.uk</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346C46-2B20-5D06-1890-7E6379C7093A}"/>
              </a:ext>
            </a:extLst>
          </p:cNvPr>
          <p:cNvPicPr>
            <a:picLocks noChangeAspect="1"/>
          </p:cNvPicPr>
          <p:nvPr/>
        </p:nvPicPr>
        <p:blipFill>
          <a:blip r:embed="rId3"/>
          <a:stretch>
            <a:fillRect/>
          </a:stretch>
        </p:blipFill>
        <p:spPr>
          <a:xfrm>
            <a:off x="1361457" y="316969"/>
            <a:ext cx="9469085" cy="6224061"/>
          </a:xfrm>
          <a:prstGeom prst="rect">
            <a:avLst/>
          </a:prstGeom>
        </p:spPr>
      </p:pic>
    </p:spTree>
    <p:extLst>
      <p:ext uri="{BB962C8B-B14F-4D97-AF65-F5344CB8AC3E}">
        <p14:creationId xmlns:p14="http://schemas.microsoft.com/office/powerpoint/2010/main" val="33469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C235-6A04-657C-D4FE-B53B391F8E6F}"/>
            </a:ext>
          </a:extLst>
        </p:cNvPr>
        <p:cNvGrpSpPr/>
        <p:nvPr/>
      </p:nvGrpSpPr>
      <p:grpSpPr>
        <a:xfrm>
          <a:off x="0" y="0"/>
          <a:ext cx="0" cy="0"/>
          <a:chOff x="0" y="0"/>
          <a:chExt cx="0" cy="0"/>
        </a:xfrm>
      </p:grpSpPr>
      <p:pic>
        <p:nvPicPr>
          <p:cNvPr id="5" name="Picture 4" descr="A graph with colored lines and numbers&#10;&#10;Description automatically generated">
            <a:extLst>
              <a:ext uri="{FF2B5EF4-FFF2-40B4-BE49-F238E27FC236}">
                <a16:creationId xmlns:a16="http://schemas.microsoft.com/office/drawing/2014/main" id="{0BB9B7A7-AE99-C6A7-2909-8CD2BD76B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656" y="1407630"/>
            <a:ext cx="6934198" cy="4160522"/>
          </a:xfrm>
          <a:prstGeom prst="rect">
            <a:avLst/>
          </a:prstGeom>
          <a:noFill/>
        </p:spPr>
      </p:pic>
      <p:sp>
        <p:nvSpPr>
          <p:cNvPr id="3" name="Title 2">
            <a:extLst>
              <a:ext uri="{FF2B5EF4-FFF2-40B4-BE49-F238E27FC236}">
                <a16:creationId xmlns:a16="http://schemas.microsoft.com/office/drawing/2014/main" id="{1FC488E0-FE58-8FE9-48DC-592DD0671369}"/>
              </a:ext>
            </a:extLst>
          </p:cNvPr>
          <p:cNvSpPr>
            <a:spLocks noGrp="1"/>
          </p:cNvSpPr>
          <p:nvPr>
            <p:ph type="title"/>
          </p:nvPr>
        </p:nvSpPr>
        <p:spPr>
          <a:xfrm>
            <a:off x="964023" y="879063"/>
            <a:ext cx="4941477" cy="610863"/>
          </a:xfrm>
        </p:spPr>
        <p:txBody>
          <a:bodyPr anchor="b">
            <a:normAutofit/>
          </a:bodyPr>
          <a:lstStyle/>
          <a:p>
            <a:r>
              <a:rPr lang="en-GB" dirty="0"/>
              <a:t>Enfield</a:t>
            </a:r>
          </a:p>
        </p:txBody>
      </p:sp>
      <p:sp>
        <p:nvSpPr>
          <p:cNvPr id="4" name="Text Placeholder 3">
            <a:extLst>
              <a:ext uri="{FF2B5EF4-FFF2-40B4-BE49-F238E27FC236}">
                <a16:creationId xmlns:a16="http://schemas.microsoft.com/office/drawing/2014/main" id="{02550237-ED95-869E-54CD-F3C91193A0BB}"/>
              </a:ext>
            </a:extLst>
          </p:cNvPr>
          <p:cNvSpPr>
            <a:spLocks noGrp="1"/>
          </p:cNvSpPr>
          <p:nvPr>
            <p:ph type="body" sz="quarter" idx="11"/>
          </p:nvPr>
        </p:nvSpPr>
        <p:spPr>
          <a:xfrm>
            <a:off x="952499" y="2289362"/>
            <a:ext cx="3820669" cy="3325053"/>
          </a:xfrm>
        </p:spPr>
        <p:txBody>
          <a:bodyPr>
            <a:noAutofit/>
          </a:bodyPr>
          <a:lstStyle/>
          <a:p>
            <a:pPr marL="342900" indent="-342900">
              <a:buFont typeface="Arial" panose="020B0604020202020204" pitchFamily="34" charset="0"/>
              <a:buChar char="•"/>
            </a:pPr>
            <a:r>
              <a:rPr lang="en-GB" sz="2000" dirty="0"/>
              <a:t>658 hate crime offences in Enfield (April 23-Mar 24)</a:t>
            </a:r>
          </a:p>
          <a:p>
            <a:pPr marL="342900" indent="-342900">
              <a:buFont typeface="Arial" panose="020B0604020202020204" pitchFamily="34" charset="0"/>
              <a:buChar char="•"/>
            </a:pPr>
            <a:r>
              <a:rPr lang="en-GB" sz="2000" dirty="0"/>
              <a:t>556 were racist crimes, compared to 575 the previous year (Apr 22-Mar-23)</a:t>
            </a:r>
          </a:p>
          <a:p>
            <a:pPr marL="342900" indent="-342900">
              <a:buFont typeface="Arial" panose="020B0604020202020204" pitchFamily="34" charset="0"/>
              <a:buChar char="•"/>
            </a:pPr>
            <a:r>
              <a:rPr lang="en-GB" sz="2000" dirty="0"/>
              <a:t>74 homophobic, compared to 68 the previous year</a:t>
            </a:r>
          </a:p>
        </p:txBody>
      </p:sp>
    </p:spTree>
    <p:extLst>
      <p:ext uri="{BB962C8B-B14F-4D97-AF65-F5344CB8AC3E}">
        <p14:creationId xmlns:p14="http://schemas.microsoft.com/office/powerpoint/2010/main" val="1824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79654-067C-B008-E195-48A1B23FA0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C16113-5ED1-0C63-C594-50E822ACE1F6}"/>
              </a:ext>
            </a:extLst>
          </p:cNvPr>
          <p:cNvSpPr>
            <a:spLocks noGrp="1"/>
          </p:cNvSpPr>
          <p:nvPr>
            <p:ph type="title"/>
          </p:nvPr>
        </p:nvSpPr>
        <p:spPr>
          <a:xfrm>
            <a:off x="964023" y="879063"/>
            <a:ext cx="5921969" cy="610863"/>
          </a:xfrm>
        </p:spPr>
        <p:txBody>
          <a:bodyPr>
            <a:normAutofit/>
          </a:bodyPr>
          <a:lstStyle/>
          <a:p>
            <a:r>
              <a:rPr lang="en-GB" dirty="0"/>
              <a:t>Antisemitism</a:t>
            </a:r>
          </a:p>
        </p:txBody>
      </p:sp>
      <p:sp>
        <p:nvSpPr>
          <p:cNvPr id="5" name="Text Placeholder 3">
            <a:extLst>
              <a:ext uri="{FF2B5EF4-FFF2-40B4-BE49-F238E27FC236}">
                <a16:creationId xmlns:a16="http://schemas.microsoft.com/office/drawing/2014/main" id="{AFC8B087-14D7-7FB6-2390-471002CAF4D6}"/>
              </a:ext>
            </a:extLst>
          </p:cNvPr>
          <p:cNvSpPr txBox="1">
            <a:spLocks/>
          </p:cNvSpPr>
          <p:nvPr/>
        </p:nvSpPr>
        <p:spPr>
          <a:xfrm>
            <a:off x="964023" y="2336016"/>
            <a:ext cx="10717904" cy="452198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Uniquely conspiratorial: imagines the victims as being all-powerful, who are secretly controlling world events </a:t>
            </a:r>
          </a:p>
          <a:p>
            <a:pPr marL="342900" indent="-342900">
              <a:buFont typeface="Arial" panose="020B0604020202020204" pitchFamily="34" charset="0"/>
              <a:buChar char="•"/>
            </a:pPr>
            <a:r>
              <a:rPr lang="en-GB" sz="2400" dirty="0"/>
              <a:t>New World Order</a:t>
            </a:r>
          </a:p>
          <a:p>
            <a:pPr marL="342900" indent="-342900">
              <a:buFont typeface="Arial" panose="020B0604020202020204" pitchFamily="34" charset="0"/>
              <a:buChar char="•"/>
            </a:pPr>
            <a:r>
              <a:rPr lang="en-GB" sz="2400" dirty="0"/>
              <a:t>Blood Libel</a:t>
            </a:r>
          </a:p>
          <a:p>
            <a:pPr marL="342900" indent="-342900">
              <a:buFont typeface="Arial" panose="020B0604020202020204" pitchFamily="34" charset="0"/>
              <a:buChar char="•"/>
            </a:pPr>
            <a:r>
              <a:rPr lang="en-GB" sz="2400" dirty="0"/>
              <a:t>Deep-rooted in culture, can be more veiled than other forms of hate but is evident to Jewish communities</a:t>
            </a:r>
          </a:p>
          <a:p>
            <a:pPr marL="342900" indent="-342900">
              <a:buFont typeface="Arial" panose="020B0604020202020204" pitchFamily="34" charset="0"/>
              <a:buChar char="•"/>
            </a:pPr>
            <a:r>
              <a:rPr lang="en-GB" sz="2400" dirty="0"/>
              <a:t>CST is there for support </a:t>
            </a:r>
          </a:p>
          <a:p>
            <a:endParaRPr lang="en-GB" sz="2400" dirty="0"/>
          </a:p>
          <a:p>
            <a:pPr marL="1028700" lvl="1" indent="-342900"/>
            <a:endParaRPr lang="en-GB" sz="4800" dirty="0"/>
          </a:p>
        </p:txBody>
      </p:sp>
    </p:spTree>
    <p:extLst>
      <p:ext uri="{BB962C8B-B14F-4D97-AF65-F5344CB8AC3E}">
        <p14:creationId xmlns:p14="http://schemas.microsoft.com/office/powerpoint/2010/main" val="207499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6A840-EB7B-6154-77BF-BAE20BA0FA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DF4C01-5BA6-135D-C019-EF807098D01E}"/>
              </a:ext>
            </a:extLst>
          </p:cNvPr>
          <p:cNvSpPr>
            <a:spLocks noGrp="1"/>
          </p:cNvSpPr>
          <p:nvPr>
            <p:ph type="title"/>
          </p:nvPr>
        </p:nvSpPr>
        <p:spPr>
          <a:xfrm>
            <a:off x="964023" y="879063"/>
            <a:ext cx="5921969" cy="610863"/>
          </a:xfrm>
        </p:spPr>
        <p:txBody>
          <a:bodyPr>
            <a:normAutofit/>
          </a:bodyPr>
          <a:lstStyle/>
          <a:p>
            <a:r>
              <a:rPr lang="en-GB" dirty="0"/>
              <a:t>Islamophobic</a:t>
            </a:r>
          </a:p>
        </p:txBody>
      </p:sp>
      <p:sp>
        <p:nvSpPr>
          <p:cNvPr id="5" name="Text Placeholder 3">
            <a:extLst>
              <a:ext uri="{FF2B5EF4-FFF2-40B4-BE49-F238E27FC236}">
                <a16:creationId xmlns:a16="http://schemas.microsoft.com/office/drawing/2014/main" id="{858D3C2A-769A-867B-42BB-5A6C2F98EE6E}"/>
              </a:ext>
            </a:extLst>
          </p:cNvPr>
          <p:cNvSpPr txBox="1">
            <a:spLocks/>
          </p:cNvSpPr>
          <p:nvPr/>
        </p:nvSpPr>
        <p:spPr>
          <a:xfrm>
            <a:off x="964023" y="2336016"/>
            <a:ext cx="10717904" cy="452198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Misinformation around Southport was used by far-right agitators such as Tommy Robinson to stir up hatred</a:t>
            </a:r>
          </a:p>
          <a:p>
            <a:pPr marL="342900" indent="-342900">
              <a:buFont typeface="Arial" panose="020B0604020202020204" pitchFamily="34" charset="0"/>
              <a:buChar char="•"/>
            </a:pPr>
            <a:r>
              <a:rPr lang="en-GB" sz="2400" dirty="0"/>
              <a:t>For certain far-right activists, Muslims have become their primary targets</a:t>
            </a:r>
          </a:p>
          <a:p>
            <a:pPr marL="342900" indent="-342900">
              <a:buFont typeface="Arial" panose="020B0604020202020204" pitchFamily="34" charset="0"/>
              <a:buChar char="•"/>
            </a:pPr>
            <a:r>
              <a:rPr lang="en-GB" sz="2400" dirty="0"/>
              <a:t>The Great Replacement theory</a:t>
            </a:r>
          </a:p>
          <a:p>
            <a:pPr marL="342900" indent="-342900">
              <a:buFont typeface="Arial" panose="020B0604020202020204" pitchFamily="34" charset="0"/>
              <a:buChar char="•"/>
            </a:pPr>
            <a:r>
              <a:rPr lang="en-GB" sz="2400" dirty="0"/>
              <a:t>Tell Mama are there for support</a:t>
            </a:r>
          </a:p>
          <a:p>
            <a:endParaRPr lang="en-GB" sz="2400" dirty="0"/>
          </a:p>
          <a:p>
            <a:pPr marL="1028700" lvl="1" indent="-342900"/>
            <a:endParaRPr lang="en-GB" sz="4800" dirty="0"/>
          </a:p>
        </p:txBody>
      </p:sp>
    </p:spTree>
    <p:extLst>
      <p:ext uri="{BB962C8B-B14F-4D97-AF65-F5344CB8AC3E}">
        <p14:creationId xmlns:p14="http://schemas.microsoft.com/office/powerpoint/2010/main" val="20978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on stairs with her hands in her mouth&#10;&#10;Description automatically generated">
            <a:extLst>
              <a:ext uri="{FF2B5EF4-FFF2-40B4-BE49-F238E27FC236}">
                <a16:creationId xmlns:a16="http://schemas.microsoft.com/office/drawing/2014/main" id="{400C2C16-DA96-0496-FA1F-B08C62AE09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143" b="7143"/>
          <a:stretch>
            <a:fillRect/>
          </a:stretch>
        </p:blipFill>
        <p:spPr/>
      </p:pic>
      <p:sp>
        <p:nvSpPr>
          <p:cNvPr id="3" name="Title 2">
            <a:extLst>
              <a:ext uri="{FF2B5EF4-FFF2-40B4-BE49-F238E27FC236}">
                <a16:creationId xmlns:a16="http://schemas.microsoft.com/office/drawing/2014/main" id="{08349509-6486-4C91-9790-859B1BB07BC1}"/>
              </a:ext>
            </a:extLst>
          </p:cNvPr>
          <p:cNvSpPr>
            <a:spLocks noGrp="1"/>
          </p:cNvSpPr>
          <p:nvPr>
            <p:ph type="title"/>
          </p:nvPr>
        </p:nvSpPr>
        <p:spPr/>
        <p:txBody>
          <a:bodyPr>
            <a:normAutofit/>
          </a:bodyPr>
          <a:lstStyle/>
          <a:p>
            <a:r>
              <a:rPr lang="en-GB" dirty="0"/>
              <a:t>Consequences</a:t>
            </a:r>
          </a:p>
        </p:txBody>
      </p:sp>
    </p:spTree>
    <p:extLst>
      <p:ext uri="{BB962C8B-B14F-4D97-AF65-F5344CB8AC3E}">
        <p14:creationId xmlns:p14="http://schemas.microsoft.com/office/powerpoint/2010/main" val="165505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B1718-CE7E-4AD6-BD27-674F51CC02DE}"/>
              </a:ext>
            </a:extLst>
          </p:cNvPr>
          <p:cNvSpPr>
            <a:spLocks noGrp="1"/>
          </p:cNvSpPr>
          <p:nvPr>
            <p:ph type="title"/>
          </p:nvPr>
        </p:nvSpPr>
        <p:spPr>
          <a:xfrm>
            <a:off x="964023" y="879063"/>
            <a:ext cx="5921969" cy="610863"/>
          </a:xfrm>
        </p:spPr>
        <p:txBody>
          <a:bodyPr>
            <a:normAutofit/>
          </a:bodyPr>
          <a:lstStyle/>
          <a:p>
            <a:r>
              <a:rPr lang="en-GB" dirty="0"/>
              <a:t>Victims of Hate Crimes</a:t>
            </a:r>
          </a:p>
        </p:txBody>
      </p:sp>
      <p:sp>
        <p:nvSpPr>
          <p:cNvPr id="4" name="Text Placeholder 3">
            <a:extLst>
              <a:ext uri="{FF2B5EF4-FFF2-40B4-BE49-F238E27FC236}">
                <a16:creationId xmlns:a16="http://schemas.microsoft.com/office/drawing/2014/main" id="{1B0CB69B-2383-4A97-AE1C-8DEBDC918B34}"/>
              </a:ext>
            </a:extLst>
          </p:cNvPr>
          <p:cNvSpPr>
            <a:spLocks noGrp="1"/>
          </p:cNvSpPr>
          <p:nvPr>
            <p:ph type="body" sz="quarter" idx="11"/>
          </p:nvPr>
        </p:nvSpPr>
        <p:spPr>
          <a:xfrm>
            <a:off x="964023" y="2196057"/>
            <a:ext cx="10717904" cy="4521984"/>
          </a:xfrm>
        </p:spPr>
        <p:txBody>
          <a:bodyPr/>
          <a:lstStyle/>
          <a:p>
            <a:pPr marL="342900" indent="-342900">
              <a:buFont typeface="Arial" panose="020B0604020202020204" pitchFamily="34" charset="0"/>
              <a:buChar char="•"/>
            </a:pPr>
            <a:r>
              <a:rPr lang="en-GB" sz="2400" dirty="0"/>
              <a:t>Motive of all hate crimes is primarily to instil </a:t>
            </a:r>
            <a:r>
              <a:rPr lang="en-GB" sz="2400" dirty="0">
                <a:solidFill>
                  <a:srgbClr val="FF0000"/>
                </a:solidFill>
              </a:rPr>
              <a:t>fear</a:t>
            </a:r>
            <a:r>
              <a:rPr lang="en-GB" sz="2400" dirty="0"/>
              <a:t> and </a:t>
            </a:r>
            <a:r>
              <a:rPr lang="en-GB" sz="2400" dirty="0">
                <a:solidFill>
                  <a:srgbClr val="FF0000"/>
                </a:solidFill>
              </a:rPr>
              <a:t>anxiety</a:t>
            </a:r>
            <a:r>
              <a:rPr lang="en-GB" sz="2400" dirty="0"/>
              <a:t> among a group (Stop Hate UK)</a:t>
            </a:r>
          </a:p>
          <a:p>
            <a:pPr marL="342900" indent="-342900">
              <a:buFont typeface="Arial" panose="020B0604020202020204" pitchFamily="34" charset="0"/>
              <a:buChar char="•"/>
            </a:pPr>
            <a:r>
              <a:rPr lang="en-GB" sz="2400" dirty="0"/>
              <a:t>Diminish their sense of belonging to the extent of </a:t>
            </a:r>
            <a:r>
              <a:rPr lang="en-GB" sz="2400" dirty="0">
                <a:solidFill>
                  <a:srgbClr val="FF0000"/>
                </a:solidFill>
              </a:rPr>
              <a:t>expunging them from the community </a:t>
            </a:r>
            <a:r>
              <a:rPr lang="en-GB" sz="2400" dirty="0"/>
              <a:t>and inflicting them with huge psychological damage in the process (Stop Hate UK)</a:t>
            </a:r>
          </a:p>
          <a:p>
            <a:pPr marL="342900" indent="-342900">
              <a:buFont typeface="Arial" panose="020B0604020202020204" pitchFamily="34" charset="0"/>
              <a:buChar char="•"/>
            </a:pPr>
            <a:r>
              <a:rPr lang="en-GB" sz="2400" dirty="0"/>
              <a:t>Entire groups of people feel </a:t>
            </a:r>
            <a:r>
              <a:rPr lang="en-GB" sz="2400" dirty="0">
                <a:solidFill>
                  <a:srgbClr val="FF0000"/>
                </a:solidFill>
              </a:rPr>
              <a:t>stigmatized</a:t>
            </a:r>
            <a:r>
              <a:rPr lang="en-GB" sz="2400" dirty="0"/>
              <a:t> and </a:t>
            </a:r>
            <a:r>
              <a:rPr lang="en-GB" sz="2400" dirty="0">
                <a:solidFill>
                  <a:srgbClr val="FF0000"/>
                </a:solidFill>
              </a:rPr>
              <a:t>rejected</a:t>
            </a:r>
            <a:r>
              <a:rPr lang="en-GB" sz="2400" dirty="0"/>
              <a:t>, potentially resulting in </a:t>
            </a:r>
            <a:r>
              <a:rPr lang="en-GB" sz="2400" dirty="0">
                <a:solidFill>
                  <a:srgbClr val="FF0000"/>
                </a:solidFill>
              </a:rPr>
              <a:t>community tensions </a:t>
            </a:r>
            <a:r>
              <a:rPr lang="en-GB" sz="2400" dirty="0"/>
              <a:t>and </a:t>
            </a:r>
            <a:r>
              <a:rPr lang="en-GB" sz="2400" dirty="0">
                <a:solidFill>
                  <a:srgbClr val="FF0000"/>
                </a:solidFill>
              </a:rPr>
              <a:t>social isolation </a:t>
            </a:r>
            <a:r>
              <a:rPr lang="en-GB" sz="2400" dirty="0"/>
              <a:t>(Sussex Hate Crime Project)</a:t>
            </a:r>
          </a:p>
          <a:p>
            <a:pPr marL="342900" indent="-342900">
              <a:buFont typeface="Arial" panose="020B0604020202020204" pitchFamily="34" charset="0"/>
              <a:buChar char="•"/>
            </a:pPr>
            <a:r>
              <a:rPr lang="en-GB" sz="2400" dirty="0"/>
              <a:t>Victims of hate crime often experience greater post-victimisation distress (including </a:t>
            </a:r>
            <a:r>
              <a:rPr lang="en-GB" sz="2400" dirty="0">
                <a:solidFill>
                  <a:srgbClr val="FF0000"/>
                </a:solidFill>
              </a:rPr>
              <a:t>anxiety, depression, </a:t>
            </a:r>
            <a:r>
              <a:rPr lang="en-GB" sz="2400" dirty="0"/>
              <a:t>and</a:t>
            </a:r>
            <a:r>
              <a:rPr lang="en-GB" sz="2400" dirty="0">
                <a:solidFill>
                  <a:srgbClr val="FF0000"/>
                </a:solidFill>
              </a:rPr>
              <a:t> withdrawal)</a:t>
            </a:r>
            <a:r>
              <a:rPr lang="en-GB" sz="2400" dirty="0"/>
              <a:t> than victims of equivalent non-prejudice offences (</a:t>
            </a:r>
            <a:r>
              <a:rPr lang="en-GB" sz="2400" dirty="0" err="1"/>
              <a:t>Iganski</a:t>
            </a:r>
            <a:r>
              <a:rPr lang="en-GB" sz="2400" dirty="0"/>
              <a:t> and </a:t>
            </a:r>
            <a:r>
              <a:rPr lang="en-GB" sz="2400" dirty="0" err="1"/>
              <a:t>Lagou</a:t>
            </a:r>
            <a:r>
              <a:rPr lang="en-GB" sz="2400" dirty="0"/>
              <a:t>, 2015)</a:t>
            </a:r>
          </a:p>
        </p:txBody>
      </p:sp>
    </p:spTree>
    <p:extLst>
      <p:ext uri="{BB962C8B-B14F-4D97-AF65-F5344CB8AC3E}">
        <p14:creationId xmlns:p14="http://schemas.microsoft.com/office/powerpoint/2010/main" val="341782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5569-7877-4D2E-A73E-0B0A7E7CDFBD}"/>
              </a:ext>
            </a:extLst>
          </p:cNvPr>
          <p:cNvSpPr>
            <a:spLocks noGrp="1"/>
          </p:cNvSpPr>
          <p:nvPr>
            <p:ph type="title"/>
          </p:nvPr>
        </p:nvSpPr>
        <p:spPr/>
        <p:txBody>
          <a:bodyPr/>
          <a:lstStyle/>
          <a:p>
            <a:r>
              <a:rPr lang="en-GB" dirty="0"/>
              <a:t>Indirect Effects</a:t>
            </a:r>
          </a:p>
        </p:txBody>
      </p:sp>
      <p:sp>
        <p:nvSpPr>
          <p:cNvPr id="3" name="Text Placeholder 2">
            <a:extLst>
              <a:ext uri="{FF2B5EF4-FFF2-40B4-BE49-F238E27FC236}">
                <a16:creationId xmlns:a16="http://schemas.microsoft.com/office/drawing/2014/main" id="{D999FBBE-DB8E-41F9-BD2E-4CDBF0E47FF8}"/>
              </a:ext>
            </a:extLst>
          </p:cNvPr>
          <p:cNvSpPr>
            <a:spLocks noGrp="1"/>
          </p:cNvSpPr>
          <p:nvPr>
            <p:ph type="body" sz="quarter" idx="10"/>
          </p:nvPr>
        </p:nvSpPr>
        <p:spPr>
          <a:xfrm>
            <a:off x="964023" y="2302339"/>
            <a:ext cx="9815027" cy="3527308"/>
          </a:xfrm>
        </p:spPr>
        <p:txBody>
          <a:bodyPr/>
          <a:lstStyle/>
          <a:p>
            <a:pPr marL="342900" indent="-342900">
              <a:buFont typeface="Arial" panose="020B0604020202020204" pitchFamily="34" charset="0"/>
              <a:buChar char="•"/>
            </a:pPr>
            <a:r>
              <a:rPr lang="en-GB" sz="2400" dirty="0"/>
              <a:t>Trauma</a:t>
            </a:r>
            <a:r>
              <a:rPr lang="en-GB" sz="2400" dirty="0">
                <a:solidFill>
                  <a:srgbClr val="FF0000"/>
                </a:solidFill>
              </a:rPr>
              <a:t> </a:t>
            </a:r>
            <a:r>
              <a:rPr lang="en-GB" sz="2400" dirty="0"/>
              <a:t>of witnessing hate crime can have </a:t>
            </a:r>
            <a:r>
              <a:rPr lang="en-GB" sz="2400" dirty="0">
                <a:solidFill>
                  <a:srgbClr val="FF0000"/>
                </a:solidFill>
              </a:rPr>
              <a:t>damaging effects on family members</a:t>
            </a:r>
            <a:r>
              <a:rPr lang="en-GB" sz="2400" dirty="0"/>
              <a:t>, particularly children (Williams and </a:t>
            </a:r>
            <a:r>
              <a:rPr lang="en-GB" sz="2400" dirty="0" err="1"/>
              <a:t>Tregidga</a:t>
            </a:r>
            <a:r>
              <a:rPr lang="en-GB" sz="2400" dirty="0"/>
              <a:t>, 2013; </a:t>
            </a:r>
            <a:r>
              <a:rPr lang="en-GB" sz="2400" dirty="0" err="1"/>
              <a:t>Zempi</a:t>
            </a:r>
            <a:r>
              <a:rPr lang="en-GB" sz="2400" dirty="0"/>
              <a:t> and </a:t>
            </a:r>
            <a:r>
              <a:rPr lang="en-GB" sz="2400" dirty="0" err="1"/>
              <a:t>Chakraborti</a:t>
            </a:r>
            <a:r>
              <a:rPr lang="en-GB" sz="2400" dirty="0"/>
              <a:t>, 2015)</a:t>
            </a:r>
          </a:p>
          <a:p>
            <a:endParaRPr lang="en-GB" sz="1200" dirty="0"/>
          </a:p>
          <a:p>
            <a:pPr marL="342900" indent="-342900">
              <a:buFont typeface="Arial" panose="020B0604020202020204" pitchFamily="34" charset="0"/>
              <a:buChar char="•"/>
            </a:pPr>
            <a:r>
              <a:rPr lang="en-GB" sz="2400" dirty="0"/>
              <a:t>Groups may </a:t>
            </a:r>
            <a:r>
              <a:rPr lang="en-GB" sz="2400" dirty="0">
                <a:solidFill>
                  <a:srgbClr val="FF0000"/>
                </a:solidFill>
              </a:rPr>
              <a:t>conceal visible characteristics</a:t>
            </a:r>
            <a:r>
              <a:rPr lang="en-GB" sz="2400" dirty="0"/>
              <a:t>, avoiding certain places or being out at particular times, and reluctant to use certain services </a:t>
            </a:r>
          </a:p>
          <a:p>
            <a:endParaRPr lang="en-GB" sz="1200" dirty="0"/>
          </a:p>
          <a:p>
            <a:pPr marL="342900" indent="-342900">
              <a:buFont typeface="Arial" panose="020B0604020202020204" pitchFamily="34" charset="0"/>
              <a:buChar char="•"/>
            </a:pPr>
            <a:r>
              <a:rPr lang="en-GB" sz="2400" dirty="0">
                <a:cs typeface="Poppins" panose="00000500000000000000" pitchFamily="2" charset="0"/>
              </a:rPr>
              <a:t>Groups will be reluctant to interact with other communities due to </a:t>
            </a:r>
            <a:r>
              <a:rPr lang="en-GB" sz="2400" dirty="0">
                <a:solidFill>
                  <a:srgbClr val="FF0000"/>
                </a:solidFill>
                <a:cs typeface="Poppins" panose="00000500000000000000" pitchFamily="2" charset="0"/>
              </a:rPr>
              <a:t>fear</a:t>
            </a:r>
            <a:r>
              <a:rPr lang="en-GB" sz="2400" dirty="0">
                <a:cs typeface="Poppins" panose="00000500000000000000" pitchFamily="2" charset="0"/>
              </a:rPr>
              <a:t> and </a:t>
            </a:r>
            <a:r>
              <a:rPr lang="en-GB" sz="2400" dirty="0">
                <a:solidFill>
                  <a:srgbClr val="FF0000"/>
                </a:solidFill>
                <a:cs typeface="Poppins" panose="00000500000000000000" pitchFamily="2" charset="0"/>
              </a:rPr>
              <a:t>suspicion</a:t>
            </a:r>
            <a:r>
              <a:rPr lang="en-GB" sz="2400" dirty="0">
                <a:cs typeface="Poppins" panose="00000500000000000000" pitchFamily="2" charset="0"/>
              </a:rPr>
              <a:t> – which in turn can drive </a:t>
            </a:r>
            <a:r>
              <a:rPr lang="en-GB" sz="2400" dirty="0">
                <a:solidFill>
                  <a:srgbClr val="FF0000"/>
                </a:solidFill>
                <a:cs typeface="Poppins" panose="00000500000000000000" pitchFamily="2" charset="0"/>
              </a:rPr>
              <a:t>hatred</a:t>
            </a:r>
          </a:p>
          <a:p>
            <a:endParaRPr lang="en-GB" sz="1200" dirty="0">
              <a:cs typeface="Poppins" panose="00000500000000000000" pitchFamily="2" charset="0"/>
            </a:endParaRPr>
          </a:p>
          <a:p>
            <a:pPr marL="342900" indent="-342900">
              <a:buFont typeface="Arial" panose="020B0604020202020204" pitchFamily="34" charset="0"/>
              <a:buChar char="•"/>
            </a:pPr>
            <a:r>
              <a:rPr lang="en-GB" sz="2400" dirty="0">
                <a:cs typeface="Poppins" panose="00000500000000000000" pitchFamily="2" charset="0"/>
              </a:rPr>
              <a:t>Can be the initial step towards </a:t>
            </a:r>
            <a:r>
              <a:rPr lang="en-GB" sz="2400" dirty="0">
                <a:solidFill>
                  <a:srgbClr val="FF0000"/>
                </a:solidFill>
                <a:cs typeface="Poppins" panose="00000500000000000000" pitchFamily="2" charset="0"/>
              </a:rPr>
              <a:t>extremism</a:t>
            </a:r>
            <a:r>
              <a:rPr lang="en-GB" sz="2400" dirty="0">
                <a:cs typeface="Poppins" panose="00000500000000000000" pitchFamily="2" charset="0"/>
              </a:rPr>
              <a:t> and more violent behaviour by perpetrators</a:t>
            </a:r>
          </a:p>
          <a:p>
            <a:endParaRPr lang="en-GB" dirty="0"/>
          </a:p>
        </p:txBody>
      </p:sp>
    </p:spTree>
    <p:extLst>
      <p:ext uri="{BB962C8B-B14F-4D97-AF65-F5344CB8AC3E}">
        <p14:creationId xmlns:p14="http://schemas.microsoft.com/office/powerpoint/2010/main" val="15321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ouple of women in orange and purple dresses&#10;&#10;Description automatically generated">
            <a:extLst>
              <a:ext uri="{FF2B5EF4-FFF2-40B4-BE49-F238E27FC236}">
                <a16:creationId xmlns:a16="http://schemas.microsoft.com/office/drawing/2014/main" id="{9C4A770F-56A1-27D2-32F1-5EF58DF0A3F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 b="47"/>
          <a:stretch>
            <a:fillRect/>
          </a:stretch>
        </p:blipFill>
        <p:spPr/>
      </p:pic>
      <p:sp>
        <p:nvSpPr>
          <p:cNvPr id="3" name="Title 2">
            <a:extLst>
              <a:ext uri="{FF2B5EF4-FFF2-40B4-BE49-F238E27FC236}">
                <a16:creationId xmlns:a16="http://schemas.microsoft.com/office/drawing/2014/main" id="{08349509-6486-4C91-9790-859B1BB07BC1}"/>
              </a:ext>
            </a:extLst>
          </p:cNvPr>
          <p:cNvSpPr>
            <a:spLocks noGrp="1"/>
          </p:cNvSpPr>
          <p:nvPr>
            <p:ph type="title"/>
          </p:nvPr>
        </p:nvSpPr>
        <p:spPr/>
        <p:txBody>
          <a:bodyPr>
            <a:normAutofit/>
          </a:bodyPr>
          <a:lstStyle/>
          <a:p>
            <a:r>
              <a:rPr lang="en-GB" dirty="0"/>
              <a:t>What to do</a:t>
            </a:r>
          </a:p>
        </p:txBody>
      </p:sp>
    </p:spTree>
    <p:extLst>
      <p:ext uri="{BB962C8B-B14F-4D97-AF65-F5344CB8AC3E}">
        <p14:creationId xmlns:p14="http://schemas.microsoft.com/office/powerpoint/2010/main" val="230476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B1718-CE7E-4AD6-BD27-674F51CC02DE}"/>
              </a:ext>
            </a:extLst>
          </p:cNvPr>
          <p:cNvSpPr>
            <a:spLocks noGrp="1"/>
          </p:cNvSpPr>
          <p:nvPr>
            <p:ph type="title"/>
          </p:nvPr>
        </p:nvSpPr>
        <p:spPr>
          <a:xfrm>
            <a:off x="964023" y="879063"/>
            <a:ext cx="5921969" cy="610863"/>
          </a:xfrm>
        </p:spPr>
        <p:txBody>
          <a:bodyPr>
            <a:normAutofit/>
          </a:bodyPr>
          <a:lstStyle/>
          <a:p>
            <a:r>
              <a:rPr lang="en-GB" dirty="0"/>
              <a:t>Keeping Safe</a:t>
            </a:r>
          </a:p>
        </p:txBody>
      </p:sp>
      <p:sp>
        <p:nvSpPr>
          <p:cNvPr id="4" name="Text Placeholder 3">
            <a:extLst>
              <a:ext uri="{FF2B5EF4-FFF2-40B4-BE49-F238E27FC236}">
                <a16:creationId xmlns:a16="http://schemas.microsoft.com/office/drawing/2014/main" id="{1B0CB69B-2383-4A97-AE1C-8DEBDC918B34}"/>
              </a:ext>
            </a:extLst>
          </p:cNvPr>
          <p:cNvSpPr>
            <a:spLocks noGrp="1"/>
          </p:cNvSpPr>
          <p:nvPr>
            <p:ph type="body" sz="quarter" idx="11"/>
          </p:nvPr>
        </p:nvSpPr>
        <p:spPr>
          <a:xfrm>
            <a:off x="964023" y="2196057"/>
            <a:ext cx="10717904" cy="4521984"/>
          </a:xfrm>
        </p:spPr>
        <p:txBody>
          <a:bodyPr/>
          <a:lstStyle/>
          <a:p>
            <a:pPr marL="342900" indent="-342900">
              <a:buFont typeface="Arial" panose="020B0604020202020204" pitchFamily="34" charset="0"/>
              <a:buChar char="•"/>
            </a:pPr>
            <a:r>
              <a:rPr lang="en-GB" sz="2400" dirty="0"/>
              <a:t>Hate crime is a crime which must be treated seriously. Just like other crimes, it is never the victim’s fault for being targeted</a:t>
            </a:r>
          </a:p>
          <a:p>
            <a:endParaRPr lang="en-GB" sz="2400" dirty="0"/>
          </a:p>
          <a:p>
            <a:pPr marL="342900" indent="-342900">
              <a:buFont typeface="Arial" panose="020B0604020202020204" pitchFamily="34" charset="0"/>
              <a:buChar char="•"/>
            </a:pPr>
            <a:r>
              <a:rPr lang="en-GB" sz="2400" dirty="0"/>
              <a:t>The priority is increasing reporting, catching perpetrators, and making sure it does not occur so no one has to live in fear or modify their behaviour</a:t>
            </a:r>
          </a:p>
          <a:p>
            <a:endParaRPr lang="en-GB" sz="2400" dirty="0"/>
          </a:p>
          <a:p>
            <a:pPr marL="342900" indent="-342900">
              <a:buFont typeface="Arial" panose="020B0604020202020204" pitchFamily="34" charset="0"/>
              <a:buChar char="•"/>
            </a:pPr>
            <a:r>
              <a:rPr lang="en-GB" sz="2400" dirty="0"/>
              <a:t>There are, however, some things you can do to keep yourself safe</a:t>
            </a:r>
          </a:p>
        </p:txBody>
      </p:sp>
    </p:spTree>
    <p:extLst>
      <p:ext uri="{BB962C8B-B14F-4D97-AF65-F5344CB8AC3E}">
        <p14:creationId xmlns:p14="http://schemas.microsoft.com/office/powerpoint/2010/main" val="54333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B1718-CE7E-4AD6-BD27-674F51CC02DE}"/>
              </a:ext>
            </a:extLst>
          </p:cNvPr>
          <p:cNvSpPr>
            <a:spLocks noGrp="1"/>
          </p:cNvSpPr>
          <p:nvPr>
            <p:ph type="title"/>
          </p:nvPr>
        </p:nvSpPr>
        <p:spPr>
          <a:xfrm>
            <a:off x="964023" y="879063"/>
            <a:ext cx="5921969" cy="610863"/>
          </a:xfrm>
        </p:spPr>
        <p:txBody>
          <a:bodyPr>
            <a:normAutofit/>
          </a:bodyPr>
          <a:lstStyle/>
          <a:p>
            <a:r>
              <a:rPr lang="en-GB" dirty="0"/>
              <a:t>Keeping Safe</a:t>
            </a:r>
          </a:p>
        </p:txBody>
      </p:sp>
      <p:sp>
        <p:nvSpPr>
          <p:cNvPr id="4" name="Text Placeholder 3">
            <a:extLst>
              <a:ext uri="{FF2B5EF4-FFF2-40B4-BE49-F238E27FC236}">
                <a16:creationId xmlns:a16="http://schemas.microsoft.com/office/drawing/2014/main" id="{1B0CB69B-2383-4A97-AE1C-8DEBDC918B34}"/>
              </a:ext>
            </a:extLst>
          </p:cNvPr>
          <p:cNvSpPr>
            <a:spLocks noGrp="1"/>
          </p:cNvSpPr>
          <p:nvPr>
            <p:ph type="body" sz="quarter" idx="11"/>
          </p:nvPr>
        </p:nvSpPr>
        <p:spPr>
          <a:xfrm>
            <a:off x="964023" y="2196057"/>
            <a:ext cx="10717904" cy="4521984"/>
          </a:xfrm>
        </p:spPr>
        <p:txBody>
          <a:bodyPr/>
          <a:lstStyle/>
          <a:p>
            <a:pPr marL="342900" indent="-342900">
              <a:buFont typeface="Arial" panose="020B0604020202020204" pitchFamily="34" charset="0"/>
              <a:buChar char="•"/>
            </a:pPr>
            <a:r>
              <a:rPr lang="en-GB" sz="2400" dirty="0"/>
              <a:t>Let someone you trust know what your plans are</a:t>
            </a:r>
          </a:p>
          <a:p>
            <a:pPr marL="342900" indent="-342900">
              <a:buFont typeface="Arial" panose="020B0604020202020204" pitchFamily="34" charset="0"/>
              <a:buChar char="•"/>
            </a:pPr>
            <a:r>
              <a:rPr lang="en-GB" sz="2400" dirty="0"/>
              <a:t>Look confident, even if you don’t feel it</a:t>
            </a:r>
          </a:p>
          <a:p>
            <a:pPr marL="342900" indent="-342900">
              <a:buFont typeface="Arial" panose="020B0604020202020204" pitchFamily="34" charset="0"/>
              <a:buChar char="•"/>
            </a:pPr>
            <a:r>
              <a:rPr lang="en-GB" sz="2400" dirty="0"/>
              <a:t>Walk in well-lit areas at night, avoid dark shortcuts</a:t>
            </a:r>
          </a:p>
          <a:p>
            <a:pPr marL="342900" indent="-342900">
              <a:buFont typeface="Arial" panose="020B0604020202020204" pitchFamily="34" charset="0"/>
              <a:buChar char="•"/>
            </a:pPr>
            <a:r>
              <a:rPr lang="en-GB" sz="2400" dirty="0"/>
              <a:t>Carry a personal alarm</a:t>
            </a:r>
          </a:p>
          <a:p>
            <a:pPr marL="342900" indent="-342900">
              <a:buFont typeface="Arial" panose="020B0604020202020204" pitchFamily="34" charset="0"/>
              <a:buChar char="•"/>
            </a:pPr>
            <a:r>
              <a:rPr lang="en-GB" sz="2400" dirty="0"/>
              <a:t>Don’t let strangers into your home, and make sure that doors are locked</a:t>
            </a:r>
          </a:p>
          <a:p>
            <a:pPr marL="342900" indent="-342900">
              <a:buFont typeface="Arial" panose="020B0604020202020204" pitchFamily="34" charset="0"/>
              <a:buChar char="•"/>
            </a:pPr>
            <a:r>
              <a:rPr lang="en-GB" sz="2400" dirty="0"/>
              <a:t>Keep valuables safe and out of sight</a:t>
            </a:r>
          </a:p>
          <a:p>
            <a:pPr marL="342900" indent="-342900">
              <a:buFont typeface="Arial" panose="020B0604020202020204" pitchFamily="34" charset="0"/>
              <a:buChar char="•"/>
            </a:pPr>
            <a:r>
              <a:rPr lang="en-GB" sz="2400" dirty="0"/>
              <a:t>If something happens, get away as quickly as possible – SHOUT, draw attention to yourself</a:t>
            </a:r>
          </a:p>
          <a:p>
            <a:pPr marL="342900" indent="-342900">
              <a:buFont typeface="Arial" panose="020B0604020202020204" pitchFamily="34" charset="0"/>
              <a:buChar char="•"/>
            </a:pPr>
            <a:r>
              <a:rPr lang="en-GB" sz="2400" dirty="0"/>
              <a:t>Tell someone as soon as possible – if it is an emergency, CALL 999 immediately</a:t>
            </a:r>
          </a:p>
        </p:txBody>
      </p:sp>
    </p:spTree>
    <p:extLst>
      <p:ext uri="{BB962C8B-B14F-4D97-AF65-F5344CB8AC3E}">
        <p14:creationId xmlns:p14="http://schemas.microsoft.com/office/powerpoint/2010/main" val="14522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75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75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ign with a red circle with black text&#10;&#10;Description automatically generated">
            <a:extLst>
              <a:ext uri="{FF2B5EF4-FFF2-40B4-BE49-F238E27FC236}">
                <a16:creationId xmlns:a16="http://schemas.microsoft.com/office/drawing/2014/main" id="{B90A4C7A-8445-265D-3F27-8FBE7185A8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28" r="6528"/>
          <a:stretch>
            <a:fillRect/>
          </a:stretch>
        </p:blipFill>
        <p:spPr/>
      </p:pic>
      <p:sp>
        <p:nvSpPr>
          <p:cNvPr id="3" name="Title 2">
            <a:extLst>
              <a:ext uri="{FF2B5EF4-FFF2-40B4-BE49-F238E27FC236}">
                <a16:creationId xmlns:a16="http://schemas.microsoft.com/office/drawing/2014/main" id="{08349509-6486-4C91-9790-859B1BB07BC1}"/>
              </a:ext>
            </a:extLst>
          </p:cNvPr>
          <p:cNvSpPr>
            <a:spLocks noGrp="1"/>
          </p:cNvSpPr>
          <p:nvPr>
            <p:ph type="title"/>
          </p:nvPr>
        </p:nvSpPr>
        <p:spPr/>
        <p:txBody>
          <a:bodyPr>
            <a:normAutofit fontScale="90000"/>
          </a:bodyPr>
          <a:lstStyle/>
          <a:p>
            <a:r>
              <a:rPr lang="en-GB" dirty="0"/>
              <a:t>What is a hate crime?</a:t>
            </a:r>
          </a:p>
        </p:txBody>
      </p:sp>
    </p:spTree>
    <p:extLst>
      <p:ext uri="{BB962C8B-B14F-4D97-AF65-F5344CB8AC3E}">
        <p14:creationId xmlns:p14="http://schemas.microsoft.com/office/powerpoint/2010/main" val="389467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B1718-CE7E-4AD6-BD27-674F51CC02DE}"/>
              </a:ext>
            </a:extLst>
          </p:cNvPr>
          <p:cNvSpPr>
            <a:spLocks noGrp="1"/>
          </p:cNvSpPr>
          <p:nvPr>
            <p:ph type="title"/>
          </p:nvPr>
        </p:nvSpPr>
        <p:spPr>
          <a:xfrm>
            <a:off x="964023" y="879063"/>
            <a:ext cx="5921969" cy="610863"/>
          </a:xfrm>
        </p:spPr>
        <p:txBody>
          <a:bodyPr>
            <a:normAutofit fontScale="90000"/>
          </a:bodyPr>
          <a:lstStyle/>
          <a:p>
            <a:r>
              <a:rPr lang="en-GB" dirty="0"/>
              <a:t>If something happens…</a:t>
            </a:r>
          </a:p>
        </p:txBody>
      </p:sp>
      <p:sp>
        <p:nvSpPr>
          <p:cNvPr id="5" name="Text Placeholder 3">
            <a:extLst>
              <a:ext uri="{FF2B5EF4-FFF2-40B4-BE49-F238E27FC236}">
                <a16:creationId xmlns:a16="http://schemas.microsoft.com/office/drawing/2014/main" id="{1218DD04-09BB-48D4-AA11-66F0A7DD5C43}"/>
              </a:ext>
            </a:extLst>
          </p:cNvPr>
          <p:cNvSpPr txBox="1">
            <a:spLocks/>
          </p:cNvSpPr>
          <p:nvPr/>
        </p:nvSpPr>
        <p:spPr>
          <a:xfrm>
            <a:off x="964023" y="2336016"/>
            <a:ext cx="10717904" cy="452198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Get help and report it straight away</a:t>
            </a:r>
          </a:p>
          <a:p>
            <a:pPr marL="342900" indent="-342900">
              <a:buFont typeface="Arial" panose="020B0604020202020204" pitchFamily="34" charset="0"/>
              <a:buChar char="•"/>
            </a:pPr>
            <a:r>
              <a:rPr lang="en-GB" sz="2400" dirty="0"/>
              <a:t>If the incident has happened and is not an immediate risk, ring 101 or report it online at True Vision (15 minutes). You can also report it at your local police station</a:t>
            </a:r>
          </a:p>
          <a:p>
            <a:pPr marL="342900" indent="-342900">
              <a:buFont typeface="Arial" panose="020B0604020202020204" pitchFamily="34" charset="0"/>
              <a:buChar char="•"/>
            </a:pPr>
            <a:r>
              <a:rPr lang="en-GB" sz="2400" dirty="0"/>
              <a:t>Different organisations are available for support:</a:t>
            </a:r>
          </a:p>
          <a:p>
            <a:pPr marL="1028700" lvl="1" indent="-342900"/>
            <a:r>
              <a:rPr lang="en-GB" sz="2400" dirty="0"/>
              <a:t>Tell Mama – Islamophobia</a:t>
            </a:r>
          </a:p>
          <a:p>
            <a:pPr marL="1028700" lvl="1" indent="-342900"/>
            <a:r>
              <a:rPr lang="en-GB" sz="2400" dirty="0"/>
              <a:t>CST – Anti-Semitism</a:t>
            </a:r>
          </a:p>
          <a:p>
            <a:pPr marL="1028700" lvl="1" indent="-342900"/>
            <a:r>
              <a:rPr lang="en-GB" sz="2400" dirty="0"/>
              <a:t>Galop – Homophobia and crimes against LGBTQ+ community</a:t>
            </a:r>
          </a:p>
          <a:p>
            <a:pPr marL="1028700" lvl="1" indent="-342900"/>
            <a:r>
              <a:rPr lang="en-GB" sz="2400" dirty="0"/>
              <a:t>Stop Hate UK</a:t>
            </a:r>
          </a:p>
          <a:p>
            <a:pPr marL="1028700" lvl="1" indent="-342900"/>
            <a:r>
              <a:rPr lang="en-GB" sz="2400" dirty="0"/>
              <a:t>Victim Support – free and confidential help to victims of any crime</a:t>
            </a:r>
          </a:p>
          <a:p>
            <a:pPr marL="1028700" lvl="1" indent="-342900"/>
            <a:endParaRPr lang="en-GB" sz="4800" dirty="0"/>
          </a:p>
        </p:txBody>
      </p:sp>
    </p:spTree>
    <p:extLst>
      <p:ext uri="{BB962C8B-B14F-4D97-AF65-F5344CB8AC3E}">
        <p14:creationId xmlns:p14="http://schemas.microsoft.com/office/powerpoint/2010/main" val="3230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7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75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75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B1718-CE7E-4AD6-BD27-674F51CC02DE}"/>
              </a:ext>
            </a:extLst>
          </p:cNvPr>
          <p:cNvSpPr>
            <a:spLocks noGrp="1"/>
          </p:cNvSpPr>
          <p:nvPr>
            <p:ph type="title"/>
          </p:nvPr>
        </p:nvSpPr>
        <p:spPr>
          <a:xfrm>
            <a:off x="964023" y="879063"/>
            <a:ext cx="5921969" cy="610863"/>
          </a:xfrm>
        </p:spPr>
        <p:txBody>
          <a:bodyPr>
            <a:normAutofit/>
          </a:bodyPr>
          <a:lstStyle/>
          <a:p>
            <a:r>
              <a:rPr lang="en-GB" dirty="0"/>
              <a:t>In Enfield…</a:t>
            </a:r>
          </a:p>
        </p:txBody>
      </p:sp>
      <p:sp>
        <p:nvSpPr>
          <p:cNvPr id="4" name="Text Placeholder 3">
            <a:extLst>
              <a:ext uri="{FF2B5EF4-FFF2-40B4-BE49-F238E27FC236}">
                <a16:creationId xmlns:a16="http://schemas.microsoft.com/office/drawing/2014/main" id="{1B0CB69B-2383-4A97-AE1C-8DEBDC918B34}"/>
              </a:ext>
            </a:extLst>
          </p:cNvPr>
          <p:cNvSpPr>
            <a:spLocks noGrp="1"/>
          </p:cNvSpPr>
          <p:nvPr>
            <p:ph type="body" sz="quarter" idx="11"/>
          </p:nvPr>
        </p:nvSpPr>
        <p:spPr>
          <a:xfrm>
            <a:off x="964023" y="2196057"/>
            <a:ext cx="10717904" cy="4521984"/>
          </a:xfrm>
        </p:spPr>
        <p:txBody>
          <a:bodyPr/>
          <a:lstStyle/>
          <a:p>
            <a:pPr marL="342900" indent="-342900">
              <a:buFont typeface="Arial" panose="020B0604020202020204" pitchFamily="34" charset="0"/>
              <a:buChar char="•"/>
            </a:pPr>
            <a:r>
              <a:rPr lang="en-GB" sz="2400" dirty="0"/>
              <a:t>Hate Crime CMP, with representatives from the community, works with the police and local partners to ensure that hate crimes are dealt with and processed in an efficient way</a:t>
            </a:r>
          </a:p>
          <a:p>
            <a:endParaRPr lang="en-GB" sz="2400" dirty="0"/>
          </a:p>
          <a:p>
            <a:pPr marL="342900" indent="-342900">
              <a:buFont typeface="Arial" panose="020B0604020202020204" pitchFamily="34" charset="0"/>
              <a:buChar char="•"/>
            </a:pPr>
            <a:r>
              <a:rPr lang="en-GB" sz="2400" dirty="0"/>
              <a:t>Hate Crime Executive Forum, including community members, which works with the Local Authority to coordinate responses to hate crime and ensure transparency</a:t>
            </a:r>
          </a:p>
          <a:p>
            <a:endParaRPr lang="en-GB" sz="2400" dirty="0"/>
          </a:p>
          <a:p>
            <a:pPr marL="342900" indent="-342900">
              <a:buFont typeface="Arial" panose="020B0604020202020204" pitchFamily="34" charset="0"/>
              <a:buChar char="•"/>
            </a:pPr>
            <a:r>
              <a:rPr lang="en-GB" sz="2400" dirty="0"/>
              <a:t>My role includes educating different groups about the resources available and the importance of reporting</a:t>
            </a:r>
          </a:p>
        </p:txBody>
      </p:sp>
    </p:spTree>
    <p:extLst>
      <p:ext uri="{BB962C8B-B14F-4D97-AF65-F5344CB8AC3E}">
        <p14:creationId xmlns:p14="http://schemas.microsoft.com/office/powerpoint/2010/main" val="365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7" title="Question mark speech bubbles">
            <a:hlinkClick r:id="" action="ppaction://media"/>
            <a:extLst>
              <a:ext uri="{FF2B5EF4-FFF2-40B4-BE49-F238E27FC236}">
                <a16:creationId xmlns:a16="http://schemas.microsoft.com/office/drawing/2014/main" id="{EDD2A114-E125-459C-BE44-1711179B281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a:noFill/>
        </p:spPr>
      </p:pic>
      <p:sp>
        <p:nvSpPr>
          <p:cNvPr id="13" name="Title 2">
            <a:extLst>
              <a:ext uri="{FF2B5EF4-FFF2-40B4-BE49-F238E27FC236}">
                <a16:creationId xmlns:a16="http://schemas.microsoft.com/office/drawing/2014/main" id="{0BEB888B-5F03-0F8A-A60D-4A8C6DB4FEBB}"/>
              </a:ext>
            </a:extLst>
          </p:cNvPr>
          <p:cNvSpPr>
            <a:spLocks noGrp="1"/>
          </p:cNvSpPr>
          <p:nvPr>
            <p:ph type="title"/>
          </p:nvPr>
        </p:nvSpPr>
        <p:spPr>
          <a:xfrm>
            <a:off x="7250523" y="5116833"/>
            <a:ext cx="4941477" cy="610863"/>
          </a:xfrm>
        </p:spPr>
        <p:txBody>
          <a:bodyPr/>
          <a:lstStyle/>
          <a:p>
            <a:r>
              <a:rPr lang="en-US" dirty="0"/>
              <a:t>Questions?</a:t>
            </a:r>
          </a:p>
        </p:txBody>
      </p:sp>
    </p:spTree>
    <p:extLst>
      <p:ext uri="{BB962C8B-B14F-4D97-AF65-F5344CB8AC3E}">
        <p14:creationId xmlns:p14="http://schemas.microsoft.com/office/powerpoint/2010/main" val="4810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3FAB-293D-4014-BFC8-05A6E32C42C3}"/>
              </a:ext>
            </a:extLst>
          </p:cNvPr>
          <p:cNvSpPr>
            <a:spLocks noGrp="1"/>
          </p:cNvSpPr>
          <p:nvPr>
            <p:ph type="title"/>
          </p:nvPr>
        </p:nvSpPr>
        <p:spPr>
          <a:xfrm>
            <a:off x="964022" y="2190737"/>
            <a:ext cx="6725932" cy="1751678"/>
          </a:xfrm>
        </p:spPr>
        <p:txBody>
          <a:bodyPr>
            <a:normAutofit/>
          </a:bodyPr>
          <a:lstStyle/>
          <a:p>
            <a:pPr algn="l"/>
            <a:r>
              <a:rPr lang="en-GB" sz="2600" b="0" i="0" dirty="0">
                <a:effectLst/>
                <a:latin typeface="Poppins" panose="020B0502040204020203" pitchFamily="2" charset="0"/>
              </a:rPr>
              <a:t>Any </a:t>
            </a:r>
            <a:r>
              <a:rPr lang="en-GB" sz="2600" b="0" i="1" dirty="0">
                <a:effectLst/>
                <a:latin typeface="Poppins" panose="020B0502040204020203" pitchFamily="2" charset="0"/>
              </a:rPr>
              <a:t>criminal offence </a:t>
            </a:r>
            <a:r>
              <a:rPr lang="en-GB" sz="2600" b="0" i="0" dirty="0">
                <a:effectLst/>
                <a:latin typeface="Poppins" panose="020B0502040204020203" pitchFamily="2" charset="0"/>
              </a:rPr>
              <a:t>which is </a:t>
            </a:r>
            <a:r>
              <a:rPr lang="en-GB" sz="2600" b="0" i="1" dirty="0">
                <a:effectLst/>
                <a:latin typeface="Poppins" panose="020B0502040204020203" pitchFamily="2" charset="0"/>
              </a:rPr>
              <a:t>perceived</a:t>
            </a:r>
            <a:r>
              <a:rPr lang="en-GB" sz="2600" b="0" i="0" dirty="0">
                <a:effectLst/>
                <a:latin typeface="Poppins" panose="020B0502040204020203" pitchFamily="2" charset="0"/>
              </a:rPr>
              <a:t> by the victim or any other person, to be motivated by </a:t>
            </a:r>
            <a:r>
              <a:rPr lang="en-GB" sz="2600" b="0" i="1" dirty="0">
                <a:effectLst/>
                <a:latin typeface="Poppins" panose="020B0502040204020203" pitchFamily="2" charset="0"/>
              </a:rPr>
              <a:t>hostility or prejudice</a:t>
            </a:r>
            <a:r>
              <a:rPr lang="en-GB" sz="2600" b="0" i="0" dirty="0">
                <a:effectLst/>
                <a:latin typeface="Poppins" panose="020B0502040204020203" pitchFamily="2" charset="0"/>
              </a:rPr>
              <a:t>, based on a person’s:</a:t>
            </a:r>
          </a:p>
        </p:txBody>
      </p:sp>
      <p:sp>
        <p:nvSpPr>
          <p:cNvPr id="3" name="TextBox 2">
            <a:extLst>
              <a:ext uri="{FF2B5EF4-FFF2-40B4-BE49-F238E27FC236}">
                <a16:creationId xmlns:a16="http://schemas.microsoft.com/office/drawing/2014/main" id="{99E01E25-4AF8-4827-9E6F-502091F6266D}"/>
              </a:ext>
            </a:extLst>
          </p:cNvPr>
          <p:cNvSpPr txBox="1"/>
          <p:nvPr/>
        </p:nvSpPr>
        <p:spPr>
          <a:xfrm>
            <a:off x="7227447" y="5614242"/>
            <a:ext cx="4077325" cy="830997"/>
          </a:xfrm>
          <a:prstGeom prst="rect">
            <a:avLst/>
          </a:prstGeom>
          <a:noFill/>
        </p:spPr>
        <p:txBody>
          <a:bodyPr wrap="square" rtlCol="0">
            <a:spAutoFit/>
          </a:bodyPr>
          <a:lstStyle/>
          <a:p>
            <a:br>
              <a:rPr lang="en-GB" sz="2400" b="0" i="0" dirty="0">
                <a:solidFill>
                  <a:schemeClr val="bg1"/>
                </a:solidFill>
                <a:effectLst/>
                <a:latin typeface="Poppins" panose="020B0502040204020203" pitchFamily="2" charset="0"/>
              </a:rPr>
            </a:br>
            <a:r>
              <a:rPr lang="en-GB" sz="2400" b="0" i="0" dirty="0">
                <a:solidFill>
                  <a:schemeClr val="bg1"/>
                </a:solidFill>
                <a:effectLst/>
                <a:latin typeface="Poppins" panose="020B0502040204020203" pitchFamily="2" charset="0"/>
              </a:rPr>
              <a:t>transgender identity</a:t>
            </a:r>
            <a:endParaRPr lang="en-GB" sz="2400" dirty="0">
              <a:solidFill>
                <a:schemeClr val="bg1"/>
              </a:solidFill>
            </a:endParaRPr>
          </a:p>
        </p:txBody>
      </p:sp>
      <p:sp>
        <p:nvSpPr>
          <p:cNvPr id="4" name="TextBox 3">
            <a:extLst>
              <a:ext uri="{FF2B5EF4-FFF2-40B4-BE49-F238E27FC236}">
                <a16:creationId xmlns:a16="http://schemas.microsoft.com/office/drawing/2014/main" id="{A8FEAA25-C181-4BB3-80CC-684D76419710}"/>
              </a:ext>
            </a:extLst>
          </p:cNvPr>
          <p:cNvSpPr txBox="1"/>
          <p:nvPr/>
        </p:nvSpPr>
        <p:spPr>
          <a:xfrm>
            <a:off x="5188784" y="4963234"/>
            <a:ext cx="4077325" cy="461665"/>
          </a:xfrm>
          <a:prstGeom prst="rect">
            <a:avLst/>
          </a:prstGeom>
          <a:noFill/>
        </p:spPr>
        <p:txBody>
          <a:bodyPr wrap="square" rtlCol="0">
            <a:spAutoFit/>
          </a:bodyPr>
          <a:lstStyle/>
          <a:p>
            <a:r>
              <a:rPr lang="en-GB" sz="2400" b="0" i="0" dirty="0">
                <a:solidFill>
                  <a:schemeClr val="bg1"/>
                </a:solidFill>
                <a:effectLst/>
                <a:latin typeface="Poppins" panose="020B0502040204020203" pitchFamily="2" charset="0"/>
              </a:rPr>
              <a:t>disability</a:t>
            </a:r>
            <a:endParaRPr lang="en-GB" sz="2400" dirty="0">
              <a:solidFill>
                <a:schemeClr val="bg1"/>
              </a:solidFill>
            </a:endParaRPr>
          </a:p>
        </p:txBody>
      </p:sp>
      <p:pic>
        <p:nvPicPr>
          <p:cNvPr id="6" name="Graphic 5" descr="Person in wheelchair with solid fill">
            <a:extLst>
              <a:ext uri="{FF2B5EF4-FFF2-40B4-BE49-F238E27FC236}">
                <a16:creationId xmlns:a16="http://schemas.microsoft.com/office/drawing/2014/main" id="{D5BE224C-EC63-4876-A520-02EF80A12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8332" y="4875764"/>
            <a:ext cx="539114" cy="539114"/>
          </a:xfrm>
          <a:prstGeom prst="rect">
            <a:avLst/>
          </a:prstGeom>
        </p:spPr>
      </p:pic>
      <p:sp>
        <p:nvSpPr>
          <p:cNvPr id="7" name="TextBox 6">
            <a:extLst>
              <a:ext uri="{FF2B5EF4-FFF2-40B4-BE49-F238E27FC236}">
                <a16:creationId xmlns:a16="http://schemas.microsoft.com/office/drawing/2014/main" id="{E52F45A3-A080-4A5F-82BC-6BF08AF3E0D6}"/>
              </a:ext>
            </a:extLst>
          </p:cNvPr>
          <p:cNvSpPr txBox="1"/>
          <p:nvPr/>
        </p:nvSpPr>
        <p:spPr>
          <a:xfrm>
            <a:off x="982920" y="4341625"/>
            <a:ext cx="3357797" cy="461665"/>
          </a:xfrm>
          <a:prstGeom prst="rect">
            <a:avLst/>
          </a:prstGeom>
          <a:noFill/>
        </p:spPr>
        <p:txBody>
          <a:bodyPr wrap="square" rtlCol="0">
            <a:spAutoFit/>
          </a:bodyPr>
          <a:lstStyle/>
          <a:p>
            <a:r>
              <a:rPr lang="en-GB" sz="2400" b="0" i="0" dirty="0">
                <a:solidFill>
                  <a:schemeClr val="bg1"/>
                </a:solidFill>
                <a:effectLst/>
                <a:latin typeface="Poppins" panose="020B0502040204020203" pitchFamily="2" charset="0"/>
              </a:rPr>
              <a:t>race or ethnicity</a:t>
            </a:r>
            <a:endParaRPr lang="en-GB" dirty="0">
              <a:solidFill>
                <a:schemeClr val="bg1"/>
              </a:solidFill>
            </a:endParaRPr>
          </a:p>
        </p:txBody>
      </p:sp>
      <p:sp>
        <p:nvSpPr>
          <p:cNvPr id="8" name="TextBox 7">
            <a:extLst>
              <a:ext uri="{FF2B5EF4-FFF2-40B4-BE49-F238E27FC236}">
                <a16:creationId xmlns:a16="http://schemas.microsoft.com/office/drawing/2014/main" id="{48C7DB58-9878-4702-BC3B-BC87F25B5316}"/>
              </a:ext>
            </a:extLst>
          </p:cNvPr>
          <p:cNvSpPr txBox="1"/>
          <p:nvPr/>
        </p:nvSpPr>
        <p:spPr>
          <a:xfrm>
            <a:off x="6920013" y="4077445"/>
            <a:ext cx="2893102" cy="461665"/>
          </a:xfrm>
          <a:prstGeom prst="rect">
            <a:avLst/>
          </a:prstGeom>
          <a:noFill/>
        </p:spPr>
        <p:txBody>
          <a:bodyPr wrap="square" rtlCol="0">
            <a:spAutoFit/>
          </a:bodyPr>
          <a:lstStyle/>
          <a:p>
            <a:r>
              <a:rPr lang="en-GB" sz="2400" b="0" i="0" dirty="0">
                <a:solidFill>
                  <a:schemeClr val="bg1"/>
                </a:solidFill>
                <a:effectLst/>
                <a:latin typeface="Poppins" panose="020B0502040204020203" pitchFamily="2" charset="0"/>
              </a:rPr>
              <a:t>religion or belief</a:t>
            </a:r>
            <a:endParaRPr lang="en-GB" sz="2400" dirty="0">
              <a:solidFill>
                <a:schemeClr val="bg1"/>
              </a:solidFill>
            </a:endParaRPr>
          </a:p>
        </p:txBody>
      </p:sp>
      <p:sp>
        <p:nvSpPr>
          <p:cNvPr id="9" name="TextBox 8">
            <a:extLst>
              <a:ext uri="{FF2B5EF4-FFF2-40B4-BE49-F238E27FC236}">
                <a16:creationId xmlns:a16="http://schemas.microsoft.com/office/drawing/2014/main" id="{5D170F77-2209-4AF1-B3F2-D73810C0B1A5}"/>
              </a:ext>
            </a:extLst>
          </p:cNvPr>
          <p:cNvSpPr txBox="1"/>
          <p:nvPr/>
        </p:nvSpPr>
        <p:spPr>
          <a:xfrm>
            <a:off x="2865076" y="5458247"/>
            <a:ext cx="3462986" cy="830997"/>
          </a:xfrm>
          <a:prstGeom prst="rect">
            <a:avLst/>
          </a:prstGeom>
          <a:noFill/>
        </p:spPr>
        <p:txBody>
          <a:bodyPr wrap="square" rtlCol="0">
            <a:spAutoFit/>
          </a:bodyPr>
          <a:lstStyle/>
          <a:p>
            <a:br>
              <a:rPr lang="en-GB" sz="2400" b="0" i="0" dirty="0">
                <a:solidFill>
                  <a:schemeClr val="bg1"/>
                </a:solidFill>
                <a:effectLst/>
                <a:latin typeface="Poppins" panose="020B0502040204020203" pitchFamily="2" charset="0"/>
              </a:rPr>
            </a:br>
            <a:r>
              <a:rPr lang="en-GB" sz="2400" b="0" i="0" dirty="0">
                <a:solidFill>
                  <a:schemeClr val="bg1"/>
                </a:solidFill>
                <a:effectLst/>
                <a:latin typeface="Poppins" panose="020B0502040204020203" pitchFamily="2" charset="0"/>
              </a:rPr>
              <a:t>sexual orientation</a:t>
            </a:r>
            <a:endParaRPr lang="en-GB" sz="2400" dirty="0">
              <a:solidFill>
                <a:schemeClr val="bg1"/>
              </a:solidFill>
            </a:endParaRPr>
          </a:p>
        </p:txBody>
      </p:sp>
      <p:pic>
        <p:nvPicPr>
          <p:cNvPr id="1026" name="Picture 2" descr="World religions - Wikipedia">
            <a:extLst>
              <a:ext uri="{FF2B5EF4-FFF2-40B4-BE49-F238E27FC236}">
                <a16:creationId xmlns:a16="http://schemas.microsoft.com/office/drawing/2014/main" id="{ECB626A7-BA79-4946-B006-82C044031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13115" y="3818530"/>
            <a:ext cx="750385" cy="859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on MAPS">
            <a:extLst>
              <a:ext uri="{FF2B5EF4-FFF2-40B4-BE49-F238E27FC236}">
                <a16:creationId xmlns:a16="http://schemas.microsoft.com/office/drawing/2014/main" id="{F3A6F38D-E4E5-4177-98B2-7DA15A8DD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70793" y="4142870"/>
            <a:ext cx="859174" cy="859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 Flag Sticker by Twinkl Parents for iOS &amp; Android | GIPHY">
            <a:extLst>
              <a:ext uri="{FF2B5EF4-FFF2-40B4-BE49-F238E27FC236}">
                <a16:creationId xmlns:a16="http://schemas.microsoft.com/office/drawing/2014/main" id="{3749E756-B4C5-42E3-9F99-EBA7BD818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4660" y="5851716"/>
            <a:ext cx="890112" cy="752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ctor illustration of pride flag with rainbow stripes on a black pole  isolated against a white">
            <a:extLst>
              <a:ext uri="{FF2B5EF4-FFF2-40B4-BE49-F238E27FC236}">
                <a16:creationId xmlns:a16="http://schemas.microsoft.com/office/drawing/2014/main" id="{805BBD9D-698C-4674-9D5F-C4519AD315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163" t="14174" r="32455" b="11692"/>
          <a:stretch/>
        </p:blipFill>
        <p:spPr bwMode="auto">
          <a:xfrm>
            <a:off x="5818754" y="5689762"/>
            <a:ext cx="554491" cy="71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5FE6-170F-469A-8DC0-29ADBAD33C32}"/>
              </a:ext>
            </a:extLst>
          </p:cNvPr>
          <p:cNvSpPr>
            <a:spLocks noGrp="1"/>
          </p:cNvSpPr>
          <p:nvPr>
            <p:ph type="title"/>
          </p:nvPr>
        </p:nvSpPr>
        <p:spPr>
          <a:xfrm>
            <a:off x="964023" y="879063"/>
            <a:ext cx="5435624" cy="610863"/>
          </a:xfrm>
        </p:spPr>
        <p:txBody>
          <a:bodyPr>
            <a:normAutofit/>
          </a:bodyPr>
          <a:lstStyle/>
          <a:p>
            <a:r>
              <a:rPr lang="en-GB" dirty="0"/>
              <a:t>Types of Hate Crime</a:t>
            </a:r>
          </a:p>
        </p:txBody>
      </p:sp>
      <p:sp>
        <p:nvSpPr>
          <p:cNvPr id="3" name="Text Placeholder 2">
            <a:extLst>
              <a:ext uri="{FF2B5EF4-FFF2-40B4-BE49-F238E27FC236}">
                <a16:creationId xmlns:a16="http://schemas.microsoft.com/office/drawing/2014/main" id="{30F0298A-37C1-4105-8D84-B21C34CAAD19}"/>
              </a:ext>
            </a:extLst>
          </p:cNvPr>
          <p:cNvSpPr>
            <a:spLocks noGrp="1"/>
          </p:cNvSpPr>
          <p:nvPr>
            <p:ph type="body" sz="quarter" idx="10"/>
          </p:nvPr>
        </p:nvSpPr>
        <p:spPr>
          <a:xfrm>
            <a:off x="952499" y="3048402"/>
            <a:ext cx="7183794" cy="3315076"/>
          </a:xfrm>
        </p:spPr>
        <p:txBody>
          <a:bodyPr/>
          <a:lstStyle/>
          <a:p>
            <a:pPr marL="285750" indent="-285750">
              <a:lnSpc>
                <a:spcPct val="110000"/>
              </a:lnSpc>
              <a:buFont typeface="Arial" panose="020B0604020202020204" pitchFamily="34" charset="0"/>
              <a:buChar char="•"/>
            </a:pPr>
            <a:r>
              <a:rPr lang="en-GB" sz="2000" b="0" i="0" dirty="0">
                <a:solidFill>
                  <a:schemeClr val="bg1"/>
                </a:solidFill>
                <a:effectLst/>
                <a:latin typeface="Poppins" panose="00000500000000000000" pitchFamily="2" charset="0"/>
                <a:cs typeface="Poppins" panose="00000500000000000000" pitchFamily="2" charset="0"/>
              </a:rPr>
              <a:t>Violent behaviour</a:t>
            </a:r>
          </a:p>
          <a:p>
            <a:pPr marL="285750" indent="-285750">
              <a:lnSpc>
                <a:spcPct val="110000"/>
              </a:lnSpc>
              <a:buFont typeface="Arial" panose="020B0604020202020204" pitchFamily="34" charset="0"/>
              <a:buChar char="•"/>
            </a:pPr>
            <a:r>
              <a:rPr lang="en-GB" sz="2000" b="0" i="0" dirty="0">
                <a:solidFill>
                  <a:schemeClr val="bg1"/>
                </a:solidFill>
                <a:effectLst/>
                <a:latin typeface="Poppins" panose="00000500000000000000" pitchFamily="2" charset="0"/>
                <a:cs typeface="Poppins" panose="00000500000000000000" pitchFamily="2" charset="0"/>
              </a:rPr>
              <a:t>Physical attacks  </a:t>
            </a:r>
            <a:endParaRPr lang="en-GB" sz="2000" dirty="0">
              <a:solidFill>
                <a:schemeClr val="bg1"/>
              </a:solidFill>
              <a:latin typeface="Poppins" panose="00000500000000000000" pitchFamily="2" charset="0"/>
              <a:cs typeface="Poppins" panose="00000500000000000000" pitchFamily="2" charset="0"/>
            </a:endParaRPr>
          </a:p>
          <a:p>
            <a:pPr marL="285750" indent="-285750">
              <a:lnSpc>
                <a:spcPct val="110000"/>
              </a:lnSpc>
              <a:buFont typeface="Arial" panose="020B0604020202020204" pitchFamily="34" charset="0"/>
              <a:buChar char="•"/>
            </a:pPr>
            <a:r>
              <a:rPr lang="en-GB" sz="2000" dirty="0">
                <a:solidFill>
                  <a:schemeClr val="bg1"/>
                </a:solidFill>
                <a:latin typeface="Poppins" panose="00000500000000000000" pitchFamily="2" charset="0"/>
                <a:cs typeface="Poppins" panose="00000500000000000000" pitchFamily="2" charset="0"/>
              </a:rPr>
              <a:t>Touching sexually without </a:t>
            </a:r>
            <a:r>
              <a:rPr lang="en-GB" sz="2000" dirty="0">
                <a:latin typeface="Poppins" panose="00000500000000000000" pitchFamily="2" charset="0"/>
                <a:cs typeface="Poppins" panose="00000500000000000000" pitchFamily="2" charset="0"/>
              </a:rPr>
              <a:t>consent</a:t>
            </a:r>
          </a:p>
          <a:p>
            <a:pPr marL="285750" indent="-285750">
              <a:lnSpc>
                <a:spcPct val="110000"/>
              </a:lnSpc>
              <a:buFont typeface="Arial" panose="020B0604020202020204" pitchFamily="34" charset="0"/>
              <a:buChar char="•"/>
            </a:pPr>
            <a:r>
              <a:rPr lang="en-GB" sz="2000" b="0" i="0" dirty="0">
                <a:solidFill>
                  <a:schemeClr val="bg1"/>
                </a:solidFill>
                <a:effectLst/>
                <a:latin typeface="Poppins" panose="00000500000000000000" pitchFamily="2" charset="0"/>
                <a:cs typeface="Poppins" panose="00000500000000000000" pitchFamily="2" charset="0"/>
              </a:rPr>
              <a:t>Stealing or damaging your belongings</a:t>
            </a:r>
          </a:p>
          <a:p>
            <a:pPr marL="285750" indent="-285750">
              <a:lnSpc>
                <a:spcPct val="110000"/>
              </a:lnSpc>
              <a:buFont typeface="Arial" panose="020B0604020202020204" pitchFamily="34" charset="0"/>
              <a:buChar char="•"/>
            </a:pPr>
            <a:r>
              <a:rPr lang="en-GB" sz="2000" b="0" i="0" dirty="0">
                <a:solidFill>
                  <a:schemeClr val="bg1"/>
                </a:solidFill>
                <a:effectLst/>
                <a:latin typeface="Poppins" panose="00000500000000000000" pitchFamily="2" charset="0"/>
                <a:cs typeface="Poppins" panose="00000500000000000000" pitchFamily="2" charset="0"/>
              </a:rPr>
              <a:t>Verbal abuse</a:t>
            </a:r>
            <a:endParaRPr lang="en-GB" sz="2000" dirty="0">
              <a:solidFill>
                <a:schemeClr val="bg1"/>
              </a:solidFill>
              <a:latin typeface="Poppins" panose="00000500000000000000" pitchFamily="2" charset="0"/>
              <a:cs typeface="Poppins" panose="00000500000000000000" pitchFamily="2" charset="0"/>
            </a:endParaRPr>
          </a:p>
          <a:p>
            <a:pPr marL="285750" indent="-285750">
              <a:lnSpc>
                <a:spcPct val="110000"/>
              </a:lnSpc>
              <a:buFont typeface="Arial" panose="020B0604020202020204" pitchFamily="34" charset="0"/>
              <a:buChar char="•"/>
            </a:pPr>
            <a:r>
              <a:rPr lang="en-GB" sz="2000" dirty="0">
                <a:solidFill>
                  <a:schemeClr val="bg1"/>
                </a:solidFill>
                <a:latin typeface="Poppins" panose="00000500000000000000" pitchFamily="2" charset="0"/>
                <a:cs typeface="Poppins" panose="00000500000000000000" pitchFamily="2" charset="0"/>
              </a:rPr>
              <a:t>Sending</a:t>
            </a:r>
            <a:r>
              <a:rPr lang="en-GB" sz="2000" dirty="0">
                <a:solidFill>
                  <a:schemeClr val="bg1"/>
                </a:solidFill>
              </a:rPr>
              <a:t> </a:t>
            </a:r>
            <a:r>
              <a:rPr lang="en-GB" sz="2000" dirty="0">
                <a:latin typeface="Poppins" panose="00000500000000000000" pitchFamily="2" charset="0"/>
                <a:cs typeface="Poppins" panose="00000500000000000000" pitchFamily="2" charset="0"/>
              </a:rPr>
              <a:t>a</a:t>
            </a:r>
            <a:r>
              <a:rPr lang="en-GB" sz="2000" b="0" i="0" dirty="0">
                <a:solidFill>
                  <a:schemeClr val="bg1"/>
                </a:solidFill>
                <a:effectLst/>
                <a:latin typeface="Poppins" panose="00000500000000000000" pitchFamily="2" charset="0"/>
                <a:cs typeface="Poppins" panose="00000500000000000000" pitchFamily="2" charset="0"/>
              </a:rPr>
              <a:t>busive or offensive messages</a:t>
            </a:r>
          </a:p>
          <a:p>
            <a:pPr marL="285750" indent="-285750">
              <a:lnSpc>
                <a:spcPct val="110000"/>
              </a:lnSpc>
              <a:buFont typeface="Arial" panose="020B0604020202020204" pitchFamily="34" charset="0"/>
              <a:buChar char="•"/>
            </a:pPr>
            <a:r>
              <a:rPr lang="en-GB" sz="2000" dirty="0">
                <a:solidFill>
                  <a:schemeClr val="bg1"/>
                </a:solidFill>
                <a:latin typeface="Poppins" panose="00000500000000000000" pitchFamily="2" charset="0"/>
                <a:cs typeface="Poppins" panose="00000500000000000000" pitchFamily="2" charset="0"/>
              </a:rPr>
              <a:t>Acting in a threatening or intimidating way</a:t>
            </a:r>
          </a:p>
          <a:p>
            <a:endParaRPr lang="en-GB" sz="1600" b="0" i="0" dirty="0">
              <a:solidFill>
                <a:schemeClr val="bg1"/>
              </a:solidFill>
              <a:effectLst/>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sz="1600" dirty="0">
              <a:solidFill>
                <a:schemeClr val="bg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A9A1CB71-9A3B-4561-9910-BECED8BD079D}"/>
              </a:ext>
            </a:extLst>
          </p:cNvPr>
          <p:cNvSpPr>
            <a:spLocks noGrp="1"/>
          </p:cNvSpPr>
          <p:nvPr>
            <p:ph type="body" sz="quarter" idx="12"/>
          </p:nvPr>
        </p:nvSpPr>
        <p:spPr>
          <a:xfrm>
            <a:off x="952499" y="2286001"/>
            <a:ext cx="7183794" cy="270588"/>
          </a:xfrm>
        </p:spPr>
        <p:txBody>
          <a:bodyPr/>
          <a:lstStyle/>
          <a:p>
            <a:r>
              <a:rPr lang="en-GB" sz="2800" dirty="0"/>
              <a:t>Hate Crimes can take many forms, including</a:t>
            </a:r>
            <a:r>
              <a:rPr lang="en-GB" dirty="0"/>
              <a:t>:</a:t>
            </a:r>
          </a:p>
        </p:txBody>
      </p:sp>
    </p:spTree>
    <p:extLst>
      <p:ext uri="{BB962C8B-B14F-4D97-AF65-F5344CB8AC3E}">
        <p14:creationId xmlns:p14="http://schemas.microsoft.com/office/powerpoint/2010/main" val="5439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fountain in a city&#10;&#10;Description automatically generated">
            <a:extLst>
              <a:ext uri="{FF2B5EF4-FFF2-40B4-BE49-F238E27FC236}">
                <a16:creationId xmlns:a16="http://schemas.microsoft.com/office/drawing/2014/main" id="{172A9D06-CF10-CA8B-C4EE-A82453FD444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itle 2">
            <a:extLst>
              <a:ext uri="{FF2B5EF4-FFF2-40B4-BE49-F238E27FC236}">
                <a16:creationId xmlns:a16="http://schemas.microsoft.com/office/drawing/2014/main" id="{08349509-6486-4C91-9790-859B1BB07BC1}"/>
              </a:ext>
            </a:extLst>
          </p:cNvPr>
          <p:cNvSpPr>
            <a:spLocks noGrp="1"/>
          </p:cNvSpPr>
          <p:nvPr>
            <p:ph type="title"/>
          </p:nvPr>
        </p:nvSpPr>
        <p:spPr/>
        <p:txBody>
          <a:bodyPr>
            <a:normAutofit fontScale="90000"/>
          </a:bodyPr>
          <a:lstStyle/>
          <a:p>
            <a:r>
              <a:rPr lang="en-GB" dirty="0"/>
              <a:t>National &amp; Local Trends</a:t>
            </a:r>
          </a:p>
        </p:txBody>
      </p:sp>
    </p:spTree>
    <p:extLst>
      <p:ext uri="{BB962C8B-B14F-4D97-AF65-F5344CB8AC3E}">
        <p14:creationId xmlns:p14="http://schemas.microsoft.com/office/powerpoint/2010/main" val="422521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F1E56F-7D00-7442-5937-6F883F8C49C6}"/>
              </a:ext>
            </a:extLst>
          </p:cNvPr>
          <p:cNvSpPr>
            <a:spLocks noGrp="1"/>
          </p:cNvSpPr>
          <p:nvPr>
            <p:ph type="dt" sz="half" idx="11"/>
          </p:nvPr>
        </p:nvSpPr>
        <p:spPr/>
        <p:txBody>
          <a:bodyPr/>
          <a:lstStyle/>
          <a:p>
            <a:pPr rtl="0"/>
            <a:fld id="{029ECAD1-3047-43DC-81B7-231597E81F19}" type="datetime3">
              <a:rPr lang="en-GB" noProof="0" smtClean="0">
                <a:latin typeface="+mn-lt"/>
              </a:rPr>
              <a:t>13 May, 2025</a:t>
            </a:fld>
            <a:endParaRPr lang="en-GB" noProof="0">
              <a:latin typeface="+mn-lt"/>
            </a:endParaRPr>
          </a:p>
        </p:txBody>
      </p:sp>
      <p:sp>
        <p:nvSpPr>
          <p:cNvPr id="5" name="Footer Placeholder 4">
            <a:extLst>
              <a:ext uri="{FF2B5EF4-FFF2-40B4-BE49-F238E27FC236}">
                <a16:creationId xmlns:a16="http://schemas.microsoft.com/office/drawing/2014/main" id="{8828919B-2CB4-8719-B313-54BF727718D5}"/>
              </a:ext>
            </a:extLst>
          </p:cNvPr>
          <p:cNvSpPr>
            <a:spLocks noGrp="1"/>
          </p:cNvSpPr>
          <p:nvPr>
            <p:ph type="ftr" sz="quarter" idx="12"/>
          </p:nvPr>
        </p:nvSpPr>
        <p:spPr/>
        <p:txBody>
          <a:bodyPr/>
          <a:lstStyle/>
          <a:p>
            <a:pPr rtl="0"/>
            <a:r>
              <a:rPr lang="en-GB" noProof="0"/>
              <a:t>Annual Review</a:t>
            </a:r>
            <a:endParaRPr lang="en-GB" b="0" noProof="0"/>
          </a:p>
        </p:txBody>
      </p:sp>
      <p:pic>
        <p:nvPicPr>
          <p:cNvPr id="8" name="Picture 7">
            <a:extLst>
              <a:ext uri="{FF2B5EF4-FFF2-40B4-BE49-F238E27FC236}">
                <a16:creationId xmlns:a16="http://schemas.microsoft.com/office/drawing/2014/main" id="{457CB901-3B18-8C34-88E4-F544BD2CDF6E}"/>
              </a:ext>
            </a:extLst>
          </p:cNvPr>
          <p:cNvPicPr>
            <a:picLocks noChangeAspect="1"/>
          </p:cNvPicPr>
          <p:nvPr/>
        </p:nvPicPr>
        <p:blipFill>
          <a:blip r:embed="rId2"/>
          <a:stretch>
            <a:fillRect/>
          </a:stretch>
        </p:blipFill>
        <p:spPr>
          <a:xfrm>
            <a:off x="337058" y="-7696"/>
            <a:ext cx="9502231" cy="6865696"/>
          </a:xfrm>
          <a:prstGeom prst="rect">
            <a:avLst/>
          </a:prstGeom>
        </p:spPr>
      </p:pic>
      <p:sp>
        <p:nvSpPr>
          <p:cNvPr id="9" name="Rectangle 8">
            <a:extLst>
              <a:ext uri="{FF2B5EF4-FFF2-40B4-BE49-F238E27FC236}">
                <a16:creationId xmlns:a16="http://schemas.microsoft.com/office/drawing/2014/main" id="{990F9082-9969-F050-008E-85FBB8AEF88B}"/>
              </a:ext>
            </a:extLst>
          </p:cNvPr>
          <p:cNvSpPr/>
          <p:nvPr/>
        </p:nvSpPr>
        <p:spPr>
          <a:xfrm>
            <a:off x="10021824" y="0"/>
            <a:ext cx="2170176" cy="6858000"/>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09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98D878-3FD1-AFAC-2E9F-31F96D53575B}"/>
              </a:ext>
            </a:extLst>
          </p:cNvPr>
          <p:cNvPicPr>
            <a:picLocks noChangeAspect="1"/>
          </p:cNvPicPr>
          <p:nvPr/>
        </p:nvPicPr>
        <p:blipFill>
          <a:blip r:embed="rId3"/>
          <a:stretch>
            <a:fillRect/>
          </a:stretch>
        </p:blipFill>
        <p:spPr>
          <a:xfrm>
            <a:off x="2360114" y="280110"/>
            <a:ext cx="7471772" cy="6297779"/>
          </a:xfrm>
          <a:prstGeom prst="rect">
            <a:avLst/>
          </a:prstGeom>
        </p:spPr>
      </p:pic>
    </p:spTree>
    <p:extLst>
      <p:ext uri="{BB962C8B-B14F-4D97-AF65-F5344CB8AC3E}">
        <p14:creationId xmlns:p14="http://schemas.microsoft.com/office/powerpoint/2010/main" val="124485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291E0-B795-A6A7-0310-2BE0ADF7969B}"/>
            </a:ext>
          </a:extLst>
        </p:cNvPr>
        <p:cNvGrpSpPr/>
        <p:nvPr/>
      </p:nvGrpSpPr>
      <p:grpSpPr>
        <a:xfrm>
          <a:off x="0" y="0"/>
          <a:ext cx="0" cy="0"/>
          <a:chOff x="0" y="0"/>
          <a:chExt cx="0" cy="0"/>
        </a:xfrm>
      </p:grpSpPr>
      <p:pic>
        <p:nvPicPr>
          <p:cNvPr id="6" name="Picture 5" descr="A graph of a number of people with different colored lines&#10;&#10;Description automatically generated">
            <a:extLst>
              <a:ext uri="{FF2B5EF4-FFF2-40B4-BE49-F238E27FC236}">
                <a16:creationId xmlns:a16="http://schemas.microsoft.com/office/drawing/2014/main" id="{C1CBA480-F419-193B-F7B6-E7D63E669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863" y="239124"/>
            <a:ext cx="9402274" cy="6379752"/>
          </a:xfrm>
          <a:prstGeom prst="rect">
            <a:avLst/>
          </a:prstGeom>
        </p:spPr>
      </p:pic>
    </p:spTree>
    <p:extLst>
      <p:ext uri="{BB962C8B-B14F-4D97-AF65-F5344CB8AC3E}">
        <p14:creationId xmlns:p14="http://schemas.microsoft.com/office/powerpoint/2010/main" val="284081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lines&#10;&#10;Description automatically generated">
            <a:extLst>
              <a:ext uri="{FF2B5EF4-FFF2-40B4-BE49-F238E27FC236}">
                <a16:creationId xmlns:a16="http://schemas.microsoft.com/office/drawing/2014/main" id="{AB8D72CC-F08B-4945-2E61-9EA281258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999" y="201897"/>
            <a:ext cx="9512002" cy="6454206"/>
          </a:xfrm>
          <a:prstGeom prst="rect">
            <a:avLst/>
          </a:prstGeom>
        </p:spPr>
      </p:pic>
    </p:spTree>
    <p:extLst>
      <p:ext uri="{BB962C8B-B14F-4D97-AF65-F5344CB8AC3E}">
        <p14:creationId xmlns:p14="http://schemas.microsoft.com/office/powerpoint/2010/main" val="2558168843"/>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17922</TotalTime>
  <Words>893</Words>
  <Application>Microsoft Office PowerPoint</Application>
  <PresentationFormat>Widescreen</PresentationFormat>
  <Paragraphs>112</Paragraphs>
  <Slides>22</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Franklin Gothic Demi</vt:lpstr>
      <vt:lpstr>Poppins</vt:lpstr>
      <vt:lpstr>Wingdings</vt:lpstr>
      <vt:lpstr>Theme1</vt:lpstr>
      <vt:lpstr>Hate Crime</vt:lpstr>
      <vt:lpstr>What is a hate crime?</vt:lpstr>
      <vt:lpstr>Any criminal offence which is perceived by the victim or any other person, to be motivated by hostility or prejudice, based on a person’s:</vt:lpstr>
      <vt:lpstr>Types of Hate Crime</vt:lpstr>
      <vt:lpstr>National &amp; Local Trends</vt:lpstr>
      <vt:lpstr>PowerPoint Presentation</vt:lpstr>
      <vt:lpstr>PowerPoint Presentation</vt:lpstr>
      <vt:lpstr>PowerPoint Presentation</vt:lpstr>
      <vt:lpstr>PowerPoint Presentation</vt:lpstr>
      <vt:lpstr>PowerPoint Presentation</vt:lpstr>
      <vt:lpstr>Enfield</vt:lpstr>
      <vt:lpstr>Antisemitism</vt:lpstr>
      <vt:lpstr>Islamophobic</vt:lpstr>
      <vt:lpstr>Consequences</vt:lpstr>
      <vt:lpstr>Victims of Hate Crimes</vt:lpstr>
      <vt:lpstr>Indirect Effects</vt:lpstr>
      <vt:lpstr>What to do</vt:lpstr>
      <vt:lpstr>Keeping Safe</vt:lpstr>
      <vt:lpstr>Keeping Safe</vt:lpstr>
      <vt:lpstr>If something happens…</vt:lpstr>
      <vt:lpstr>In Enfield…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Hate Crime</dc:title>
  <dc:creator>Leo Thorncroft</dc:creator>
  <cp:lastModifiedBy>Elspeth Smith</cp:lastModifiedBy>
  <cp:revision>11</cp:revision>
  <dcterms:created xsi:type="dcterms:W3CDTF">2023-05-26T10:06:32Z</dcterms:created>
  <dcterms:modified xsi:type="dcterms:W3CDTF">2025-05-13T09:22:22Z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02b1413-7813-406b-b6f6-6ae50587ee27_Enabled">
    <vt:lpwstr>true</vt:lpwstr>
  </property>
  <property fmtid="{D5CDD505-2E9C-101B-9397-08002B2CF9AE}" pid="4" name="MSIP_Label_d02b1413-7813-406b-b6f6-6ae50587ee27_SetDate">
    <vt:lpwstr>2023-05-29T19:38:40Z</vt:lpwstr>
  </property>
  <property fmtid="{D5CDD505-2E9C-101B-9397-08002B2CF9AE}" pid="5" name="MSIP_Label_d02b1413-7813-406b-b6f6-6ae50587ee27_Method">
    <vt:lpwstr>Privileged</vt:lpwstr>
  </property>
  <property fmtid="{D5CDD505-2E9C-101B-9397-08002B2CF9AE}" pid="6" name="MSIP_Label_d02b1413-7813-406b-b6f6-6ae50587ee27_Name">
    <vt:lpwstr>d02b1413-7813-406b-b6f6-6ae50587ee27</vt:lpwstr>
  </property>
  <property fmtid="{D5CDD505-2E9C-101B-9397-08002B2CF9AE}" pid="7" name="MSIP_Label_d02b1413-7813-406b-b6f6-6ae50587ee27_SiteId">
    <vt:lpwstr>cc18b91d-1bb2-4d9b-ac76-7a4447488d49</vt:lpwstr>
  </property>
  <property fmtid="{D5CDD505-2E9C-101B-9397-08002B2CF9AE}" pid="8" name="MSIP_Label_d02b1413-7813-406b-b6f6-6ae50587ee27_ActionId">
    <vt:lpwstr>86d72f31-1f6e-47a9-8daa-cd03f2aa77da</vt:lpwstr>
  </property>
  <property fmtid="{D5CDD505-2E9C-101B-9397-08002B2CF9AE}" pid="9" name="MSIP_Label_d02b1413-7813-406b-b6f6-6ae50587ee27_ContentBits">
    <vt:lpwstr>0</vt:lpwstr>
  </property>
</Properties>
</file>