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 id="2147483675" r:id="rId2"/>
    <p:sldMasterId id="2147483648" r:id="rId3"/>
  </p:sldMasterIdLst>
  <p:notesMasterIdLst>
    <p:notesMasterId r:id="rId41"/>
  </p:notesMasterIdLst>
  <p:handoutMasterIdLst>
    <p:handoutMasterId r:id="rId42"/>
  </p:handoutMasterIdLst>
  <p:sldIdLst>
    <p:sldId id="256" r:id="rId4"/>
    <p:sldId id="266" r:id="rId5"/>
    <p:sldId id="267" r:id="rId6"/>
    <p:sldId id="269" r:id="rId7"/>
    <p:sldId id="270" r:id="rId8"/>
    <p:sldId id="264" r:id="rId9"/>
    <p:sldId id="271" r:id="rId10"/>
    <p:sldId id="280" r:id="rId11"/>
    <p:sldId id="281" r:id="rId12"/>
    <p:sldId id="282" r:id="rId13"/>
    <p:sldId id="283" r:id="rId14"/>
    <p:sldId id="284" r:id="rId15"/>
    <p:sldId id="285" r:id="rId16"/>
    <p:sldId id="286" r:id="rId17"/>
    <p:sldId id="287" r:id="rId18"/>
    <p:sldId id="272" r:id="rId19"/>
    <p:sldId id="273" r:id="rId20"/>
    <p:sldId id="274" r:id="rId21"/>
    <p:sldId id="275" r:id="rId22"/>
    <p:sldId id="276" r:id="rId23"/>
    <p:sldId id="277" r:id="rId24"/>
    <p:sldId id="278" r:id="rId25"/>
    <p:sldId id="294" r:id="rId26"/>
    <p:sldId id="258" r:id="rId27"/>
    <p:sldId id="259" r:id="rId28"/>
    <p:sldId id="260" r:id="rId29"/>
    <p:sldId id="261" r:id="rId30"/>
    <p:sldId id="262" r:id="rId31"/>
    <p:sldId id="265" r:id="rId32"/>
    <p:sldId id="263" r:id="rId33"/>
    <p:sldId id="288" r:id="rId34"/>
    <p:sldId id="289" r:id="rId35"/>
    <p:sldId id="290" r:id="rId36"/>
    <p:sldId id="291" r:id="rId37"/>
    <p:sldId id="292" r:id="rId38"/>
    <p:sldId id="293" r:id="rId39"/>
    <p:sldId id="279"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CE1921"/>
    <a:srgbClr val="CF1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235DDA-9849-440F-BABA-790919357B0B}" v="2" dt="2024-06-24T16:44:19.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451" autoAdjust="0"/>
  </p:normalViewPr>
  <p:slideViewPr>
    <p:cSldViewPr>
      <p:cViewPr varScale="1">
        <p:scale>
          <a:sx n="91" d="100"/>
          <a:sy n="91" d="100"/>
        </p:scale>
        <p:origin x="699"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A67AF-E1B3-4F1F-9FF6-EC0D139F259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22F0D97-3458-4C38-99C7-96E4CE4CDE22}">
      <dgm:prSet/>
      <dgm:spPr/>
      <dgm:t>
        <a:bodyPr/>
        <a:lstStyle/>
        <a:p>
          <a:r>
            <a:rPr lang="en-GB"/>
            <a:t>Multi agency working </a:t>
          </a:r>
          <a:endParaRPr lang="en-US"/>
        </a:p>
      </dgm:t>
    </dgm:pt>
    <dgm:pt modelId="{4326468E-1EF0-4E2F-AC1B-8E38370C3C3B}" type="parTrans" cxnId="{703EC3B8-6270-48EC-87AE-89CA415CCF69}">
      <dgm:prSet/>
      <dgm:spPr/>
      <dgm:t>
        <a:bodyPr/>
        <a:lstStyle/>
        <a:p>
          <a:endParaRPr lang="en-US"/>
        </a:p>
      </dgm:t>
    </dgm:pt>
    <dgm:pt modelId="{52FAB8A4-0A71-42FB-8B2D-8FA741D2DBEA}" type="sibTrans" cxnId="{703EC3B8-6270-48EC-87AE-89CA415CCF69}">
      <dgm:prSet/>
      <dgm:spPr/>
      <dgm:t>
        <a:bodyPr/>
        <a:lstStyle/>
        <a:p>
          <a:endParaRPr lang="en-US"/>
        </a:p>
      </dgm:t>
    </dgm:pt>
    <dgm:pt modelId="{435D9276-8A65-4DDF-890D-AE41B800F39A}">
      <dgm:prSet/>
      <dgm:spPr/>
      <dgm:t>
        <a:bodyPr/>
        <a:lstStyle/>
        <a:p>
          <a:r>
            <a:rPr lang="en-GB"/>
            <a:t>Range of partners across the statutory and voluntary sectors</a:t>
          </a:r>
          <a:endParaRPr lang="en-US"/>
        </a:p>
      </dgm:t>
    </dgm:pt>
    <dgm:pt modelId="{53E8DEF0-FA0B-42CE-9927-B7DB4A43A004}" type="parTrans" cxnId="{2FD35BD6-6226-4340-9A8B-1A05DD6249AF}">
      <dgm:prSet/>
      <dgm:spPr/>
      <dgm:t>
        <a:bodyPr/>
        <a:lstStyle/>
        <a:p>
          <a:endParaRPr lang="en-US"/>
        </a:p>
      </dgm:t>
    </dgm:pt>
    <dgm:pt modelId="{51F63596-85D1-4F41-88A6-4B77C2FA6639}" type="sibTrans" cxnId="{2FD35BD6-6226-4340-9A8B-1A05DD6249AF}">
      <dgm:prSet/>
      <dgm:spPr/>
      <dgm:t>
        <a:bodyPr/>
        <a:lstStyle/>
        <a:p>
          <a:endParaRPr lang="en-US"/>
        </a:p>
      </dgm:t>
    </dgm:pt>
    <dgm:pt modelId="{C0CE193C-B03A-4A16-82DD-728094307F20}">
      <dgm:prSet/>
      <dgm:spPr/>
      <dgm:t>
        <a:bodyPr/>
        <a:lstStyle/>
        <a:p>
          <a:r>
            <a:rPr lang="en-GB"/>
            <a:t>Creative conversations</a:t>
          </a:r>
          <a:endParaRPr lang="en-US"/>
        </a:p>
      </dgm:t>
    </dgm:pt>
    <dgm:pt modelId="{11C7185E-F672-47AE-880D-8F771BB386FE}" type="parTrans" cxnId="{9BB87BC4-C109-4FC2-831C-45B061D883E8}">
      <dgm:prSet/>
      <dgm:spPr/>
      <dgm:t>
        <a:bodyPr/>
        <a:lstStyle/>
        <a:p>
          <a:endParaRPr lang="en-US"/>
        </a:p>
      </dgm:t>
    </dgm:pt>
    <dgm:pt modelId="{29AD987B-830B-493B-B6DF-C9262C6B1870}" type="sibTrans" cxnId="{9BB87BC4-C109-4FC2-831C-45B061D883E8}">
      <dgm:prSet/>
      <dgm:spPr/>
      <dgm:t>
        <a:bodyPr/>
        <a:lstStyle/>
        <a:p>
          <a:endParaRPr lang="en-US"/>
        </a:p>
      </dgm:t>
    </dgm:pt>
    <dgm:pt modelId="{2A0F1C57-8481-4A42-A746-AD03949FE423}" type="pres">
      <dgm:prSet presAssocID="{2E5A67AF-E1B3-4F1F-9FF6-EC0D139F259D}" presName="root" presStyleCnt="0">
        <dgm:presLayoutVars>
          <dgm:dir/>
          <dgm:resizeHandles val="exact"/>
        </dgm:presLayoutVars>
      </dgm:prSet>
      <dgm:spPr/>
    </dgm:pt>
    <dgm:pt modelId="{8573966F-FC61-4B7A-98BC-A3E58855DB98}" type="pres">
      <dgm:prSet presAssocID="{722F0D97-3458-4C38-99C7-96E4CE4CDE22}" presName="compNode" presStyleCnt="0"/>
      <dgm:spPr/>
    </dgm:pt>
    <dgm:pt modelId="{C5E6299E-B628-4566-BC5F-CF9DCA8D1E12}" type="pres">
      <dgm:prSet presAssocID="{722F0D97-3458-4C38-99C7-96E4CE4CDE22}" presName="bgRect" presStyleLbl="bgShp" presStyleIdx="0" presStyleCnt="3"/>
      <dgm:spPr/>
    </dgm:pt>
    <dgm:pt modelId="{071A114A-816E-4393-9753-7FB64F095E67}" type="pres">
      <dgm:prSet presAssocID="{722F0D97-3458-4C38-99C7-96E4CE4CDE2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BFD79BD7-339B-43EF-B0A8-687D209A08BC}" type="pres">
      <dgm:prSet presAssocID="{722F0D97-3458-4C38-99C7-96E4CE4CDE22}" presName="spaceRect" presStyleCnt="0"/>
      <dgm:spPr/>
    </dgm:pt>
    <dgm:pt modelId="{F29436E5-2158-4609-A572-3DC52F16A99B}" type="pres">
      <dgm:prSet presAssocID="{722F0D97-3458-4C38-99C7-96E4CE4CDE22}" presName="parTx" presStyleLbl="revTx" presStyleIdx="0" presStyleCnt="3">
        <dgm:presLayoutVars>
          <dgm:chMax val="0"/>
          <dgm:chPref val="0"/>
        </dgm:presLayoutVars>
      </dgm:prSet>
      <dgm:spPr/>
    </dgm:pt>
    <dgm:pt modelId="{9A810D29-6034-476B-BB5B-634C62C4B9A7}" type="pres">
      <dgm:prSet presAssocID="{52FAB8A4-0A71-42FB-8B2D-8FA741D2DBEA}" presName="sibTrans" presStyleCnt="0"/>
      <dgm:spPr/>
    </dgm:pt>
    <dgm:pt modelId="{E6BDAB24-2377-4E64-917E-A5564A347F61}" type="pres">
      <dgm:prSet presAssocID="{435D9276-8A65-4DDF-890D-AE41B800F39A}" presName="compNode" presStyleCnt="0"/>
      <dgm:spPr/>
    </dgm:pt>
    <dgm:pt modelId="{693D442D-9AB4-4CE5-99E3-20ED192B597A}" type="pres">
      <dgm:prSet presAssocID="{435D9276-8A65-4DDF-890D-AE41B800F39A}" presName="bgRect" presStyleLbl="bgShp" presStyleIdx="1" presStyleCnt="3"/>
      <dgm:spPr/>
    </dgm:pt>
    <dgm:pt modelId="{5DDC1555-77DF-4895-BE08-2FAE63ADA222}" type="pres">
      <dgm:prSet presAssocID="{435D9276-8A65-4DDF-890D-AE41B800F39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B1DE19B8-91C7-451D-90C5-5E6D0B89EE8C}" type="pres">
      <dgm:prSet presAssocID="{435D9276-8A65-4DDF-890D-AE41B800F39A}" presName="spaceRect" presStyleCnt="0"/>
      <dgm:spPr/>
    </dgm:pt>
    <dgm:pt modelId="{C49D50D3-2551-42DF-98DC-A592EC9D6882}" type="pres">
      <dgm:prSet presAssocID="{435D9276-8A65-4DDF-890D-AE41B800F39A}" presName="parTx" presStyleLbl="revTx" presStyleIdx="1" presStyleCnt="3">
        <dgm:presLayoutVars>
          <dgm:chMax val="0"/>
          <dgm:chPref val="0"/>
        </dgm:presLayoutVars>
      </dgm:prSet>
      <dgm:spPr/>
    </dgm:pt>
    <dgm:pt modelId="{B8152B3E-4F80-44DD-8989-3FB66A6D024D}" type="pres">
      <dgm:prSet presAssocID="{51F63596-85D1-4F41-88A6-4B77C2FA6639}" presName="sibTrans" presStyleCnt="0"/>
      <dgm:spPr/>
    </dgm:pt>
    <dgm:pt modelId="{28A4079C-3AE0-474D-A811-A93D88A3DFE0}" type="pres">
      <dgm:prSet presAssocID="{C0CE193C-B03A-4A16-82DD-728094307F20}" presName="compNode" presStyleCnt="0"/>
      <dgm:spPr/>
    </dgm:pt>
    <dgm:pt modelId="{4F3CE807-7129-4A56-AF87-CA802D09BC7D}" type="pres">
      <dgm:prSet presAssocID="{C0CE193C-B03A-4A16-82DD-728094307F20}" presName="bgRect" presStyleLbl="bgShp" presStyleIdx="2" presStyleCnt="3"/>
      <dgm:spPr/>
    </dgm:pt>
    <dgm:pt modelId="{01ED02CB-FBFC-4C66-8962-F519BFC6C337}" type="pres">
      <dgm:prSet presAssocID="{C0CE193C-B03A-4A16-82DD-728094307F2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66DCC3F4-6255-44D5-BEA3-EC487DF286D0}" type="pres">
      <dgm:prSet presAssocID="{C0CE193C-B03A-4A16-82DD-728094307F20}" presName="spaceRect" presStyleCnt="0"/>
      <dgm:spPr/>
    </dgm:pt>
    <dgm:pt modelId="{9C081CB7-708A-44F0-9C05-4DBAB5DE2300}" type="pres">
      <dgm:prSet presAssocID="{C0CE193C-B03A-4A16-82DD-728094307F20}" presName="parTx" presStyleLbl="revTx" presStyleIdx="2" presStyleCnt="3">
        <dgm:presLayoutVars>
          <dgm:chMax val="0"/>
          <dgm:chPref val="0"/>
        </dgm:presLayoutVars>
      </dgm:prSet>
      <dgm:spPr/>
    </dgm:pt>
  </dgm:ptLst>
  <dgm:cxnLst>
    <dgm:cxn modelId="{D8BD731C-15B0-4974-9AF1-3D7ACB2C8736}" type="presOf" srcId="{C0CE193C-B03A-4A16-82DD-728094307F20}" destId="{9C081CB7-708A-44F0-9C05-4DBAB5DE2300}" srcOrd="0" destOrd="0" presId="urn:microsoft.com/office/officeart/2018/2/layout/IconVerticalSolidList"/>
    <dgm:cxn modelId="{0045F186-1342-4620-A452-5CC95EE3376D}" type="presOf" srcId="{2E5A67AF-E1B3-4F1F-9FF6-EC0D139F259D}" destId="{2A0F1C57-8481-4A42-A746-AD03949FE423}" srcOrd="0" destOrd="0" presId="urn:microsoft.com/office/officeart/2018/2/layout/IconVerticalSolidList"/>
    <dgm:cxn modelId="{5148DC8E-9539-4D98-9EF6-EBBFCA3499B2}" type="presOf" srcId="{435D9276-8A65-4DDF-890D-AE41B800F39A}" destId="{C49D50D3-2551-42DF-98DC-A592EC9D6882}" srcOrd="0" destOrd="0" presId="urn:microsoft.com/office/officeart/2018/2/layout/IconVerticalSolidList"/>
    <dgm:cxn modelId="{E89B0AB6-2FE9-46C7-A80C-F0FA3D49603E}" type="presOf" srcId="{722F0D97-3458-4C38-99C7-96E4CE4CDE22}" destId="{F29436E5-2158-4609-A572-3DC52F16A99B}" srcOrd="0" destOrd="0" presId="urn:microsoft.com/office/officeart/2018/2/layout/IconVerticalSolidList"/>
    <dgm:cxn modelId="{703EC3B8-6270-48EC-87AE-89CA415CCF69}" srcId="{2E5A67AF-E1B3-4F1F-9FF6-EC0D139F259D}" destId="{722F0D97-3458-4C38-99C7-96E4CE4CDE22}" srcOrd="0" destOrd="0" parTransId="{4326468E-1EF0-4E2F-AC1B-8E38370C3C3B}" sibTransId="{52FAB8A4-0A71-42FB-8B2D-8FA741D2DBEA}"/>
    <dgm:cxn modelId="{9BB87BC4-C109-4FC2-831C-45B061D883E8}" srcId="{2E5A67AF-E1B3-4F1F-9FF6-EC0D139F259D}" destId="{C0CE193C-B03A-4A16-82DD-728094307F20}" srcOrd="2" destOrd="0" parTransId="{11C7185E-F672-47AE-880D-8F771BB386FE}" sibTransId="{29AD987B-830B-493B-B6DF-C9262C6B1870}"/>
    <dgm:cxn modelId="{2FD35BD6-6226-4340-9A8B-1A05DD6249AF}" srcId="{2E5A67AF-E1B3-4F1F-9FF6-EC0D139F259D}" destId="{435D9276-8A65-4DDF-890D-AE41B800F39A}" srcOrd="1" destOrd="0" parTransId="{53E8DEF0-FA0B-42CE-9927-B7DB4A43A004}" sibTransId="{51F63596-85D1-4F41-88A6-4B77C2FA6639}"/>
    <dgm:cxn modelId="{18C1DF62-7342-436A-98CD-473493CDC310}" type="presParOf" srcId="{2A0F1C57-8481-4A42-A746-AD03949FE423}" destId="{8573966F-FC61-4B7A-98BC-A3E58855DB98}" srcOrd="0" destOrd="0" presId="urn:microsoft.com/office/officeart/2018/2/layout/IconVerticalSolidList"/>
    <dgm:cxn modelId="{89573131-7894-400C-91E9-8F9C6B8C9547}" type="presParOf" srcId="{8573966F-FC61-4B7A-98BC-A3E58855DB98}" destId="{C5E6299E-B628-4566-BC5F-CF9DCA8D1E12}" srcOrd="0" destOrd="0" presId="urn:microsoft.com/office/officeart/2018/2/layout/IconVerticalSolidList"/>
    <dgm:cxn modelId="{893FD8A1-47E4-470D-B643-D1F86BF0FC1B}" type="presParOf" srcId="{8573966F-FC61-4B7A-98BC-A3E58855DB98}" destId="{071A114A-816E-4393-9753-7FB64F095E67}" srcOrd="1" destOrd="0" presId="urn:microsoft.com/office/officeart/2018/2/layout/IconVerticalSolidList"/>
    <dgm:cxn modelId="{A6980995-EDC6-49D7-AEB1-EE51764817D7}" type="presParOf" srcId="{8573966F-FC61-4B7A-98BC-A3E58855DB98}" destId="{BFD79BD7-339B-43EF-B0A8-687D209A08BC}" srcOrd="2" destOrd="0" presId="urn:microsoft.com/office/officeart/2018/2/layout/IconVerticalSolidList"/>
    <dgm:cxn modelId="{99D902D1-E26E-434F-993B-2DDC4EF7C45F}" type="presParOf" srcId="{8573966F-FC61-4B7A-98BC-A3E58855DB98}" destId="{F29436E5-2158-4609-A572-3DC52F16A99B}" srcOrd="3" destOrd="0" presId="urn:microsoft.com/office/officeart/2018/2/layout/IconVerticalSolidList"/>
    <dgm:cxn modelId="{5E68C360-3B3C-4144-8FDA-176970FA80EA}" type="presParOf" srcId="{2A0F1C57-8481-4A42-A746-AD03949FE423}" destId="{9A810D29-6034-476B-BB5B-634C62C4B9A7}" srcOrd="1" destOrd="0" presId="urn:microsoft.com/office/officeart/2018/2/layout/IconVerticalSolidList"/>
    <dgm:cxn modelId="{D6ACD16B-5023-4F26-BF15-52CB605FD38D}" type="presParOf" srcId="{2A0F1C57-8481-4A42-A746-AD03949FE423}" destId="{E6BDAB24-2377-4E64-917E-A5564A347F61}" srcOrd="2" destOrd="0" presId="urn:microsoft.com/office/officeart/2018/2/layout/IconVerticalSolidList"/>
    <dgm:cxn modelId="{595A326C-9502-47D7-A4EB-E43F4600CF84}" type="presParOf" srcId="{E6BDAB24-2377-4E64-917E-A5564A347F61}" destId="{693D442D-9AB4-4CE5-99E3-20ED192B597A}" srcOrd="0" destOrd="0" presId="urn:microsoft.com/office/officeart/2018/2/layout/IconVerticalSolidList"/>
    <dgm:cxn modelId="{FF6C9AA3-E78B-4355-A99B-B96FFBE996C4}" type="presParOf" srcId="{E6BDAB24-2377-4E64-917E-A5564A347F61}" destId="{5DDC1555-77DF-4895-BE08-2FAE63ADA222}" srcOrd="1" destOrd="0" presId="urn:microsoft.com/office/officeart/2018/2/layout/IconVerticalSolidList"/>
    <dgm:cxn modelId="{1877BE0B-59E6-4B84-BF22-8E71B5BED6EC}" type="presParOf" srcId="{E6BDAB24-2377-4E64-917E-A5564A347F61}" destId="{B1DE19B8-91C7-451D-90C5-5E6D0B89EE8C}" srcOrd="2" destOrd="0" presId="urn:microsoft.com/office/officeart/2018/2/layout/IconVerticalSolidList"/>
    <dgm:cxn modelId="{6B7E7A23-807B-4C43-AC01-8016F0807BFC}" type="presParOf" srcId="{E6BDAB24-2377-4E64-917E-A5564A347F61}" destId="{C49D50D3-2551-42DF-98DC-A592EC9D6882}" srcOrd="3" destOrd="0" presId="urn:microsoft.com/office/officeart/2018/2/layout/IconVerticalSolidList"/>
    <dgm:cxn modelId="{4712B36F-8DA6-4423-B993-420955D983BD}" type="presParOf" srcId="{2A0F1C57-8481-4A42-A746-AD03949FE423}" destId="{B8152B3E-4F80-44DD-8989-3FB66A6D024D}" srcOrd="3" destOrd="0" presId="urn:microsoft.com/office/officeart/2018/2/layout/IconVerticalSolidList"/>
    <dgm:cxn modelId="{7A21660E-CF12-4179-B4DB-4A5198E8615A}" type="presParOf" srcId="{2A0F1C57-8481-4A42-A746-AD03949FE423}" destId="{28A4079C-3AE0-474D-A811-A93D88A3DFE0}" srcOrd="4" destOrd="0" presId="urn:microsoft.com/office/officeart/2018/2/layout/IconVerticalSolidList"/>
    <dgm:cxn modelId="{F4F424B4-4127-49B1-93AA-B21ECAB81158}" type="presParOf" srcId="{28A4079C-3AE0-474D-A811-A93D88A3DFE0}" destId="{4F3CE807-7129-4A56-AF87-CA802D09BC7D}" srcOrd="0" destOrd="0" presId="urn:microsoft.com/office/officeart/2018/2/layout/IconVerticalSolidList"/>
    <dgm:cxn modelId="{8C16B682-3BDC-4C3A-B66A-EDB46047F048}" type="presParOf" srcId="{28A4079C-3AE0-474D-A811-A93D88A3DFE0}" destId="{01ED02CB-FBFC-4C66-8962-F519BFC6C337}" srcOrd="1" destOrd="0" presId="urn:microsoft.com/office/officeart/2018/2/layout/IconVerticalSolidList"/>
    <dgm:cxn modelId="{5AEA0C7C-1950-4C04-98A3-D6DBDED2066F}" type="presParOf" srcId="{28A4079C-3AE0-474D-A811-A93D88A3DFE0}" destId="{66DCC3F4-6255-44D5-BEA3-EC487DF286D0}" srcOrd="2" destOrd="0" presId="urn:microsoft.com/office/officeart/2018/2/layout/IconVerticalSolidList"/>
    <dgm:cxn modelId="{1612C396-88C8-4551-AD98-3F823215F87F}" type="presParOf" srcId="{28A4079C-3AE0-474D-A811-A93D88A3DFE0}" destId="{9C081CB7-708A-44F0-9C05-4DBAB5DE230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3CE89C-03BE-42C1-8D4F-E1CFCD95AF21}"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B538741A-93FC-434E-9FD8-9E458C1A69C7}">
      <dgm:prSet/>
      <dgm:spPr/>
      <dgm:t>
        <a:bodyPr/>
        <a:lstStyle/>
        <a:p>
          <a:r>
            <a:rPr lang="en-GB" dirty="0"/>
            <a:t>Engaging professional curiosity and creativity</a:t>
          </a:r>
          <a:endParaRPr lang="en-US" dirty="0"/>
        </a:p>
      </dgm:t>
    </dgm:pt>
    <dgm:pt modelId="{CB707CBA-8EBA-4F87-8EB4-A57BF55B79FA}" type="parTrans" cxnId="{E11B5145-A4C0-4224-ACC1-9877E7C82AD5}">
      <dgm:prSet/>
      <dgm:spPr/>
      <dgm:t>
        <a:bodyPr/>
        <a:lstStyle/>
        <a:p>
          <a:endParaRPr lang="en-US"/>
        </a:p>
      </dgm:t>
    </dgm:pt>
    <dgm:pt modelId="{C14315A1-03B2-4888-A088-9EDC43A6B08F}" type="sibTrans" cxnId="{E11B5145-A4C0-4224-ACC1-9877E7C82AD5}">
      <dgm:prSet/>
      <dgm:spPr/>
      <dgm:t>
        <a:bodyPr/>
        <a:lstStyle/>
        <a:p>
          <a:endParaRPr lang="en-US"/>
        </a:p>
      </dgm:t>
    </dgm:pt>
    <dgm:pt modelId="{E025B3E5-BF90-4BEA-8036-11F796F7BC33}">
      <dgm:prSet/>
      <dgm:spPr/>
      <dgm:t>
        <a:bodyPr/>
        <a:lstStyle/>
        <a:p>
          <a:r>
            <a:rPr lang="en-GB"/>
            <a:t>Encouraged further reflective questioning</a:t>
          </a:r>
          <a:endParaRPr lang="en-US"/>
        </a:p>
      </dgm:t>
    </dgm:pt>
    <dgm:pt modelId="{643C49BF-3C48-438A-8283-D7D70EBB30B5}" type="parTrans" cxnId="{D77E9535-4A30-4609-82FD-BC262B516F44}">
      <dgm:prSet/>
      <dgm:spPr/>
      <dgm:t>
        <a:bodyPr/>
        <a:lstStyle/>
        <a:p>
          <a:endParaRPr lang="en-US"/>
        </a:p>
      </dgm:t>
    </dgm:pt>
    <dgm:pt modelId="{FBCAF98A-DB00-44C5-AC8D-DA879FD52B6D}" type="sibTrans" cxnId="{D77E9535-4A30-4609-82FD-BC262B516F44}">
      <dgm:prSet/>
      <dgm:spPr/>
      <dgm:t>
        <a:bodyPr/>
        <a:lstStyle/>
        <a:p>
          <a:endParaRPr lang="en-US"/>
        </a:p>
      </dgm:t>
    </dgm:pt>
    <dgm:pt modelId="{08AD6CC8-3E1C-442B-9D8E-5FE99BB079C5}">
      <dgm:prSet/>
      <dgm:spPr/>
      <dgm:t>
        <a:bodyPr/>
        <a:lstStyle/>
        <a:p>
          <a:r>
            <a:rPr lang="en-GB"/>
            <a:t>Case study; enabling service user to attend hospital and engage </a:t>
          </a:r>
          <a:endParaRPr lang="en-US"/>
        </a:p>
      </dgm:t>
    </dgm:pt>
    <dgm:pt modelId="{7F5759F9-DB0C-48D8-99AC-0C20DBDD469C}" type="parTrans" cxnId="{40FCB8ED-B3C5-43C3-B2E4-D9A8683AEC63}">
      <dgm:prSet/>
      <dgm:spPr/>
      <dgm:t>
        <a:bodyPr/>
        <a:lstStyle/>
        <a:p>
          <a:endParaRPr lang="en-US"/>
        </a:p>
      </dgm:t>
    </dgm:pt>
    <dgm:pt modelId="{1EFF86BC-AFC8-4E73-846F-3A77C5C8D2DF}" type="sibTrans" cxnId="{40FCB8ED-B3C5-43C3-B2E4-D9A8683AEC63}">
      <dgm:prSet/>
      <dgm:spPr/>
      <dgm:t>
        <a:bodyPr/>
        <a:lstStyle/>
        <a:p>
          <a:endParaRPr lang="en-US"/>
        </a:p>
      </dgm:t>
    </dgm:pt>
    <dgm:pt modelId="{421196C3-AC8B-4116-AC71-C88D6560080D}">
      <dgm:prSet/>
      <dgm:spPr/>
      <dgm:t>
        <a:bodyPr/>
        <a:lstStyle/>
        <a:p>
          <a:r>
            <a:rPr lang="en-GB"/>
            <a:t>Reflection: what worked/what didn’t work</a:t>
          </a:r>
          <a:endParaRPr lang="en-US"/>
        </a:p>
      </dgm:t>
    </dgm:pt>
    <dgm:pt modelId="{C34EC56D-2797-4CAA-B34A-51F9C7D69BB1}" type="parTrans" cxnId="{D999195B-3D58-44EE-93C3-223071DF0C3C}">
      <dgm:prSet/>
      <dgm:spPr/>
      <dgm:t>
        <a:bodyPr/>
        <a:lstStyle/>
        <a:p>
          <a:endParaRPr lang="en-US"/>
        </a:p>
      </dgm:t>
    </dgm:pt>
    <dgm:pt modelId="{2317E8A1-4215-4680-9501-9C370DF327DA}" type="sibTrans" cxnId="{D999195B-3D58-44EE-93C3-223071DF0C3C}">
      <dgm:prSet/>
      <dgm:spPr/>
      <dgm:t>
        <a:bodyPr/>
        <a:lstStyle/>
        <a:p>
          <a:endParaRPr lang="en-US"/>
        </a:p>
      </dgm:t>
    </dgm:pt>
    <dgm:pt modelId="{83D6D411-588B-4CB8-9CB4-893F5ADAE6DA}">
      <dgm:prSet/>
      <dgm:spPr/>
      <dgm:t>
        <a:bodyPr/>
        <a:lstStyle/>
        <a:p>
          <a:r>
            <a:rPr lang="en-GB" dirty="0"/>
            <a:t>Flexible and assertive outreach -with other partner agencies</a:t>
          </a:r>
          <a:endParaRPr lang="en-US" dirty="0"/>
        </a:p>
      </dgm:t>
    </dgm:pt>
    <dgm:pt modelId="{B7444C62-C7B2-4A18-BF52-674945C4BC4B}" type="parTrans" cxnId="{FC8D8D8A-5F8B-4D45-83CB-BF30FC7AA55E}">
      <dgm:prSet/>
      <dgm:spPr/>
      <dgm:t>
        <a:bodyPr/>
        <a:lstStyle/>
        <a:p>
          <a:endParaRPr lang="en-US"/>
        </a:p>
      </dgm:t>
    </dgm:pt>
    <dgm:pt modelId="{E561D932-BBC9-4797-ADB6-E1D879885E64}" type="sibTrans" cxnId="{FC8D8D8A-5F8B-4D45-83CB-BF30FC7AA55E}">
      <dgm:prSet/>
      <dgm:spPr/>
      <dgm:t>
        <a:bodyPr/>
        <a:lstStyle/>
        <a:p>
          <a:endParaRPr lang="en-US"/>
        </a:p>
      </dgm:t>
    </dgm:pt>
    <dgm:pt modelId="{1A503AAA-7A74-4DB5-BE9B-8DEB700E6365}" type="pres">
      <dgm:prSet presAssocID="{633CE89C-03BE-42C1-8D4F-E1CFCD95AF21}" presName="diagram" presStyleCnt="0">
        <dgm:presLayoutVars>
          <dgm:dir/>
          <dgm:resizeHandles val="exact"/>
        </dgm:presLayoutVars>
      </dgm:prSet>
      <dgm:spPr/>
    </dgm:pt>
    <dgm:pt modelId="{FE68F674-E780-4A11-A1FC-1E5F0FCA3BC9}" type="pres">
      <dgm:prSet presAssocID="{B538741A-93FC-434E-9FD8-9E458C1A69C7}" presName="node" presStyleLbl="node1" presStyleIdx="0" presStyleCnt="5">
        <dgm:presLayoutVars>
          <dgm:bulletEnabled val="1"/>
        </dgm:presLayoutVars>
      </dgm:prSet>
      <dgm:spPr/>
    </dgm:pt>
    <dgm:pt modelId="{A117E02E-E5D9-4C07-8DFA-494E0CD85C95}" type="pres">
      <dgm:prSet presAssocID="{C14315A1-03B2-4888-A088-9EDC43A6B08F}" presName="sibTrans" presStyleCnt="0"/>
      <dgm:spPr/>
    </dgm:pt>
    <dgm:pt modelId="{9E2FEE1F-E855-44A6-977B-048DF1AF17FB}" type="pres">
      <dgm:prSet presAssocID="{E025B3E5-BF90-4BEA-8036-11F796F7BC33}" presName="node" presStyleLbl="node1" presStyleIdx="1" presStyleCnt="5">
        <dgm:presLayoutVars>
          <dgm:bulletEnabled val="1"/>
        </dgm:presLayoutVars>
      </dgm:prSet>
      <dgm:spPr/>
    </dgm:pt>
    <dgm:pt modelId="{D6F9B7BA-4B48-48DA-A5F6-B11F3AE25C34}" type="pres">
      <dgm:prSet presAssocID="{FBCAF98A-DB00-44C5-AC8D-DA879FD52B6D}" presName="sibTrans" presStyleCnt="0"/>
      <dgm:spPr/>
    </dgm:pt>
    <dgm:pt modelId="{AFBBA071-62CD-433F-8B27-5A4E1B3DB91B}" type="pres">
      <dgm:prSet presAssocID="{08AD6CC8-3E1C-442B-9D8E-5FE99BB079C5}" presName="node" presStyleLbl="node1" presStyleIdx="2" presStyleCnt="5">
        <dgm:presLayoutVars>
          <dgm:bulletEnabled val="1"/>
        </dgm:presLayoutVars>
      </dgm:prSet>
      <dgm:spPr/>
    </dgm:pt>
    <dgm:pt modelId="{56C4368B-04A6-4D9D-8DC1-4C5296B03D81}" type="pres">
      <dgm:prSet presAssocID="{1EFF86BC-AFC8-4E73-846F-3A77C5C8D2DF}" presName="sibTrans" presStyleCnt="0"/>
      <dgm:spPr/>
    </dgm:pt>
    <dgm:pt modelId="{92D5E3F5-9FE9-41F6-B4B1-C0875AE851A7}" type="pres">
      <dgm:prSet presAssocID="{421196C3-AC8B-4116-AC71-C88D6560080D}" presName="node" presStyleLbl="node1" presStyleIdx="3" presStyleCnt="5">
        <dgm:presLayoutVars>
          <dgm:bulletEnabled val="1"/>
        </dgm:presLayoutVars>
      </dgm:prSet>
      <dgm:spPr/>
    </dgm:pt>
    <dgm:pt modelId="{A8642C2E-55E6-4F57-A23C-9A62118576A2}" type="pres">
      <dgm:prSet presAssocID="{2317E8A1-4215-4680-9501-9C370DF327DA}" presName="sibTrans" presStyleCnt="0"/>
      <dgm:spPr/>
    </dgm:pt>
    <dgm:pt modelId="{DE2F4D42-83C3-4D28-BCBD-F18F694565F0}" type="pres">
      <dgm:prSet presAssocID="{83D6D411-588B-4CB8-9CB4-893F5ADAE6DA}" presName="node" presStyleLbl="node1" presStyleIdx="4" presStyleCnt="5">
        <dgm:presLayoutVars>
          <dgm:bulletEnabled val="1"/>
        </dgm:presLayoutVars>
      </dgm:prSet>
      <dgm:spPr/>
    </dgm:pt>
  </dgm:ptLst>
  <dgm:cxnLst>
    <dgm:cxn modelId="{7749E01C-AD61-407C-9D46-157CF7E19837}" type="presOf" srcId="{08AD6CC8-3E1C-442B-9D8E-5FE99BB079C5}" destId="{AFBBA071-62CD-433F-8B27-5A4E1B3DB91B}" srcOrd="0" destOrd="0" presId="urn:microsoft.com/office/officeart/2005/8/layout/default"/>
    <dgm:cxn modelId="{29AA2E2A-D433-4AF3-9C64-1ADC3B47D2DB}" type="presOf" srcId="{B538741A-93FC-434E-9FD8-9E458C1A69C7}" destId="{FE68F674-E780-4A11-A1FC-1E5F0FCA3BC9}" srcOrd="0" destOrd="0" presId="urn:microsoft.com/office/officeart/2005/8/layout/default"/>
    <dgm:cxn modelId="{D77E9535-4A30-4609-82FD-BC262B516F44}" srcId="{633CE89C-03BE-42C1-8D4F-E1CFCD95AF21}" destId="{E025B3E5-BF90-4BEA-8036-11F796F7BC33}" srcOrd="1" destOrd="0" parTransId="{643C49BF-3C48-438A-8283-D7D70EBB30B5}" sibTransId="{FBCAF98A-DB00-44C5-AC8D-DA879FD52B6D}"/>
    <dgm:cxn modelId="{45076D39-DC0B-4AAF-BD0B-8CF562B4E646}" type="presOf" srcId="{83D6D411-588B-4CB8-9CB4-893F5ADAE6DA}" destId="{DE2F4D42-83C3-4D28-BCBD-F18F694565F0}" srcOrd="0" destOrd="0" presId="urn:microsoft.com/office/officeart/2005/8/layout/default"/>
    <dgm:cxn modelId="{D999195B-3D58-44EE-93C3-223071DF0C3C}" srcId="{633CE89C-03BE-42C1-8D4F-E1CFCD95AF21}" destId="{421196C3-AC8B-4116-AC71-C88D6560080D}" srcOrd="3" destOrd="0" parTransId="{C34EC56D-2797-4CAA-B34A-51F9C7D69BB1}" sibTransId="{2317E8A1-4215-4680-9501-9C370DF327DA}"/>
    <dgm:cxn modelId="{E11B5145-A4C0-4224-ACC1-9877E7C82AD5}" srcId="{633CE89C-03BE-42C1-8D4F-E1CFCD95AF21}" destId="{B538741A-93FC-434E-9FD8-9E458C1A69C7}" srcOrd="0" destOrd="0" parTransId="{CB707CBA-8EBA-4F87-8EB4-A57BF55B79FA}" sibTransId="{C14315A1-03B2-4888-A088-9EDC43A6B08F}"/>
    <dgm:cxn modelId="{FC8D8D8A-5F8B-4D45-83CB-BF30FC7AA55E}" srcId="{633CE89C-03BE-42C1-8D4F-E1CFCD95AF21}" destId="{83D6D411-588B-4CB8-9CB4-893F5ADAE6DA}" srcOrd="4" destOrd="0" parTransId="{B7444C62-C7B2-4A18-BF52-674945C4BC4B}" sibTransId="{E561D932-BBC9-4797-ADB6-E1D879885E64}"/>
    <dgm:cxn modelId="{3802DDA9-D01E-447E-9BE7-D55EAA795DF0}" type="presOf" srcId="{633CE89C-03BE-42C1-8D4F-E1CFCD95AF21}" destId="{1A503AAA-7A74-4DB5-BE9B-8DEB700E6365}" srcOrd="0" destOrd="0" presId="urn:microsoft.com/office/officeart/2005/8/layout/default"/>
    <dgm:cxn modelId="{68B582DD-99E3-47FD-BE90-EB80FCCF3941}" type="presOf" srcId="{E025B3E5-BF90-4BEA-8036-11F796F7BC33}" destId="{9E2FEE1F-E855-44A6-977B-048DF1AF17FB}" srcOrd="0" destOrd="0" presId="urn:microsoft.com/office/officeart/2005/8/layout/default"/>
    <dgm:cxn modelId="{0D8F6BE6-05BE-4DE9-934D-5CC238658039}" type="presOf" srcId="{421196C3-AC8B-4116-AC71-C88D6560080D}" destId="{92D5E3F5-9FE9-41F6-B4B1-C0875AE851A7}" srcOrd="0" destOrd="0" presId="urn:microsoft.com/office/officeart/2005/8/layout/default"/>
    <dgm:cxn modelId="{40FCB8ED-B3C5-43C3-B2E4-D9A8683AEC63}" srcId="{633CE89C-03BE-42C1-8D4F-E1CFCD95AF21}" destId="{08AD6CC8-3E1C-442B-9D8E-5FE99BB079C5}" srcOrd="2" destOrd="0" parTransId="{7F5759F9-DB0C-48D8-99AC-0C20DBDD469C}" sibTransId="{1EFF86BC-AFC8-4E73-846F-3A77C5C8D2DF}"/>
    <dgm:cxn modelId="{D2C457F5-342F-4D84-9063-D002CBC7B111}" type="presParOf" srcId="{1A503AAA-7A74-4DB5-BE9B-8DEB700E6365}" destId="{FE68F674-E780-4A11-A1FC-1E5F0FCA3BC9}" srcOrd="0" destOrd="0" presId="urn:microsoft.com/office/officeart/2005/8/layout/default"/>
    <dgm:cxn modelId="{7116BC5B-A479-4493-8881-E19F6C304A6C}" type="presParOf" srcId="{1A503AAA-7A74-4DB5-BE9B-8DEB700E6365}" destId="{A117E02E-E5D9-4C07-8DFA-494E0CD85C95}" srcOrd="1" destOrd="0" presId="urn:microsoft.com/office/officeart/2005/8/layout/default"/>
    <dgm:cxn modelId="{682300A3-3F0D-4E4F-98EA-96E79BCB3604}" type="presParOf" srcId="{1A503AAA-7A74-4DB5-BE9B-8DEB700E6365}" destId="{9E2FEE1F-E855-44A6-977B-048DF1AF17FB}" srcOrd="2" destOrd="0" presId="urn:microsoft.com/office/officeart/2005/8/layout/default"/>
    <dgm:cxn modelId="{409A040D-E7AD-4CA4-9C76-5C23A4920B13}" type="presParOf" srcId="{1A503AAA-7A74-4DB5-BE9B-8DEB700E6365}" destId="{D6F9B7BA-4B48-48DA-A5F6-B11F3AE25C34}" srcOrd="3" destOrd="0" presId="urn:microsoft.com/office/officeart/2005/8/layout/default"/>
    <dgm:cxn modelId="{D4FBC285-537D-497F-B2A3-83296AB2A537}" type="presParOf" srcId="{1A503AAA-7A74-4DB5-BE9B-8DEB700E6365}" destId="{AFBBA071-62CD-433F-8B27-5A4E1B3DB91B}" srcOrd="4" destOrd="0" presId="urn:microsoft.com/office/officeart/2005/8/layout/default"/>
    <dgm:cxn modelId="{45E1B6A3-DA5F-493D-AF9C-98B48655A02A}" type="presParOf" srcId="{1A503AAA-7A74-4DB5-BE9B-8DEB700E6365}" destId="{56C4368B-04A6-4D9D-8DC1-4C5296B03D81}" srcOrd="5" destOrd="0" presId="urn:microsoft.com/office/officeart/2005/8/layout/default"/>
    <dgm:cxn modelId="{CACBF46A-A324-4328-9859-B3D323460FC7}" type="presParOf" srcId="{1A503AAA-7A74-4DB5-BE9B-8DEB700E6365}" destId="{92D5E3F5-9FE9-41F6-B4B1-C0875AE851A7}" srcOrd="6" destOrd="0" presId="urn:microsoft.com/office/officeart/2005/8/layout/default"/>
    <dgm:cxn modelId="{1CBAE229-0A37-4D40-87B7-01A6D06DEE8F}" type="presParOf" srcId="{1A503AAA-7A74-4DB5-BE9B-8DEB700E6365}" destId="{A8642C2E-55E6-4F57-A23C-9A62118576A2}" srcOrd="7" destOrd="0" presId="urn:microsoft.com/office/officeart/2005/8/layout/default"/>
    <dgm:cxn modelId="{FB51B055-4009-4447-BABB-3EE7E0E6FD6F}" type="presParOf" srcId="{1A503AAA-7A74-4DB5-BE9B-8DEB700E6365}" destId="{DE2F4D42-83C3-4D28-BCBD-F18F694565F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D12B33-4FB2-457A-A9FE-C9536421C59C}" type="doc">
      <dgm:prSet loTypeId="urn:microsoft.com/office/officeart/2008/layout/LinedList" loCatId="list" qsTypeId="urn:microsoft.com/office/officeart/2005/8/quickstyle/simple2" qsCatId="simple" csTypeId="urn:microsoft.com/office/officeart/2005/8/colors/accent3_2" csCatId="accent3"/>
      <dgm:spPr/>
      <dgm:t>
        <a:bodyPr/>
        <a:lstStyle/>
        <a:p>
          <a:endParaRPr lang="en-US"/>
        </a:p>
      </dgm:t>
    </dgm:pt>
    <dgm:pt modelId="{21831568-77DC-4DEF-AEB9-875DDA9D6917}">
      <dgm:prSet/>
      <dgm:spPr/>
      <dgm:t>
        <a:bodyPr/>
        <a:lstStyle/>
        <a:p>
          <a:r>
            <a:rPr lang="en-GB"/>
            <a:t>Skill set – what were they?</a:t>
          </a:r>
          <a:endParaRPr lang="en-US"/>
        </a:p>
      </dgm:t>
    </dgm:pt>
    <dgm:pt modelId="{6D4B6602-5A8D-4932-98E4-E24EA9FBEDC0}" type="parTrans" cxnId="{F8B014B3-2A54-4987-AA0F-D1DBA7A37775}">
      <dgm:prSet/>
      <dgm:spPr/>
      <dgm:t>
        <a:bodyPr/>
        <a:lstStyle/>
        <a:p>
          <a:endParaRPr lang="en-US"/>
        </a:p>
      </dgm:t>
    </dgm:pt>
    <dgm:pt modelId="{69A71E1E-DC94-4EB9-AA1A-5F53746B3FD5}" type="sibTrans" cxnId="{F8B014B3-2A54-4987-AA0F-D1DBA7A37775}">
      <dgm:prSet/>
      <dgm:spPr/>
      <dgm:t>
        <a:bodyPr/>
        <a:lstStyle/>
        <a:p>
          <a:endParaRPr lang="en-US"/>
        </a:p>
      </dgm:t>
    </dgm:pt>
    <dgm:pt modelId="{4ABF69AC-EE56-4E76-BEC2-7BA11A01868D}">
      <dgm:prSet/>
      <dgm:spPr/>
      <dgm:t>
        <a:bodyPr/>
        <a:lstStyle/>
        <a:p>
          <a:r>
            <a:rPr lang="en-GB"/>
            <a:t>Empathy/compassion/understanding and researching their history</a:t>
          </a:r>
          <a:endParaRPr lang="en-US"/>
        </a:p>
      </dgm:t>
    </dgm:pt>
    <dgm:pt modelId="{E78E4135-1235-4FE9-B697-E086B914E575}" type="parTrans" cxnId="{8CD79E25-7E2A-4D84-8EBB-72150E1F0001}">
      <dgm:prSet/>
      <dgm:spPr/>
      <dgm:t>
        <a:bodyPr/>
        <a:lstStyle/>
        <a:p>
          <a:endParaRPr lang="en-US"/>
        </a:p>
      </dgm:t>
    </dgm:pt>
    <dgm:pt modelId="{C29F0780-B253-4C5E-B534-2FA98757B7AA}" type="sibTrans" cxnId="{8CD79E25-7E2A-4D84-8EBB-72150E1F0001}">
      <dgm:prSet/>
      <dgm:spPr/>
      <dgm:t>
        <a:bodyPr/>
        <a:lstStyle/>
        <a:p>
          <a:endParaRPr lang="en-US"/>
        </a:p>
      </dgm:t>
    </dgm:pt>
    <dgm:pt modelId="{0B3ECA67-224F-4C57-8397-7E2071C99225}">
      <dgm:prSet/>
      <dgm:spPr/>
      <dgm:t>
        <a:bodyPr/>
        <a:lstStyle/>
        <a:p>
          <a:r>
            <a:rPr lang="en-GB"/>
            <a:t>Case study: engagement was challenging</a:t>
          </a:r>
          <a:endParaRPr lang="en-US"/>
        </a:p>
      </dgm:t>
    </dgm:pt>
    <dgm:pt modelId="{7CC70539-6A58-4B03-8436-28F4B1477887}" type="parTrans" cxnId="{F34EBC47-F322-4996-84E9-33DE01F3A0EC}">
      <dgm:prSet/>
      <dgm:spPr/>
      <dgm:t>
        <a:bodyPr/>
        <a:lstStyle/>
        <a:p>
          <a:endParaRPr lang="en-US"/>
        </a:p>
      </dgm:t>
    </dgm:pt>
    <dgm:pt modelId="{A1A15A84-83D1-4DB1-A366-18A7E8951A2B}" type="sibTrans" cxnId="{F34EBC47-F322-4996-84E9-33DE01F3A0EC}">
      <dgm:prSet/>
      <dgm:spPr/>
      <dgm:t>
        <a:bodyPr/>
        <a:lstStyle/>
        <a:p>
          <a:endParaRPr lang="en-US"/>
        </a:p>
      </dgm:t>
    </dgm:pt>
    <dgm:pt modelId="{61D2CB7D-C320-4301-AE3E-7CD355B1E742}">
      <dgm:prSet/>
      <dgm:spPr/>
      <dgm:t>
        <a:bodyPr/>
        <a:lstStyle/>
        <a:p>
          <a:r>
            <a:rPr lang="en-GB"/>
            <a:t>Identified what were their key motivators? – Physical health</a:t>
          </a:r>
          <a:endParaRPr lang="en-US"/>
        </a:p>
      </dgm:t>
    </dgm:pt>
    <dgm:pt modelId="{48DF7E60-522C-427F-AD9A-1497ECEFE50C}" type="parTrans" cxnId="{DA7AB928-AB89-4780-ABB3-D7603FBDDC50}">
      <dgm:prSet/>
      <dgm:spPr/>
      <dgm:t>
        <a:bodyPr/>
        <a:lstStyle/>
        <a:p>
          <a:endParaRPr lang="en-US"/>
        </a:p>
      </dgm:t>
    </dgm:pt>
    <dgm:pt modelId="{0FE501DD-F9FE-4912-99D2-1A895F43B43F}" type="sibTrans" cxnId="{DA7AB928-AB89-4780-ABB3-D7603FBDDC50}">
      <dgm:prSet/>
      <dgm:spPr/>
      <dgm:t>
        <a:bodyPr/>
        <a:lstStyle/>
        <a:p>
          <a:endParaRPr lang="en-US"/>
        </a:p>
      </dgm:t>
    </dgm:pt>
    <dgm:pt modelId="{23D19E8C-AC45-472D-90E1-884A9B4FA769}">
      <dgm:prSet/>
      <dgm:spPr/>
      <dgm:t>
        <a:bodyPr/>
        <a:lstStyle/>
        <a:p>
          <a:r>
            <a:rPr lang="en-GB"/>
            <a:t>System in place </a:t>
          </a:r>
          <a:endParaRPr lang="en-US"/>
        </a:p>
      </dgm:t>
    </dgm:pt>
    <dgm:pt modelId="{F60EBE21-D913-40C0-979F-C36797C2020E}" type="parTrans" cxnId="{E1D61950-9253-4ED8-B265-1F2D64B8DAD4}">
      <dgm:prSet/>
      <dgm:spPr/>
      <dgm:t>
        <a:bodyPr/>
        <a:lstStyle/>
        <a:p>
          <a:endParaRPr lang="en-US"/>
        </a:p>
      </dgm:t>
    </dgm:pt>
    <dgm:pt modelId="{883FDEE9-2F03-4133-8F8F-0FF2065919FA}" type="sibTrans" cxnId="{E1D61950-9253-4ED8-B265-1F2D64B8DAD4}">
      <dgm:prSet/>
      <dgm:spPr/>
      <dgm:t>
        <a:bodyPr/>
        <a:lstStyle/>
        <a:p>
          <a:endParaRPr lang="en-US"/>
        </a:p>
      </dgm:t>
    </dgm:pt>
    <dgm:pt modelId="{8F55D90B-6424-4E8C-AF3E-1FAA34AC9D82}">
      <dgm:prSet/>
      <dgm:spPr/>
      <dgm:t>
        <a:bodyPr/>
        <a:lstStyle/>
        <a:p>
          <a:r>
            <a:rPr lang="en-GB"/>
            <a:t>Solution focused</a:t>
          </a:r>
          <a:endParaRPr lang="en-US"/>
        </a:p>
      </dgm:t>
    </dgm:pt>
    <dgm:pt modelId="{1CDB0112-99FF-427A-8F6D-DC927EF1D418}" type="parTrans" cxnId="{D3D9BAB6-FAE3-427C-9A76-3F512172F942}">
      <dgm:prSet/>
      <dgm:spPr/>
      <dgm:t>
        <a:bodyPr/>
        <a:lstStyle/>
        <a:p>
          <a:endParaRPr lang="en-US"/>
        </a:p>
      </dgm:t>
    </dgm:pt>
    <dgm:pt modelId="{5D5D9B8C-B4C0-40CD-8713-F868EBCB0A26}" type="sibTrans" cxnId="{D3D9BAB6-FAE3-427C-9A76-3F512172F942}">
      <dgm:prSet/>
      <dgm:spPr/>
      <dgm:t>
        <a:bodyPr/>
        <a:lstStyle/>
        <a:p>
          <a:endParaRPr lang="en-US"/>
        </a:p>
      </dgm:t>
    </dgm:pt>
    <dgm:pt modelId="{3E1A081C-2CD5-4208-A93F-7F594C9BFF0C}" type="pres">
      <dgm:prSet presAssocID="{91D12B33-4FB2-457A-A9FE-C9536421C59C}" presName="vert0" presStyleCnt="0">
        <dgm:presLayoutVars>
          <dgm:dir/>
          <dgm:animOne val="branch"/>
          <dgm:animLvl val="lvl"/>
        </dgm:presLayoutVars>
      </dgm:prSet>
      <dgm:spPr/>
    </dgm:pt>
    <dgm:pt modelId="{722F98F3-C9EB-41E7-8ADD-A143F74395E5}" type="pres">
      <dgm:prSet presAssocID="{21831568-77DC-4DEF-AEB9-875DDA9D6917}" presName="thickLine" presStyleLbl="alignNode1" presStyleIdx="0" presStyleCnt="6"/>
      <dgm:spPr/>
    </dgm:pt>
    <dgm:pt modelId="{FF78DE7E-4030-490A-80F7-70559EA935F8}" type="pres">
      <dgm:prSet presAssocID="{21831568-77DC-4DEF-AEB9-875DDA9D6917}" presName="horz1" presStyleCnt="0"/>
      <dgm:spPr/>
    </dgm:pt>
    <dgm:pt modelId="{09D4D9DA-DEC6-49EF-BA1F-01C3C8230A7F}" type="pres">
      <dgm:prSet presAssocID="{21831568-77DC-4DEF-AEB9-875DDA9D6917}" presName="tx1" presStyleLbl="revTx" presStyleIdx="0" presStyleCnt="6"/>
      <dgm:spPr/>
    </dgm:pt>
    <dgm:pt modelId="{731674A2-396B-41FA-AC52-80EB6FE76C19}" type="pres">
      <dgm:prSet presAssocID="{21831568-77DC-4DEF-AEB9-875DDA9D6917}" presName="vert1" presStyleCnt="0"/>
      <dgm:spPr/>
    </dgm:pt>
    <dgm:pt modelId="{26411660-9DB8-45FF-A0FD-A49B71E9BCAD}" type="pres">
      <dgm:prSet presAssocID="{4ABF69AC-EE56-4E76-BEC2-7BA11A01868D}" presName="thickLine" presStyleLbl="alignNode1" presStyleIdx="1" presStyleCnt="6"/>
      <dgm:spPr/>
    </dgm:pt>
    <dgm:pt modelId="{C113A13E-B3C9-41EA-BB0F-C50D66F87323}" type="pres">
      <dgm:prSet presAssocID="{4ABF69AC-EE56-4E76-BEC2-7BA11A01868D}" presName="horz1" presStyleCnt="0"/>
      <dgm:spPr/>
    </dgm:pt>
    <dgm:pt modelId="{DF353843-783E-412C-B199-3B38A40849BE}" type="pres">
      <dgm:prSet presAssocID="{4ABF69AC-EE56-4E76-BEC2-7BA11A01868D}" presName="tx1" presStyleLbl="revTx" presStyleIdx="1" presStyleCnt="6"/>
      <dgm:spPr/>
    </dgm:pt>
    <dgm:pt modelId="{17EB50B6-43D9-42E4-B759-2727387472B8}" type="pres">
      <dgm:prSet presAssocID="{4ABF69AC-EE56-4E76-BEC2-7BA11A01868D}" presName="vert1" presStyleCnt="0"/>
      <dgm:spPr/>
    </dgm:pt>
    <dgm:pt modelId="{53920641-811D-498C-9D16-BD9D1BDBD406}" type="pres">
      <dgm:prSet presAssocID="{0B3ECA67-224F-4C57-8397-7E2071C99225}" presName="thickLine" presStyleLbl="alignNode1" presStyleIdx="2" presStyleCnt="6"/>
      <dgm:spPr/>
    </dgm:pt>
    <dgm:pt modelId="{B324DE78-0C25-4128-879E-B9A98FDCEDEF}" type="pres">
      <dgm:prSet presAssocID="{0B3ECA67-224F-4C57-8397-7E2071C99225}" presName="horz1" presStyleCnt="0"/>
      <dgm:spPr/>
    </dgm:pt>
    <dgm:pt modelId="{FE98D0F1-81F8-47B0-B8EF-3405A3695840}" type="pres">
      <dgm:prSet presAssocID="{0B3ECA67-224F-4C57-8397-7E2071C99225}" presName="tx1" presStyleLbl="revTx" presStyleIdx="2" presStyleCnt="6"/>
      <dgm:spPr/>
    </dgm:pt>
    <dgm:pt modelId="{A178FF35-9712-4DA1-821C-9F283A0DD337}" type="pres">
      <dgm:prSet presAssocID="{0B3ECA67-224F-4C57-8397-7E2071C99225}" presName="vert1" presStyleCnt="0"/>
      <dgm:spPr/>
    </dgm:pt>
    <dgm:pt modelId="{17AB7A2B-1CA6-42FD-B98D-CB3B84B25238}" type="pres">
      <dgm:prSet presAssocID="{61D2CB7D-C320-4301-AE3E-7CD355B1E742}" presName="thickLine" presStyleLbl="alignNode1" presStyleIdx="3" presStyleCnt="6"/>
      <dgm:spPr/>
    </dgm:pt>
    <dgm:pt modelId="{6DE33E6E-27AA-40D4-9D71-1E9E42D161BB}" type="pres">
      <dgm:prSet presAssocID="{61D2CB7D-C320-4301-AE3E-7CD355B1E742}" presName="horz1" presStyleCnt="0"/>
      <dgm:spPr/>
    </dgm:pt>
    <dgm:pt modelId="{F4B1EB39-2CD1-4866-9CB4-72664F27E5FA}" type="pres">
      <dgm:prSet presAssocID="{61D2CB7D-C320-4301-AE3E-7CD355B1E742}" presName="tx1" presStyleLbl="revTx" presStyleIdx="3" presStyleCnt="6"/>
      <dgm:spPr/>
    </dgm:pt>
    <dgm:pt modelId="{C8E83FA7-7883-4244-B8F6-CFCF9C220502}" type="pres">
      <dgm:prSet presAssocID="{61D2CB7D-C320-4301-AE3E-7CD355B1E742}" presName="vert1" presStyleCnt="0"/>
      <dgm:spPr/>
    </dgm:pt>
    <dgm:pt modelId="{07E9B674-EB6E-41DC-A76E-B7EEFE2E3C15}" type="pres">
      <dgm:prSet presAssocID="{23D19E8C-AC45-472D-90E1-884A9B4FA769}" presName="thickLine" presStyleLbl="alignNode1" presStyleIdx="4" presStyleCnt="6"/>
      <dgm:spPr/>
    </dgm:pt>
    <dgm:pt modelId="{7749FD3E-AC5A-4A98-8B69-9B1E7472CE5C}" type="pres">
      <dgm:prSet presAssocID="{23D19E8C-AC45-472D-90E1-884A9B4FA769}" presName="horz1" presStyleCnt="0"/>
      <dgm:spPr/>
    </dgm:pt>
    <dgm:pt modelId="{937584F3-3C27-48A2-B091-B571B519F145}" type="pres">
      <dgm:prSet presAssocID="{23D19E8C-AC45-472D-90E1-884A9B4FA769}" presName="tx1" presStyleLbl="revTx" presStyleIdx="4" presStyleCnt="6"/>
      <dgm:spPr/>
    </dgm:pt>
    <dgm:pt modelId="{964F8EB4-6975-4885-83D4-FB210B4B1918}" type="pres">
      <dgm:prSet presAssocID="{23D19E8C-AC45-472D-90E1-884A9B4FA769}" presName="vert1" presStyleCnt="0"/>
      <dgm:spPr/>
    </dgm:pt>
    <dgm:pt modelId="{9535582E-16AF-485B-BC49-6182A34211E3}" type="pres">
      <dgm:prSet presAssocID="{8F55D90B-6424-4E8C-AF3E-1FAA34AC9D82}" presName="thickLine" presStyleLbl="alignNode1" presStyleIdx="5" presStyleCnt="6"/>
      <dgm:spPr/>
    </dgm:pt>
    <dgm:pt modelId="{1BD86DAF-F303-473E-ABDE-CBE727DCCB47}" type="pres">
      <dgm:prSet presAssocID="{8F55D90B-6424-4E8C-AF3E-1FAA34AC9D82}" presName="horz1" presStyleCnt="0"/>
      <dgm:spPr/>
    </dgm:pt>
    <dgm:pt modelId="{0DCD963A-9C50-4D8C-AF38-E7A2653DF919}" type="pres">
      <dgm:prSet presAssocID="{8F55D90B-6424-4E8C-AF3E-1FAA34AC9D82}" presName="tx1" presStyleLbl="revTx" presStyleIdx="5" presStyleCnt="6"/>
      <dgm:spPr/>
    </dgm:pt>
    <dgm:pt modelId="{D3CE20C6-9802-47E3-9DBF-E107EAEF714C}" type="pres">
      <dgm:prSet presAssocID="{8F55D90B-6424-4E8C-AF3E-1FAA34AC9D82}" presName="vert1" presStyleCnt="0"/>
      <dgm:spPr/>
    </dgm:pt>
  </dgm:ptLst>
  <dgm:cxnLst>
    <dgm:cxn modelId="{8CD79E25-7E2A-4D84-8EBB-72150E1F0001}" srcId="{91D12B33-4FB2-457A-A9FE-C9536421C59C}" destId="{4ABF69AC-EE56-4E76-BEC2-7BA11A01868D}" srcOrd="1" destOrd="0" parTransId="{E78E4135-1235-4FE9-B697-E086B914E575}" sibTransId="{C29F0780-B253-4C5E-B534-2FA98757B7AA}"/>
    <dgm:cxn modelId="{DA7AB928-AB89-4780-ABB3-D7603FBDDC50}" srcId="{91D12B33-4FB2-457A-A9FE-C9536421C59C}" destId="{61D2CB7D-C320-4301-AE3E-7CD355B1E742}" srcOrd="3" destOrd="0" parTransId="{48DF7E60-522C-427F-AD9A-1497ECEFE50C}" sibTransId="{0FE501DD-F9FE-4912-99D2-1A895F43B43F}"/>
    <dgm:cxn modelId="{EDDD265F-418E-4001-9EAA-92967A40F0DE}" type="presOf" srcId="{91D12B33-4FB2-457A-A9FE-C9536421C59C}" destId="{3E1A081C-2CD5-4208-A93F-7F594C9BFF0C}" srcOrd="0" destOrd="0" presId="urn:microsoft.com/office/officeart/2008/layout/LinedList"/>
    <dgm:cxn modelId="{2D5E4566-DBA6-484A-AACE-FCDD98687BCF}" type="presOf" srcId="{0B3ECA67-224F-4C57-8397-7E2071C99225}" destId="{FE98D0F1-81F8-47B0-B8EF-3405A3695840}" srcOrd="0" destOrd="0" presId="urn:microsoft.com/office/officeart/2008/layout/LinedList"/>
    <dgm:cxn modelId="{F34EBC47-F322-4996-84E9-33DE01F3A0EC}" srcId="{91D12B33-4FB2-457A-A9FE-C9536421C59C}" destId="{0B3ECA67-224F-4C57-8397-7E2071C99225}" srcOrd="2" destOrd="0" parTransId="{7CC70539-6A58-4B03-8436-28F4B1477887}" sibTransId="{A1A15A84-83D1-4DB1-A366-18A7E8951A2B}"/>
    <dgm:cxn modelId="{E1D61950-9253-4ED8-B265-1F2D64B8DAD4}" srcId="{91D12B33-4FB2-457A-A9FE-C9536421C59C}" destId="{23D19E8C-AC45-472D-90E1-884A9B4FA769}" srcOrd="4" destOrd="0" parTransId="{F60EBE21-D913-40C0-979F-C36797C2020E}" sibTransId="{883FDEE9-2F03-4133-8F8F-0FF2065919FA}"/>
    <dgm:cxn modelId="{2A79EE71-C69B-4847-B64D-9367FFEBF371}" type="presOf" srcId="{4ABF69AC-EE56-4E76-BEC2-7BA11A01868D}" destId="{DF353843-783E-412C-B199-3B38A40849BE}" srcOrd="0" destOrd="0" presId="urn:microsoft.com/office/officeart/2008/layout/LinedList"/>
    <dgm:cxn modelId="{6BA6B98D-2BA8-409D-9D64-8E0EB2CAAF4D}" type="presOf" srcId="{21831568-77DC-4DEF-AEB9-875DDA9D6917}" destId="{09D4D9DA-DEC6-49EF-BA1F-01C3C8230A7F}" srcOrd="0" destOrd="0" presId="urn:microsoft.com/office/officeart/2008/layout/LinedList"/>
    <dgm:cxn modelId="{F8B014B3-2A54-4987-AA0F-D1DBA7A37775}" srcId="{91D12B33-4FB2-457A-A9FE-C9536421C59C}" destId="{21831568-77DC-4DEF-AEB9-875DDA9D6917}" srcOrd="0" destOrd="0" parTransId="{6D4B6602-5A8D-4932-98E4-E24EA9FBEDC0}" sibTransId="{69A71E1E-DC94-4EB9-AA1A-5F53746B3FD5}"/>
    <dgm:cxn modelId="{D3D9BAB6-FAE3-427C-9A76-3F512172F942}" srcId="{91D12B33-4FB2-457A-A9FE-C9536421C59C}" destId="{8F55D90B-6424-4E8C-AF3E-1FAA34AC9D82}" srcOrd="5" destOrd="0" parTransId="{1CDB0112-99FF-427A-8F6D-DC927EF1D418}" sibTransId="{5D5D9B8C-B4C0-40CD-8713-F868EBCB0A26}"/>
    <dgm:cxn modelId="{C52331EA-1724-4439-A395-3AFA14048533}" type="presOf" srcId="{8F55D90B-6424-4E8C-AF3E-1FAA34AC9D82}" destId="{0DCD963A-9C50-4D8C-AF38-E7A2653DF919}" srcOrd="0" destOrd="0" presId="urn:microsoft.com/office/officeart/2008/layout/LinedList"/>
    <dgm:cxn modelId="{D25E0DF8-B0DF-4E4E-8746-9AD7BB2779D4}" type="presOf" srcId="{23D19E8C-AC45-472D-90E1-884A9B4FA769}" destId="{937584F3-3C27-48A2-B091-B571B519F145}" srcOrd="0" destOrd="0" presId="urn:microsoft.com/office/officeart/2008/layout/LinedList"/>
    <dgm:cxn modelId="{3E7094FD-600F-4B78-8D60-0DA9D2083852}" type="presOf" srcId="{61D2CB7D-C320-4301-AE3E-7CD355B1E742}" destId="{F4B1EB39-2CD1-4866-9CB4-72664F27E5FA}" srcOrd="0" destOrd="0" presId="urn:microsoft.com/office/officeart/2008/layout/LinedList"/>
    <dgm:cxn modelId="{B01B7D0F-AA66-4366-81D5-551429167E30}" type="presParOf" srcId="{3E1A081C-2CD5-4208-A93F-7F594C9BFF0C}" destId="{722F98F3-C9EB-41E7-8ADD-A143F74395E5}" srcOrd="0" destOrd="0" presId="urn:microsoft.com/office/officeart/2008/layout/LinedList"/>
    <dgm:cxn modelId="{3D2AFAA7-9515-454F-ADC5-6DA467522F1C}" type="presParOf" srcId="{3E1A081C-2CD5-4208-A93F-7F594C9BFF0C}" destId="{FF78DE7E-4030-490A-80F7-70559EA935F8}" srcOrd="1" destOrd="0" presId="urn:microsoft.com/office/officeart/2008/layout/LinedList"/>
    <dgm:cxn modelId="{4A20DC80-C061-425B-AF20-E4B4B7568730}" type="presParOf" srcId="{FF78DE7E-4030-490A-80F7-70559EA935F8}" destId="{09D4D9DA-DEC6-49EF-BA1F-01C3C8230A7F}" srcOrd="0" destOrd="0" presId="urn:microsoft.com/office/officeart/2008/layout/LinedList"/>
    <dgm:cxn modelId="{E695F3D8-6025-458F-B876-8C340E354049}" type="presParOf" srcId="{FF78DE7E-4030-490A-80F7-70559EA935F8}" destId="{731674A2-396B-41FA-AC52-80EB6FE76C19}" srcOrd="1" destOrd="0" presId="urn:microsoft.com/office/officeart/2008/layout/LinedList"/>
    <dgm:cxn modelId="{6C1C6B94-AC8B-48C7-A5DD-D627AF82B91D}" type="presParOf" srcId="{3E1A081C-2CD5-4208-A93F-7F594C9BFF0C}" destId="{26411660-9DB8-45FF-A0FD-A49B71E9BCAD}" srcOrd="2" destOrd="0" presId="urn:microsoft.com/office/officeart/2008/layout/LinedList"/>
    <dgm:cxn modelId="{D5E67DA2-6EE9-4A75-9F72-F71D5CF3912D}" type="presParOf" srcId="{3E1A081C-2CD5-4208-A93F-7F594C9BFF0C}" destId="{C113A13E-B3C9-41EA-BB0F-C50D66F87323}" srcOrd="3" destOrd="0" presId="urn:microsoft.com/office/officeart/2008/layout/LinedList"/>
    <dgm:cxn modelId="{8B1E15F5-0DA2-4152-9E27-F71213E9E87D}" type="presParOf" srcId="{C113A13E-B3C9-41EA-BB0F-C50D66F87323}" destId="{DF353843-783E-412C-B199-3B38A40849BE}" srcOrd="0" destOrd="0" presId="urn:microsoft.com/office/officeart/2008/layout/LinedList"/>
    <dgm:cxn modelId="{680CDB61-CC99-4279-BE19-94BCA4038AA9}" type="presParOf" srcId="{C113A13E-B3C9-41EA-BB0F-C50D66F87323}" destId="{17EB50B6-43D9-42E4-B759-2727387472B8}" srcOrd="1" destOrd="0" presId="urn:microsoft.com/office/officeart/2008/layout/LinedList"/>
    <dgm:cxn modelId="{0EFC2DD1-855A-4DCE-AF6A-5E03B9AE4B22}" type="presParOf" srcId="{3E1A081C-2CD5-4208-A93F-7F594C9BFF0C}" destId="{53920641-811D-498C-9D16-BD9D1BDBD406}" srcOrd="4" destOrd="0" presId="urn:microsoft.com/office/officeart/2008/layout/LinedList"/>
    <dgm:cxn modelId="{E0D436B6-D816-4025-8719-E14C405A3229}" type="presParOf" srcId="{3E1A081C-2CD5-4208-A93F-7F594C9BFF0C}" destId="{B324DE78-0C25-4128-879E-B9A98FDCEDEF}" srcOrd="5" destOrd="0" presId="urn:microsoft.com/office/officeart/2008/layout/LinedList"/>
    <dgm:cxn modelId="{F7C30E88-F193-4DA6-87ED-7DEE6476AAE8}" type="presParOf" srcId="{B324DE78-0C25-4128-879E-B9A98FDCEDEF}" destId="{FE98D0F1-81F8-47B0-B8EF-3405A3695840}" srcOrd="0" destOrd="0" presId="urn:microsoft.com/office/officeart/2008/layout/LinedList"/>
    <dgm:cxn modelId="{7CEE2D04-7B4D-43C5-ABC6-44D25626425F}" type="presParOf" srcId="{B324DE78-0C25-4128-879E-B9A98FDCEDEF}" destId="{A178FF35-9712-4DA1-821C-9F283A0DD337}" srcOrd="1" destOrd="0" presId="urn:microsoft.com/office/officeart/2008/layout/LinedList"/>
    <dgm:cxn modelId="{161D0E06-DE36-49B1-92EF-D7724971F455}" type="presParOf" srcId="{3E1A081C-2CD5-4208-A93F-7F594C9BFF0C}" destId="{17AB7A2B-1CA6-42FD-B98D-CB3B84B25238}" srcOrd="6" destOrd="0" presId="urn:microsoft.com/office/officeart/2008/layout/LinedList"/>
    <dgm:cxn modelId="{7FF5E5A7-C102-4A1A-B643-7E49A3D31742}" type="presParOf" srcId="{3E1A081C-2CD5-4208-A93F-7F594C9BFF0C}" destId="{6DE33E6E-27AA-40D4-9D71-1E9E42D161BB}" srcOrd="7" destOrd="0" presId="urn:microsoft.com/office/officeart/2008/layout/LinedList"/>
    <dgm:cxn modelId="{93D7AC19-3877-41A5-A55B-780DB3E95896}" type="presParOf" srcId="{6DE33E6E-27AA-40D4-9D71-1E9E42D161BB}" destId="{F4B1EB39-2CD1-4866-9CB4-72664F27E5FA}" srcOrd="0" destOrd="0" presId="urn:microsoft.com/office/officeart/2008/layout/LinedList"/>
    <dgm:cxn modelId="{B982AAD0-238B-4D4B-A2ED-E241C81B7101}" type="presParOf" srcId="{6DE33E6E-27AA-40D4-9D71-1E9E42D161BB}" destId="{C8E83FA7-7883-4244-B8F6-CFCF9C220502}" srcOrd="1" destOrd="0" presId="urn:microsoft.com/office/officeart/2008/layout/LinedList"/>
    <dgm:cxn modelId="{F0005045-8FEB-4731-B92A-06E2034CE7E3}" type="presParOf" srcId="{3E1A081C-2CD5-4208-A93F-7F594C9BFF0C}" destId="{07E9B674-EB6E-41DC-A76E-B7EEFE2E3C15}" srcOrd="8" destOrd="0" presId="urn:microsoft.com/office/officeart/2008/layout/LinedList"/>
    <dgm:cxn modelId="{B2ABD99B-BA32-4308-9270-D9D061379433}" type="presParOf" srcId="{3E1A081C-2CD5-4208-A93F-7F594C9BFF0C}" destId="{7749FD3E-AC5A-4A98-8B69-9B1E7472CE5C}" srcOrd="9" destOrd="0" presId="urn:microsoft.com/office/officeart/2008/layout/LinedList"/>
    <dgm:cxn modelId="{EC297F91-4B5F-4030-AA31-F3870C32EDA8}" type="presParOf" srcId="{7749FD3E-AC5A-4A98-8B69-9B1E7472CE5C}" destId="{937584F3-3C27-48A2-B091-B571B519F145}" srcOrd="0" destOrd="0" presId="urn:microsoft.com/office/officeart/2008/layout/LinedList"/>
    <dgm:cxn modelId="{8EA12D7A-F1FE-4E8E-8B5D-64B94814EF67}" type="presParOf" srcId="{7749FD3E-AC5A-4A98-8B69-9B1E7472CE5C}" destId="{964F8EB4-6975-4885-83D4-FB210B4B1918}" srcOrd="1" destOrd="0" presId="urn:microsoft.com/office/officeart/2008/layout/LinedList"/>
    <dgm:cxn modelId="{C7C4BA0B-1A21-47B2-B6FE-84FDB2DECF70}" type="presParOf" srcId="{3E1A081C-2CD5-4208-A93F-7F594C9BFF0C}" destId="{9535582E-16AF-485B-BC49-6182A34211E3}" srcOrd="10" destOrd="0" presId="urn:microsoft.com/office/officeart/2008/layout/LinedList"/>
    <dgm:cxn modelId="{790E7C3C-1F10-4745-8130-41D1C17F3E0E}" type="presParOf" srcId="{3E1A081C-2CD5-4208-A93F-7F594C9BFF0C}" destId="{1BD86DAF-F303-473E-ABDE-CBE727DCCB47}" srcOrd="11" destOrd="0" presId="urn:microsoft.com/office/officeart/2008/layout/LinedList"/>
    <dgm:cxn modelId="{22D51293-55D8-47CB-8CB2-15BF045D4E44}" type="presParOf" srcId="{1BD86DAF-F303-473E-ABDE-CBE727DCCB47}" destId="{0DCD963A-9C50-4D8C-AF38-E7A2653DF919}" srcOrd="0" destOrd="0" presId="urn:microsoft.com/office/officeart/2008/layout/LinedList"/>
    <dgm:cxn modelId="{CF02272F-078E-4261-A9B8-5AF0697E658A}" type="presParOf" srcId="{1BD86DAF-F303-473E-ABDE-CBE727DCCB47}" destId="{D3CE20C6-9802-47E3-9DBF-E107EAEF71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07F96A-70D0-40F5-B7E4-43AC5DE28CE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594F383-85FB-45B1-9041-51F70CE94D5A}">
      <dgm:prSet/>
      <dgm:spPr/>
      <dgm:t>
        <a:bodyPr/>
        <a:lstStyle/>
        <a:p>
          <a:r>
            <a:rPr lang="en-GB"/>
            <a:t>Safe and well</a:t>
          </a:r>
          <a:endParaRPr lang="en-US"/>
        </a:p>
      </dgm:t>
    </dgm:pt>
    <dgm:pt modelId="{2F118A45-37C5-424A-B139-41FC5AAD8CDF}" type="parTrans" cxnId="{365E1249-8540-4941-8C83-E998A10428E8}">
      <dgm:prSet/>
      <dgm:spPr/>
      <dgm:t>
        <a:bodyPr/>
        <a:lstStyle/>
        <a:p>
          <a:endParaRPr lang="en-US"/>
        </a:p>
      </dgm:t>
    </dgm:pt>
    <dgm:pt modelId="{96C70540-E4CF-4B80-BC88-C90665A7D667}" type="sibTrans" cxnId="{365E1249-8540-4941-8C83-E998A10428E8}">
      <dgm:prSet/>
      <dgm:spPr/>
      <dgm:t>
        <a:bodyPr/>
        <a:lstStyle/>
        <a:p>
          <a:endParaRPr lang="en-US"/>
        </a:p>
      </dgm:t>
    </dgm:pt>
    <dgm:pt modelId="{025974D7-D59A-49B8-8F1F-D334461C3EF1}">
      <dgm:prSet/>
      <dgm:spPr/>
      <dgm:t>
        <a:bodyPr/>
        <a:lstStyle/>
        <a:p>
          <a:r>
            <a:rPr lang="en-GB"/>
            <a:t>Managed effectively/contained</a:t>
          </a:r>
          <a:endParaRPr lang="en-US"/>
        </a:p>
      </dgm:t>
    </dgm:pt>
    <dgm:pt modelId="{C7BE0EA9-0BF5-4CB4-A62C-24FE7FEFD024}" type="parTrans" cxnId="{D4CE9986-1911-449C-A2B3-6D18EB7F1008}">
      <dgm:prSet/>
      <dgm:spPr/>
      <dgm:t>
        <a:bodyPr/>
        <a:lstStyle/>
        <a:p>
          <a:endParaRPr lang="en-US"/>
        </a:p>
      </dgm:t>
    </dgm:pt>
    <dgm:pt modelId="{AD7F0813-ADFA-4596-9648-C204C412EEF7}" type="sibTrans" cxnId="{D4CE9986-1911-449C-A2B3-6D18EB7F1008}">
      <dgm:prSet/>
      <dgm:spPr/>
      <dgm:t>
        <a:bodyPr/>
        <a:lstStyle/>
        <a:p>
          <a:endParaRPr lang="en-US"/>
        </a:p>
      </dgm:t>
    </dgm:pt>
    <dgm:pt modelId="{38F25966-D307-4EA9-A4FA-A94EF51D35C9}">
      <dgm:prSet/>
      <dgm:spPr/>
      <dgm:t>
        <a:bodyPr/>
        <a:lstStyle/>
        <a:p>
          <a:r>
            <a:rPr lang="en-GB" dirty="0"/>
            <a:t>Multi-agency collaboration: meetings/sharing of info/working OOH/creative conversations</a:t>
          </a:r>
          <a:endParaRPr lang="en-US" dirty="0"/>
        </a:p>
      </dgm:t>
    </dgm:pt>
    <dgm:pt modelId="{D266BAF3-4A90-428E-BF16-B8F90873EB7F}" type="parTrans" cxnId="{7A873ED7-0222-4915-A1E3-853FAFBEDF08}">
      <dgm:prSet/>
      <dgm:spPr/>
      <dgm:t>
        <a:bodyPr/>
        <a:lstStyle/>
        <a:p>
          <a:endParaRPr lang="en-US"/>
        </a:p>
      </dgm:t>
    </dgm:pt>
    <dgm:pt modelId="{58B554D2-A465-4CB4-A848-DCE0DD13D7CF}" type="sibTrans" cxnId="{7A873ED7-0222-4915-A1E3-853FAFBEDF08}">
      <dgm:prSet/>
      <dgm:spPr/>
      <dgm:t>
        <a:bodyPr/>
        <a:lstStyle/>
        <a:p>
          <a:endParaRPr lang="en-US"/>
        </a:p>
      </dgm:t>
    </dgm:pt>
    <dgm:pt modelId="{50AB9379-0948-4391-B552-178B4EB92136}">
      <dgm:prSet/>
      <dgm:spPr/>
      <dgm:t>
        <a:bodyPr/>
        <a:lstStyle/>
        <a:p>
          <a:r>
            <a:rPr lang="en-GB"/>
            <a:t>Engagement with treatment</a:t>
          </a:r>
          <a:endParaRPr lang="en-US"/>
        </a:p>
      </dgm:t>
    </dgm:pt>
    <dgm:pt modelId="{33A746C9-827C-4C00-B92B-49C3D6654833}" type="parTrans" cxnId="{07B6CB0C-75CB-4243-8B7B-0AE468E9507E}">
      <dgm:prSet/>
      <dgm:spPr/>
      <dgm:t>
        <a:bodyPr/>
        <a:lstStyle/>
        <a:p>
          <a:endParaRPr lang="en-US"/>
        </a:p>
      </dgm:t>
    </dgm:pt>
    <dgm:pt modelId="{72D346C2-ABC8-4D94-BA6B-09A75B7B0871}" type="sibTrans" cxnId="{07B6CB0C-75CB-4243-8B7B-0AE468E9507E}">
      <dgm:prSet/>
      <dgm:spPr/>
      <dgm:t>
        <a:bodyPr/>
        <a:lstStyle/>
        <a:p>
          <a:endParaRPr lang="en-US"/>
        </a:p>
      </dgm:t>
    </dgm:pt>
    <dgm:pt modelId="{533337AE-D139-4CA1-88EC-87E216EEAF42}" type="pres">
      <dgm:prSet presAssocID="{5007F96A-70D0-40F5-B7E4-43AC5DE28CE8}" presName="root" presStyleCnt="0">
        <dgm:presLayoutVars>
          <dgm:dir/>
          <dgm:resizeHandles val="exact"/>
        </dgm:presLayoutVars>
      </dgm:prSet>
      <dgm:spPr/>
    </dgm:pt>
    <dgm:pt modelId="{94793DF3-177B-45A6-8DDE-BDED203676F4}" type="pres">
      <dgm:prSet presAssocID="{6594F383-85FB-45B1-9041-51F70CE94D5A}" presName="compNode" presStyleCnt="0"/>
      <dgm:spPr/>
    </dgm:pt>
    <dgm:pt modelId="{DC09698F-E03E-4F5F-8A5B-B9DA74F76E68}" type="pres">
      <dgm:prSet presAssocID="{6594F383-85FB-45B1-9041-51F70CE94D5A}" presName="bgRect" presStyleLbl="bgShp" presStyleIdx="0" presStyleCnt="4"/>
      <dgm:spPr/>
    </dgm:pt>
    <dgm:pt modelId="{57A94661-7711-4292-A9C2-45E086857DFB}" type="pres">
      <dgm:prSet presAssocID="{6594F383-85FB-45B1-9041-51F70CE94D5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afe"/>
        </a:ext>
      </dgm:extLst>
    </dgm:pt>
    <dgm:pt modelId="{D910C285-6A8D-42DC-8C32-D24F113F8D72}" type="pres">
      <dgm:prSet presAssocID="{6594F383-85FB-45B1-9041-51F70CE94D5A}" presName="spaceRect" presStyleCnt="0"/>
      <dgm:spPr/>
    </dgm:pt>
    <dgm:pt modelId="{469DB271-B3C9-41EF-B7D5-7C3216AC7551}" type="pres">
      <dgm:prSet presAssocID="{6594F383-85FB-45B1-9041-51F70CE94D5A}" presName="parTx" presStyleLbl="revTx" presStyleIdx="0" presStyleCnt="4">
        <dgm:presLayoutVars>
          <dgm:chMax val="0"/>
          <dgm:chPref val="0"/>
        </dgm:presLayoutVars>
      </dgm:prSet>
      <dgm:spPr/>
    </dgm:pt>
    <dgm:pt modelId="{D5AC61A1-C772-430F-9CC3-8D2971047889}" type="pres">
      <dgm:prSet presAssocID="{96C70540-E4CF-4B80-BC88-C90665A7D667}" presName="sibTrans" presStyleCnt="0"/>
      <dgm:spPr/>
    </dgm:pt>
    <dgm:pt modelId="{A8C96B4C-389E-4E23-A16D-2E864085FA0C}" type="pres">
      <dgm:prSet presAssocID="{025974D7-D59A-49B8-8F1F-D334461C3EF1}" presName="compNode" presStyleCnt="0"/>
      <dgm:spPr/>
    </dgm:pt>
    <dgm:pt modelId="{24E9ABB9-98DE-4AB6-B781-C3A20ACB253E}" type="pres">
      <dgm:prSet presAssocID="{025974D7-D59A-49B8-8F1F-D334461C3EF1}" presName="bgRect" presStyleLbl="bgShp" presStyleIdx="1" presStyleCnt="4"/>
      <dgm:spPr/>
    </dgm:pt>
    <dgm:pt modelId="{D71D6786-122D-4B47-9131-9E7B440DC20A}" type="pres">
      <dgm:prSet presAssocID="{025974D7-D59A-49B8-8F1F-D334461C3EF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ug boat"/>
        </a:ext>
      </dgm:extLst>
    </dgm:pt>
    <dgm:pt modelId="{8F428770-BCB1-44F2-BBFE-8CFBD8F8A627}" type="pres">
      <dgm:prSet presAssocID="{025974D7-D59A-49B8-8F1F-D334461C3EF1}" presName="spaceRect" presStyleCnt="0"/>
      <dgm:spPr/>
    </dgm:pt>
    <dgm:pt modelId="{DFE7862A-F734-4718-9566-2B1F85F45696}" type="pres">
      <dgm:prSet presAssocID="{025974D7-D59A-49B8-8F1F-D334461C3EF1}" presName="parTx" presStyleLbl="revTx" presStyleIdx="1" presStyleCnt="4">
        <dgm:presLayoutVars>
          <dgm:chMax val="0"/>
          <dgm:chPref val="0"/>
        </dgm:presLayoutVars>
      </dgm:prSet>
      <dgm:spPr/>
    </dgm:pt>
    <dgm:pt modelId="{7B52D91E-4A58-48E4-9BF8-C3E1DE9EAFD1}" type="pres">
      <dgm:prSet presAssocID="{AD7F0813-ADFA-4596-9648-C204C412EEF7}" presName="sibTrans" presStyleCnt="0"/>
      <dgm:spPr/>
    </dgm:pt>
    <dgm:pt modelId="{364255A6-9122-4E19-88F4-37539F4C2771}" type="pres">
      <dgm:prSet presAssocID="{38F25966-D307-4EA9-A4FA-A94EF51D35C9}" presName="compNode" presStyleCnt="0"/>
      <dgm:spPr/>
    </dgm:pt>
    <dgm:pt modelId="{3AD672B3-00B0-43B9-9BC1-726E417A3993}" type="pres">
      <dgm:prSet presAssocID="{38F25966-D307-4EA9-A4FA-A94EF51D35C9}" presName="bgRect" presStyleLbl="bgShp" presStyleIdx="2" presStyleCnt="4"/>
      <dgm:spPr/>
    </dgm:pt>
    <dgm:pt modelId="{69AD00A0-912B-46FE-8C87-D0F1066AB6D8}" type="pres">
      <dgm:prSet presAssocID="{38F25966-D307-4EA9-A4FA-A94EF51D35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0D90CC55-4ECC-451C-903B-BF5A172B58FA}" type="pres">
      <dgm:prSet presAssocID="{38F25966-D307-4EA9-A4FA-A94EF51D35C9}" presName="spaceRect" presStyleCnt="0"/>
      <dgm:spPr/>
    </dgm:pt>
    <dgm:pt modelId="{C19197AE-14C5-4DD0-817C-C3A8E91E9F30}" type="pres">
      <dgm:prSet presAssocID="{38F25966-D307-4EA9-A4FA-A94EF51D35C9}" presName="parTx" presStyleLbl="revTx" presStyleIdx="2" presStyleCnt="4">
        <dgm:presLayoutVars>
          <dgm:chMax val="0"/>
          <dgm:chPref val="0"/>
        </dgm:presLayoutVars>
      </dgm:prSet>
      <dgm:spPr/>
    </dgm:pt>
    <dgm:pt modelId="{BC52F976-7E40-483E-B521-01C7546FE0F0}" type="pres">
      <dgm:prSet presAssocID="{58B554D2-A465-4CB4-A848-DCE0DD13D7CF}" presName="sibTrans" presStyleCnt="0"/>
      <dgm:spPr/>
    </dgm:pt>
    <dgm:pt modelId="{EBFA3E45-9933-41EB-AE76-D59F79833345}" type="pres">
      <dgm:prSet presAssocID="{50AB9379-0948-4391-B552-178B4EB92136}" presName="compNode" presStyleCnt="0"/>
      <dgm:spPr/>
    </dgm:pt>
    <dgm:pt modelId="{DBABFCB0-8C89-4068-BECC-02302E827C3E}" type="pres">
      <dgm:prSet presAssocID="{50AB9379-0948-4391-B552-178B4EB92136}" presName="bgRect" presStyleLbl="bgShp" presStyleIdx="3" presStyleCnt="4"/>
      <dgm:spPr/>
    </dgm:pt>
    <dgm:pt modelId="{5B38B8E2-56F8-4BC0-85EC-8BF4C3B620DE}" type="pres">
      <dgm:prSet presAssocID="{50AB9379-0948-4391-B552-178B4EB9213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91670A1F-98F1-404C-9F52-BE1B2DA7098A}" type="pres">
      <dgm:prSet presAssocID="{50AB9379-0948-4391-B552-178B4EB92136}" presName="spaceRect" presStyleCnt="0"/>
      <dgm:spPr/>
    </dgm:pt>
    <dgm:pt modelId="{5B8FD1A5-1EC8-44F8-BAC0-B4E66130C953}" type="pres">
      <dgm:prSet presAssocID="{50AB9379-0948-4391-B552-178B4EB92136}" presName="parTx" presStyleLbl="revTx" presStyleIdx="3" presStyleCnt="4">
        <dgm:presLayoutVars>
          <dgm:chMax val="0"/>
          <dgm:chPref val="0"/>
        </dgm:presLayoutVars>
      </dgm:prSet>
      <dgm:spPr/>
    </dgm:pt>
  </dgm:ptLst>
  <dgm:cxnLst>
    <dgm:cxn modelId="{07B6CB0C-75CB-4243-8B7B-0AE468E9507E}" srcId="{5007F96A-70D0-40F5-B7E4-43AC5DE28CE8}" destId="{50AB9379-0948-4391-B552-178B4EB92136}" srcOrd="3" destOrd="0" parTransId="{33A746C9-827C-4C00-B92B-49C3D6654833}" sibTransId="{72D346C2-ABC8-4D94-BA6B-09A75B7B0871}"/>
    <dgm:cxn modelId="{E9043634-5996-436A-BE2B-0C3D8D0B37F9}" type="presOf" srcId="{50AB9379-0948-4391-B552-178B4EB92136}" destId="{5B8FD1A5-1EC8-44F8-BAC0-B4E66130C953}" srcOrd="0" destOrd="0" presId="urn:microsoft.com/office/officeart/2018/2/layout/IconVerticalSolidList"/>
    <dgm:cxn modelId="{BB935B67-0BDD-479A-85B6-82E5CB6EA2A2}" type="presOf" srcId="{38F25966-D307-4EA9-A4FA-A94EF51D35C9}" destId="{C19197AE-14C5-4DD0-817C-C3A8E91E9F30}" srcOrd="0" destOrd="0" presId="urn:microsoft.com/office/officeart/2018/2/layout/IconVerticalSolidList"/>
    <dgm:cxn modelId="{365E1249-8540-4941-8C83-E998A10428E8}" srcId="{5007F96A-70D0-40F5-B7E4-43AC5DE28CE8}" destId="{6594F383-85FB-45B1-9041-51F70CE94D5A}" srcOrd="0" destOrd="0" parTransId="{2F118A45-37C5-424A-B139-41FC5AAD8CDF}" sibTransId="{96C70540-E4CF-4B80-BC88-C90665A7D667}"/>
    <dgm:cxn modelId="{DE18CF4A-73B6-4F1B-8F17-5FB3B52BA340}" type="presOf" srcId="{6594F383-85FB-45B1-9041-51F70CE94D5A}" destId="{469DB271-B3C9-41EF-B7D5-7C3216AC7551}" srcOrd="0" destOrd="0" presId="urn:microsoft.com/office/officeart/2018/2/layout/IconVerticalSolidList"/>
    <dgm:cxn modelId="{0FE9B04E-76B6-45E4-A139-AEE1374DA87B}" type="presOf" srcId="{5007F96A-70D0-40F5-B7E4-43AC5DE28CE8}" destId="{533337AE-D139-4CA1-88EC-87E216EEAF42}" srcOrd="0" destOrd="0" presId="urn:microsoft.com/office/officeart/2018/2/layout/IconVerticalSolidList"/>
    <dgm:cxn modelId="{D4CE9986-1911-449C-A2B3-6D18EB7F1008}" srcId="{5007F96A-70D0-40F5-B7E4-43AC5DE28CE8}" destId="{025974D7-D59A-49B8-8F1F-D334461C3EF1}" srcOrd="1" destOrd="0" parTransId="{C7BE0EA9-0BF5-4CB4-A62C-24FE7FEFD024}" sibTransId="{AD7F0813-ADFA-4596-9648-C204C412EEF7}"/>
    <dgm:cxn modelId="{7A873ED7-0222-4915-A1E3-853FAFBEDF08}" srcId="{5007F96A-70D0-40F5-B7E4-43AC5DE28CE8}" destId="{38F25966-D307-4EA9-A4FA-A94EF51D35C9}" srcOrd="2" destOrd="0" parTransId="{D266BAF3-4A90-428E-BF16-B8F90873EB7F}" sibTransId="{58B554D2-A465-4CB4-A848-DCE0DD13D7CF}"/>
    <dgm:cxn modelId="{9987A4DD-01AC-4DE9-9C07-ABDEC6D26EED}" type="presOf" srcId="{025974D7-D59A-49B8-8F1F-D334461C3EF1}" destId="{DFE7862A-F734-4718-9566-2B1F85F45696}" srcOrd="0" destOrd="0" presId="urn:microsoft.com/office/officeart/2018/2/layout/IconVerticalSolidList"/>
    <dgm:cxn modelId="{EF803E80-9A69-4681-BD1E-156262019B9D}" type="presParOf" srcId="{533337AE-D139-4CA1-88EC-87E216EEAF42}" destId="{94793DF3-177B-45A6-8DDE-BDED203676F4}" srcOrd="0" destOrd="0" presId="urn:microsoft.com/office/officeart/2018/2/layout/IconVerticalSolidList"/>
    <dgm:cxn modelId="{1EC1AF33-AC52-46C7-9700-DFEE8F6042D6}" type="presParOf" srcId="{94793DF3-177B-45A6-8DDE-BDED203676F4}" destId="{DC09698F-E03E-4F5F-8A5B-B9DA74F76E68}" srcOrd="0" destOrd="0" presId="urn:microsoft.com/office/officeart/2018/2/layout/IconVerticalSolidList"/>
    <dgm:cxn modelId="{1F18D27E-CA04-4E87-BEA3-A3A3C79DCCD2}" type="presParOf" srcId="{94793DF3-177B-45A6-8DDE-BDED203676F4}" destId="{57A94661-7711-4292-A9C2-45E086857DFB}" srcOrd="1" destOrd="0" presId="urn:microsoft.com/office/officeart/2018/2/layout/IconVerticalSolidList"/>
    <dgm:cxn modelId="{2398C46A-A2C9-4243-BCC6-420E9C0EB7D5}" type="presParOf" srcId="{94793DF3-177B-45A6-8DDE-BDED203676F4}" destId="{D910C285-6A8D-42DC-8C32-D24F113F8D72}" srcOrd="2" destOrd="0" presId="urn:microsoft.com/office/officeart/2018/2/layout/IconVerticalSolidList"/>
    <dgm:cxn modelId="{B774FB27-7667-4781-81BB-8E0471A7F0B4}" type="presParOf" srcId="{94793DF3-177B-45A6-8DDE-BDED203676F4}" destId="{469DB271-B3C9-41EF-B7D5-7C3216AC7551}" srcOrd="3" destOrd="0" presId="urn:microsoft.com/office/officeart/2018/2/layout/IconVerticalSolidList"/>
    <dgm:cxn modelId="{4A091AA7-3C47-4F89-B270-7923DE510397}" type="presParOf" srcId="{533337AE-D139-4CA1-88EC-87E216EEAF42}" destId="{D5AC61A1-C772-430F-9CC3-8D2971047889}" srcOrd="1" destOrd="0" presId="urn:microsoft.com/office/officeart/2018/2/layout/IconVerticalSolidList"/>
    <dgm:cxn modelId="{D719F9C9-3261-40F1-8594-E9FA662138B8}" type="presParOf" srcId="{533337AE-D139-4CA1-88EC-87E216EEAF42}" destId="{A8C96B4C-389E-4E23-A16D-2E864085FA0C}" srcOrd="2" destOrd="0" presId="urn:microsoft.com/office/officeart/2018/2/layout/IconVerticalSolidList"/>
    <dgm:cxn modelId="{9292A35F-9CF3-4FA1-AE68-9FA9FCC25D13}" type="presParOf" srcId="{A8C96B4C-389E-4E23-A16D-2E864085FA0C}" destId="{24E9ABB9-98DE-4AB6-B781-C3A20ACB253E}" srcOrd="0" destOrd="0" presId="urn:microsoft.com/office/officeart/2018/2/layout/IconVerticalSolidList"/>
    <dgm:cxn modelId="{53775B96-76F6-42E3-A14F-4CC1ED1280C6}" type="presParOf" srcId="{A8C96B4C-389E-4E23-A16D-2E864085FA0C}" destId="{D71D6786-122D-4B47-9131-9E7B440DC20A}" srcOrd="1" destOrd="0" presId="urn:microsoft.com/office/officeart/2018/2/layout/IconVerticalSolidList"/>
    <dgm:cxn modelId="{7B0E524A-5B2E-4DB2-AF08-B1654188ACF6}" type="presParOf" srcId="{A8C96B4C-389E-4E23-A16D-2E864085FA0C}" destId="{8F428770-BCB1-44F2-BBFE-8CFBD8F8A627}" srcOrd="2" destOrd="0" presId="urn:microsoft.com/office/officeart/2018/2/layout/IconVerticalSolidList"/>
    <dgm:cxn modelId="{99EB2544-D1CB-4C19-B0C9-F86E1A6C32D4}" type="presParOf" srcId="{A8C96B4C-389E-4E23-A16D-2E864085FA0C}" destId="{DFE7862A-F734-4718-9566-2B1F85F45696}" srcOrd="3" destOrd="0" presId="urn:microsoft.com/office/officeart/2018/2/layout/IconVerticalSolidList"/>
    <dgm:cxn modelId="{6CD36D42-A740-4DD8-A70F-9BC7F5D13578}" type="presParOf" srcId="{533337AE-D139-4CA1-88EC-87E216EEAF42}" destId="{7B52D91E-4A58-48E4-9BF8-C3E1DE9EAFD1}" srcOrd="3" destOrd="0" presId="urn:microsoft.com/office/officeart/2018/2/layout/IconVerticalSolidList"/>
    <dgm:cxn modelId="{24D243B3-0138-4289-A6C5-36AFE61D146B}" type="presParOf" srcId="{533337AE-D139-4CA1-88EC-87E216EEAF42}" destId="{364255A6-9122-4E19-88F4-37539F4C2771}" srcOrd="4" destOrd="0" presId="urn:microsoft.com/office/officeart/2018/2/layout/IconVerticalSolidList"/>
    <dgm:cxn modelId="{ED08E075-E6D1-464B-8B2F-0E5A919E1FD3}" type="presParOf" srcId="{364255A6-9122-4E19-88F4-37539F4C2771}" destId="{3AD672B3-00B0-43B9-9BC1-726E417A3993}" srcOrd="0" destOrd="0" presId="urn:microsoft.com/office/officeart/2018/2/layout/IconVerticalSolidList"/>
    <dgm:cxn modelId="{4891577B-09A8-4C0F-B487-EAFBEA99C088}" type="presParOf" srcId="{364255A6-9122-4E19-88F4-37539F4C2771}" destId="{69AD00A0-912B-46FE-8C87-D0F1066AB6D8}" srcOrd="1" destOrd="0" presId="urn:microsoft.com/office/officeart/2018/2/layout/IconVerticalSolidList"/>
    <dgm:cxn modelId="{346405A8-3A7E-4B9B-85A2-1BB15A162EB6}" type="presParOf" srcId="{364255A6-9122-4E19-88F4-37539F4C2771}" destId="{0D90CC55-4ECC-451C-903B-BF5A172B58FA}" srcOrd="2" destOrd="0" presId="urn:microsoft.com/office/officeart/2018/2/layout/IconVerticalSolidList"/>
    <dgm:cxn modelId="{545B1787-E979-4A9C-92DC-F1A7A3137A24}" type="presParOf" srcId="{364255A6-9122-4E19-88F4-37539F4C2771}" destId="{C19197AE-14C5-4DD0-817C-C3A8E91E9F30}" srcOrd="3" destOrd="0" presId="urn:microsoft.com/office/officeart/2018/2/layout/IconVerticalSolidList"/>
    <dgm:cxn modelId="{157B3F18-9DEB-41A1-9FE7-08E2AD565BFD}" type="presParOf" srcId="{533337AE-D139-4CA1-88EC-87E216EEAF42}" destId="{BC52F976-7E40-483E-B521-01C7546FE0F0}" srcOrd="5" destOrd="0" presId="urn:microsoft.com/office/officeart/2018/2/layout/IconVerticalSolidList"/>
    <dgm:cxn modelId="{5689E8F6-5D5C-4398-8006-B3B3CFF6FFFD}" type="presParOf" srcId="{533337AE-D139-4CA1-88EC-87E216EEAF42}" destId="{EBFA3E45-9933-41EB-AE76-D59F79833345}" srcOrd="6" destOrd="0" presId="urn:microsoft.com/office/officeart/2018/2/layout/IconVerticalSolidList"/>
    <dgm:cxn modelId="{1ED978FB-A2DD-441E-993C-682E9C1FA1F2}" type="presParOf" srcId="{EBFA3E45-9933-41EB-AE76-D59F79833345}" destId="{DBABFCB0-8C89-4068-BECC-02302E827C3E}" srcOrd="0" destOrd="0" presId="urn:microsoft.com/office/officeart/2018/2/layout/IconVerticalSolidList"/>
    <dgm:cxn modelId="{2E4E4146-2F34-450C-B631-86C2B3EA13A1}" type="presParOf" srcId="{EBFA3E45-9933-41EB-AE76-D59F79833345}" destId="{5B38B8E2-56F8-4BC0-85EC-8BF4C3B620DE}" srcOrd="1" destOrd="0" presId="urn:microsoft.com/office/officeart/2018/2/layout/IconVerticalSolidList"/>
    <dgm:cxn modelId="{FFDAF942-9BB1-4E3C-B404-B77381358CFB}" type="presParOf" srcId="{EBFA3E45-9933-41EB-AE76-D59F79833345}" destId="{91670A1F-98F1-404C-9F52-BE1B2DA7098A}" srcOrd="2" destOrd="0" presId="urn:microsoft.com/office/officeart/2018/2/layout/IconVerticalSolidList"/>
    <dgm:cxn modelId="{D11B7B43-54A7-41B1-9682-1627285410B9}" type="presParOf" srcId="{EBFA3E45-9933-41EB-AE76-D59F79833345}" destId="{5B8FD1A5-1EC8-44F8-BAC0-B4E66130C95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6299E-B628-4566-BC5F-CF9DCA8D1E12}">
      <dsp:nvSpPr>
        <dsp:cNvPr id="0" name=""/>
        <dsp:cNvSpPr/>
      </dsp:nvSpPr>
      <dsp:spPr>
        <a:xfrm>
          <a:off x="0" y="714"/>
          <a:ext cx="5111749"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1A114A-816E-4393-9753-7FB64F095E67}">
      <dsp:nvSpPr>
        <dsp:cNvPr id="0" name=""/>
        <dsp:cNvSpPr/>
      </dsp:nvSpPr>
      <dsp:spPr>
        <a:xfrm>
          <a:off x="505752" y="376894"/>
          <a:ext cx="919550" cy="9195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9436E5-2158-4609-A572-3DC52F16A99B}">
      <dsp:nvSpPr>
        <dsp:cNvPr id="0" name=""/>
        <dsp:cNvSpPr/>
      </dsp:nvSpPr>
      <dsp:spPr>
        <a:xfrm>
          <a:off x="1931055" y="714"/>
          <a:ext cx="3180694"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marL="0" lvl="0" indent="0" algn="l" defTabSz="1111250">
            <a:lnSpc>
              <a:spcPct val="90000"/>
            </a:lnSpc>
            <a:spcBef>
              <a:spcPct val="0"/>
            </a:spcBef>
            <a:spcAft>
              <a:spcPct val="35000"/>
            </a:spcAft>
            <a:buNone/>
          </a:pPr>
          <a:r>
            <a:rPr lang="en-GB" sz="2500" kern="1200"/>
            <a:t>Multi agency working </a:t>
          </a:r>
          <a:endParaRPr lang="en-US" sz="2500" kern="1200"/>
        </a:p>
      </dsp:txBody>
      <dsp:txXfrm>
        <a:off x="1931055" y="714"/>
        <a:ext cx="3180694" cy="1671909"/>
      </dsp:txXfrm>
    </dsp:sp>
    <dsp:sp modelId="{693D442D-9AB4-4CE5-99E3-20ED192B597A}">
      <dsp:nvSpPr>
        <dsp:cNvPr id="0" name=""/>
        <dsp:cNvSpPr/>
      </dsp:nvSpPr>
      <dsp:spPr>
        <a:xfrm>
          <a:off x="0" y="2090601"/>
          <a:ext cx="5111749"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DC1555-77DF-4895-BE08-2FAE63ADA222}">
      <dsp:nvSpPr>
        <dsp:cNvPr id="0" name=""/>
        <dsp:cNvSpPr/>
      </dsp:nvSpPr>
      <dsp:spPr>
        <a:xfrm>
          <a:off x="505752" y="2466781"/>
          <a:ext cx="919550" cy="9195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9D50D3-2551-42DF-98DC-A592EC9D6882}">
      <dsp:nvSpPr>
        <dsp:cNvPr id="0" name=""/>
        <dsp:cNvSpPr/>
      </dsp:nvSpPr>
      <dsp:spPr>
        <a:xfrm>
          <a:off x="1931055" y="2090601"/>
          <a:ext cx="3180694"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marL="0" lvl="0" indent="0" algn="l" defTabSz="1111250">
            <a:lnSpc>
              <a:spcPct val="90000"/>
            </a:lnSpc>
            <a:spcBef>
              <a:spcPct val="0"/>
            </a:spcBef>
            <a:spcAft>
              <a:spcPct val="35000"/>
            </a:spcAft>
            <a:buNone/>
          </a:pPr>
          <a:r>
            <a:rPr lang="en-GB" sz="2500" kern="1200"/>
            <a:t>Range of partners across the statutory and voluntary sectors</a:t>
          </a:r>
          <a:endParaRPr lang="en-US" sz="2500" kern="1200"/>
        </a:p>
      </dsp:txBody>
      <dsp:txXfrm>
        <a:off x="1931055" y="2090601"/>
        <a:ext cx="3180694" cy="1671909"/>
      </dsp:txXfrm>
    </dsp:sp>
    <dsp:sp modelId="{4F3CE807-7129-4A56-AF87-CA802D09BC7D}">
      <dsp:nvSpPr>
        <dsp:cNvPr id="0" name=""/>
        <dsp:cNvSpPr/>
      </dsp:nvSpPr>
      <dsp:spPr>
        <a:xfrm>
          <a:off x="0" y="4180488"/>
          <a:ext cx="5111749"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ED02CB-FBFC-4C66-8962-F519BFC6C337}">
      <dsp:nvSpPr>
        <dsp:cNvPr id="0" name=""/>
        <dsp:cNvSpPr/>
      </dsp:nvSpPr>
      <dsp:spPr>
        <a:xfrm>
          <a:off x="505752" y="4556668"/>
          <a:ext cx="919550" cy="9195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081CB7-708A-44F0-9C05-4DBAB5DE2300}">
      <dsp:nvSpPr>
        <dsp:cNvPr id="0" name=""/>
        <dsp:cNvSpPr/>
      </dsp:nvSpPr>
      <dsp:spPr>
        <a:xfrm>
          <a:off x="1931055" y="4180488"/>
          <a:ext cx="3180694"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marL="0" lvl="0" indent="0" algn="l" defTabSz="1111250">
            <a:lnSpc>
              <a:spcPct val="90000"/>
            </a:lnSpc>
            <a:spcBef>
              <a:spcPct val="0"/>
            </a:spcBef>
            <a:spcAft>
              <a:spcPct val="35000"/>
            </a:spcAft>
            <a:buNone/>
          </a:pPr>
          <a:r>
            <a:rPr lang="en-GB" sz="2500" kern="1200"/>
            <a:t>Creative conversations</a:t>
          </a:r>
          <a:endParaRPr lang="en-US" sz="2500" kern="1200"/>
        </a:p>
      </dsp:txBody>
      <dsp:txXfrm>
        <a:off x="1931055" y="4180488"/>
        <a:ext cx="3180694" cy="1671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8F674-E780-4A11-A1FC-1E5F0FCA3BC9}">
      <dsp:nvSpPr>
        <dsp:cNvPr id="0" name=""/>
        <dsp:cNvSpPr/>
      </dsp:nvSpPr>
      <dsp:spPr>
        <a:xfrm>
          <a:off x="0" y="439340"/>
          <a:ext cx="2547937" cy="15287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Engaging professional curiosity and creativity</a:t>
          </a:r>
          <a:endParaRPr lang="en-US" sz="2000" kern="1200" dirty="0"/>
        </a:p>
      </dsp:txBody>
      <dsp:txXfrm>
        <a:off x="0" y="439340"/>
        <a:ext cx="2547937" cy="1528762"/>
      </dsp:txXfrm>
    </dsp:sp>
    <dsp:sp modelId="{9E2FEE1F-E855-44A6-977B-048DF1AF17FB}">
      <dsp:nvSpPr>
        <dsp:cNvPr id="0" name=""/>
        <dsp:cNvSpPr/>
      </dsp:nvSpPr>
      <dsp:spPr>
        <a:xfrm>
          <a:off x="2802731" y="439340"/>
          <a:ext cx="2547937" cy="15287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Encouraged further reflective questioning</a:t>
          </a:r>
          <a:endParaRPr lang="en-US" sz="2000" kern="1200"/>
        </a:p>
      </dsp:txBody>
      <dsp:txXfrm>
        <a:off x="2802731" y="439340"/>
        <a:ext cx="2547937" cy="1528762"/>
      </dsp:txXfrm>
    </dsp:sp>
    <dsp:sp modelId="{AFBBA071-62CD-433F-8B27-5A4E1B3DB91B}">
      <dsp:nvSpPr>
        <dsp:cNvPr id="0" name=""/>
        <dsp:cNvSpPr/>
      </dsp:nvSpPr>
      <dsp:spPr>
        <a:xfrm>
          <a:off x="5605462" y="439340"/>
          <a:ext cx="2547937" cy="15287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Case study; enabling service user to attend hospital and engage </a:t>
          </a:r>
          <a:endParaRPr lang="en-US" sz="2000" kern="1200"/>
        </a:p>
      </dsp:txBody>
      <dsp:txXfrm>
        <a:off x="5605462" y="439340"/>
        <a:ext cx="2547937" cy="1528762"/>
      </dsp:txXfrm>
    </dsp:sp>
    <dsp:sp modelId="{92D5E3F5-9FE9-41F6-B4B1-C0875AE851A7}">
      <dsp:nvSpPr>
        <dsp:cNvPr id="0" name=""/>
        <dsp:cNvSpPr/>
      </dsp:nvSpPr>
      <dsp:spPr>
        <a:xfrm>
          <a:off x="1401365" y="2222896"/>
          <a:ext cx="2547937" cy="15287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Reflection: what worked/what didn’t work</a:t>
          </a:r>
          <a:endParaRPr lang="en-US" sz="2000" kern="1200"/>
        </a:p>
      </dsp:txBody>
      <dsp:txXfrm>
        <a:off x="1401365" y="2222896"/>
        <a:ext cx="2547937" cy="1528762"/>
      </dsp:txXfrm>
    </dsp:sp>
    <dsp:sp modelId="{DE2F4D42-83C3-4D28-BCBD-F18F694565F0}">
      <dsp:nvSpPr>
        <dsp:cNvPr id="0" name=""/>
        <dsp:cNvSpPr/>
      </dsp:nvSpPr>
      <dsp:spPr>
        <a:xfrm>
          <a:off x="4204096" y="2222896"/>
          <a:ext cx="2547937" cy="15287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Flexible and assertive outreach -with other partner agencies</a:t>
          </a:r>
          <a:endParaRPr lang="en-US" sz="2000" kern="1200" dirty="0"/>
        </a:p>
      </dsp:txBody>
      <dsp:txXfrm>
        <a:off x="4204096" y="2222896"/>
        <a:ext cx="2547937" cy="15287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F98F3-C9EB-41E7-8ADD-A143F74395E5}">
      <dsp:nvSpPr>
        <dsp:cNvPr id="0" name=""/>
        <dsp:cNvSpPr/>
      </dsp:nvSpPr>
      <dsp:spPr>
        <a:xfrm>
          <a:off x="0" y="2046"/>
          <a:ext cx="40005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9D4D9DA-DEC6-49EF-BA1F-01C3C8230A7F}">
      <dsp:nvSpPr>
        <dsp:cNvPr id="0" name=""/>
        <dsp:cNvSpPr/>
      </dsp:nvSpPr>
      <dsp:spPr>
        <a:xfrm>
          <a:off x="0" y="2046"/>
          <a:ext cx="4000500" cy="697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Skill set – what were they?</a:t>
          </a:r>
          <a:endParaRPr lang="en-US" sz="1800" kern="1200"/>
        </a:p>
      </dsp:txBody>
      <dsp:txXfrm>
        <a:off x="0" y="2046"/>
        <a:ext cx="4000500" cy="697817"/>
      </dsp:txXfrm>
    </dsp:sp>
    <dsp:sp modelId="{26411660-9DB8-45FF-A0FD-A49B71E9BCAD}">
      <dsp:nvSpPr>
        <dsp:cNvPr id="0" name=""/>
        <dsp:cNvSpPr/>
      </dsp:nvSpPr>
      <dsp:spPr>
        <a:xfrm>
          <a:off x="0" y="699864"/>
          <a:ext cx="40005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F353843-783E-412C-B199-3B38A40849BE}">
      <dsp:nvSpPr>
        <dsp:cNvPr id="0" name=""/>
        <dsp:cNvSpPr/>
      </dsp:nvSpPr>
      <dsp:spPr>
        <a:xfrm>
          <a:off x="0" y="699864"/>
          <a:ext cx="4000500" cy="697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Empathy/compassion/understanding and researching their history</a:t>
          </a:r>
          <a:endParaRPr lang="en-US" sz="1800" kern="1200"/>
        </a:p>
      </dsp:txBody>
      <dsp:txXfrm>
        <a:off x="0" y="699864"/>
        <a:ext cx="4000500" cy="697817"/>
      </dsp:txXfrm>
    </dsp:sp>
    <dsp:sp modelId="{53920641-811D-498C-9D16-BD9D1BDBD406}">
      <dsp:nvSpPr>
        <dsp:cNvPr id="0" name=""/>
        <dsp:cNvSpPr/>
      </dsp:nvSpPr>
      <dsp:spPr>
        <a:xfrm>
          <a:off x="0" y="1397682"/>
          <a:ext cx="40005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E98D0F1-81F8-47B0-B8EF-3405A3695840}">
      <dsp:nvSpPr>
        <dsp:cNvPr id="0" name=""/>
        <dsp:cNvSpPr/>
      </dsp:nvSpPr>
      <dsp:spPr>
        <a:xfrm>
          <a:off x="0" y="1397682"/>
          <a:ext cx="4000500" cy="697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Case study: engagement was challenging</a:t>
          </a:r>
          <a:endParaRPr lang="en-US" sz="1800" kern="1200"/>
        </a:p>
      </dsp:txBody>
      <dsp:txXfrm>
        <a:off x="0" y="1397682"/>
        <a:ext cx="4000500" cy="697817"/>
      </dsp:txXfrm>
    </dsp:sp>
    <dsp:sp modelId="{17AB7A2B-1CA6-42FD-B98D-CB3B84B25238}">
      <dsp:nvSpPr>
        <dsp:cNvPr id="0" name=""/>
        <dsp:cNvSpPr/>
      </dsp:nvSpPr>
      <dsp:spPr>
        <a:xfrm>
          <a:off x="0" y="2095500"/>
          <a:ext cx="40005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4B1EB39-2CD1-4866-9CB4-72664F27E5FA}">
      <dsp:nvSpPr>
        <dsp:cNvPr id="0" name=""/>
        <dsp:cNvSpPr/>
      </dsp:nvSpPr>
      <dsp:spPr>
        <a:xfrm>
          <a:off x="0" y="2095500"/>
          <a:ext cx="4000500" cy="697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Identified what were their key motivators? – Physical health</a:t>
          </a:r>
          <a:endParaRPr lang="en-US" sz="1800" kern="1200"/>
        </a:p>
      </dsp:txBody>
      <dsp:txXfrm>
        <a:off x="0" y="2095500"/>
        <a:ext cx="4000500" cy="697817"/>
      </dsp:txXfrm>
    </dsp:sp>
    <dsp:sp modelId="{07E9B674-EB6E-41DC-A76E-B7EEFE2E3C15}">
      <dsp:nvSpPr>
        <dsp:cNvPr id="0" name=""/>
        <dsp:cNvSpPr/>
      </dsp:nvSpPr>
      <dsp:spPr>
        <a:xfrm>
          <a:off x="0" y="2793317"/>
          <a:ext cx="40005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37584F3-3C27-48A2-B091-B571B519F145}">
      <dsp:nvSpPr>
        <dsp:cNvPr id="0" name=""/>
        <dsp:cNvSpPr/>
      </dsp:nvSpPr>
      <dsp:spPr>
        <a:xfrm>
          <a:off x="0" y="2793317"/>
          <a:ext cx="4000500" cy="697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System in place </a:t>
          </a:r>
          <a:endParaRPr lang="en-US" sz="1800" kern="1200"/>
        </a:p>
      </dsp:txBody>
      <dsp:txXfrm>
        <a:off x="0" y="2793317"/>
        <a:ext cx="4000500" cy="697817"/>
      </dsp:txXfrm>
    </dsp:sp>
    <dsp:sp modelId="{9535582E-16AF-485B-BC49-6182A34211E3}">
      <dsp:nvSpPr>
        <dsp:cNvPr id="0" name=""/>
        <dsp:cNvSpPr/>
      </dsp:nvSpPr>
      <dsp:spPr>
        <a:xfrm>
          <a:off x="0" y="3491135"/>
          <a:ext cx="40005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DCD963A-9C50-4D8C-AF38-E7A2653DF919}">
      <dsp:nvSpPr>
        <dsp:cNvPr id="0" name=""/>
        <dsp:cNvSpPr/>
      </dsp:nvSpPr>
      <dsp:spPr>
        <a:xfrm>
          <a:off x="0" y="3491135"/>
          <a:ext cx="4000500" cy="697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Solution focused</a:t>
          </a:r>
          <a:endParaRPr lang="en-US" sz="1800" kern="1200"/>
        </a:p>
      </dsp:txBody>
      <dsp:txXfrm>
        <a:off x="0" y="3491135"/>
        <a:ext cx="4000500" cy="6978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9698F-E03E-4F5F-8A5B-B9DA74F76E68}">
      <dsp:nvSpPr>
        <dsp:cNvPr id="0" name=""/>
        <dsp:cNvSpPr/>
      </dsp:nvSpPr>
      <dsp:spPr>
        <a:xfrm>
          <a:off x="0" y="2429"/>
          <a:ext cx="5111749"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A94661-7711-4292-A9C2-45E086857DFB}">
      <dsp:nvSpPr>
        <dsp:cNvPr id="0" name=""/>
        <dsp:cNvSpPr/>
      </dsp:nvSpPr>
      <dsp:spPr>
        <a:xfrm>
          <a:off x="372441" y="279451"/>
          <a:ext cx="677166" cy="6771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9DB271-B3C9-41EF-B7D5-7C3216AC7551}">
      <dsp:nvSpPr>
        <dsp:cNvPr id="0" name=""/>
        <dsp:cNvSpPr/>
      </dsp:nvSpPr>
      <dsp:spPr>
        <a:xfrm>
          <a:off x="1422049" y="2429"/>
          <a:ext cx="3689700"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800100">
            <a:lnSpc>
              <a:spcPct val="90000"/>
            </a:lnSpc>
            <a:spcBef>
              <a:spcPct val="0"/>
            </a:spcBef>
            <a:spcAft>
              <a:spcPct val="35000"/>
            </a:spcAft>
            <a:buNone/>
          </a:pPr>
          <a:r>
            <a:rPr lang="en-GB" sz="1800" kern="1200"/>
            <a:t>Safe and well</a:t>
          </a:r>
          <a:endParaRPr lang="en-US" sz="1800" kern="1200"/>
        </a:p>
      </dsp:txBody>
      <dsp:txXfrm>
        <a:off x="1422049" y="2429"/>
        <a:ext cx="3689700" cy="1231211"/>
      </dsp:txXfrm>
    </dsp:sp>
    <dsp:sp modelId="{24E9ABB9-98DE-4AB6-B781-C3A20ACB253E}">
      <dsp:nvSpPr>
        <dsp:cNvPr id="0" name=""/>
        <dsp:cNvSpPr/>
      </dsp:nvSpPr>
      <dsp:spPr>
        <a:xfrm>
          <a:off x="0" y="1541443"/>
          <a:ext cx="5111749"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1D6786-122D-4B47-9131-9E7B440DC20A}">
      <dsp:nvSpPr>
        <dsp:cNvPr id="0" name=""/>
        <dsp:cNvSpPr/>
      </dsp:nvSpPr>
      <dsp:spPr>
        <a:xfrm>
          <a:off x="372441" y="1818466"/>
          <a:ext cx="677166" cy="6771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E7862A-F734-4718-9566-2B1F85F45696}">
      <dsp:nvSpPr>
        <dsp:cNvPr id="0" name=""/>
        <dsp:cNvSpPr/>
      </dsp:nvSpPr>
      <dsp:spPr>
        <a:xfrm>
          <a:off x="1422049" y="1541443"/>
          <a:ext cx="3689700"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800100">
            <a:lnSpc>
              <a:spcPct val="90000"/>
            </a:lnSpc>
            <a:spcBef>
              <a:spcPct val="0"/>
            </a:spcBef>
            <a:spcAft>
              <a:spcPct val="35000"/>
            </a:spcAft>
            <a:buNone/>
          </a:pPr>
          <a:r>
            <a:rPr lang="en-GB" sz="1800" kern="1200"/>
            <a:t>Managed effectively/contained</a:t>
          </a:r>
          <a:endParaRPr lang="en-US" sz="1800" kern="1200"/>
        </a:p>
      </dsp:txBody>
      <dsp:txXfrm>
        <a:off x="1422049" y="1541443"/>
        <a:ext cx="3689700" cy="1231211"/>
      </dsp:txXfrm>
    </dsp:sp>
    <dsp:sp modelId="{3AD672B3-00B0-43B9-9BC1-726E417A3993}">
      <dsp:nvSpPr>
        <dsp:cNvPr id="0" name=""/>
        <dsp:cNvSpPr/>
      </dsp:nvSpPr>
      <dsp:spPr>
        <a:xfrm>
          <a:off x="0" y="3080457"/>
          <a:ext cx="5111749"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AD00A0-912B-46FE-8C87-D0F1066AB6D8}">
      <dsp:nvSpPr>
        <dsp:cNvPr id="0" name=""/>
        <dsp:cNvSpPr/>
      </dsp:nvSpPr>
      <dsp:spPr>
        <a:xfrm>
          <a:off x="372441" y="3357480"/>
          <a:ext cx="677166" cy="6771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9197AE-14C5-4DD0-817C-C3A8E91E9F30}">
      <dsp:nvSpPr>
        <dsp:cNvPr id="0" name=""/>
        <dsp:cNvSpPr/>
      </dsp:nvSpPr>
      <dsp:spPr>
        <a:xfrm>
          <a:off x="1422049" y="3080457"/>
          <a:ext cx="3689700"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800100">
            <a:lnSpc>
              <a:spcPct val="90000"/>
            </a:lnSpc>
            <a:spcBef>
              <a:spcPct val="0"/>
            </a:spcBef>
            <a:spcAft>
              <a:spcPct val="35000"/>
            </a:spcAft>
            <a:buNone/>
          </a:pPr>
          <a:r>
            <a:rPr lang="en-GB" sz="1800" kern="1200" dirty="0"/>
            <a:t>Multi-agency collaboration: meetings/sharing of info/working OOH/creative conversations</a:t>
          </a:r>
          <a:endParaRPr lang="en-US" sz="1800" kern="1200" dirty="0"/>
        </a:p>
      </dsp:txBody>
      <dsp:txXfrm>
        <a:off x="1422049" y="3080457"/>
        <a:ext cx="3689700" cy="1231211"/>
      </dsp:txXfrm>
    </dsp:sp>
    <dsp:sp modelId="{DBABFCB0-8C89-4068-BECC-02302E827C3E}">
      <dsp:nvSpPr>
        <dsp:cNvPr id="0" name=""/>
        <dsp:cNvSpPr/>
      </dsp:nvSpPr>
      <dsp:spPr>
        <a:xfrm>
          <a:off x="0" y="4619472"/>
          <a:ext cx="5111749"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8B8E2-56F8-4BC0-85EC-8BF4C3B620DE}">
      <dsp:nvSpPr>
        <dsp:cNvPr id="0" name=""/>
        <dsp:cNvSpPr/>
      </dsp:nvSpPr>
      <dsp:spPr>
        <a:xfrm>
          <a:off x="372441" y="4896494"/>
          <a:ext cx="677166" cy="6771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8FD1A5-1EC8-44F8-BAC0-B4E66130C953}">
      <dsp:nvSpPr>
        <dsp:cNvPr id="0" name=""/>
        <dsp:cNvSpPr/>
      </dsp:nvSpPr>
      <dsp:spPr>
        <a:xfrm>
          <a:off x="1422049" y="4619472"/>
          <a:ext cx="3689700"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800100">
            <a:lnSpc>
              <a:spcPct val="90000"/>
            </a:lnSpc>
            <a:spcBef>
              <a:spcPct val="0"/>
            </a:spcBef>
            <a:spcAft>
              <a:spcPct val="35000"/>
            </a:spcAft>
            <a:buNone/>
          </a:pPr>
          <a:r>
            <a:rPr lang="en-GB" sz="1800" kern="1200"/>
            <a:t>Engagement with treatment</a:t>
          </a:r>
          <a:endParaRPr lang="en-US" sz="1800" kern="1200"/>
        </a:p>
      </dsp:txBody>
      <dsp:txXfrm>
        <a:off x="1422049" y="4619472"/>
        <a:ext cx="3689700" cy="12312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85B6BA-74C3-4E64-B0FB-3DC3DB0F2F16}" type="datetimeFigureOut">
              <a:rPr lang="en-GB" smtClean="0"/>
              <a:t>04/11/2024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F36CAF-CCAE-4AF9-A2AC-EB1FEE28B8BA}" type="slidenum">
              <a:rPr lang="en-GB" smtClean="0"/>
              <a:t>‹#›</a:t>
            </a:fld>
            <a:endParaRPr lang="en-GB"/>
          </a:p>
        </p:txBody>
      </p:sp>
    </p:spTree>
    <p:extLst>
      <p:ext uri="{BB962C8B-B14F-4D97-AF65-F5344CB8AC3E}">
        <p14:creationId xmlns:p14="http://schemas.microsoft.com/office/powerpoint/2010/main" val="1588794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BCB94-A30F-4C07-8FD5-5D3608F048A3}" type="datetimeFigureOut">
              <a:rPr lang="en-GB" smtClean="0"/>
              <a:t>04/11/2024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5E8E8-1528-48FB-B845-BEC6BE7B33E1}" type="slidenum">
              <a:rPr lang="en-GB" smtClean="0"/>
              <a:t>‹#›</a:t>
            </a:fld>
            <a:endParaRPr lang="en-GB"/>
          </a:p>
        </p:txBody>
      </p:sp>
    </p:spTree>
    <p:extLst>
      <p:ext uri="{BB962C8B-B14F-4D97-AF65-F5344CB8AC3E}">
        <p14:creationId xmlns:p14="http://schemas.microsoft.com/office/powerpoint/2010/main" val="12725183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1</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1928660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16</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1928660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17</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363434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24</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3634349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3F90183-6AF0-3BFE-1B49-BEA6930169C7}"/>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4C45EBB6-C8D5-927D-8024-06B47B8867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z="1800" dirty="0">
                <a:solidFill>
                  <a:srgbClr val="1D2228"/>
                </a:solidFill>
                <a:effectLst/>
                <a:latin typeface="Helvetica" panose="020B0604020202020204" pitchFamily="34" charset="0"/>
                <a:ea typeface="Times New Roman" panose="02020603050405020304" pitchFamily="18" charset="0"/>
              </a:rPr>
              <a:t>Drug and alcohol services play a critical role in harm reduction by providing a range of services aimed at minimizing the negative consequences associated with substance use. These services are essential in supporting individuals who struggle with addictions by offering a variety of tools, resources, and support to help them reduce the harm caused by their substance use. Harm reduction prioritizes the safety and well-being of children who may be impacted by their parents substance misuse</a:t>
            </a:r>
          </a:p>
          <a:p>
            <a:pPr eaLnBrk="1" hangingPunct="1"/>
            <a:endParaRPr lang="en-GB" altLang="en-US" sz="1800" dirty="0">
              <a:solidFill>
                <a:srgbClr val="1D2228"/>
              </a:solidFill>
              <a:effectLst/>
              <a:latin typeface="Helvetica" panose="020B0604020202020204" pitchFamily="34" charset="0"/>
            </a:endParaRPr>
          </a:p>
        </p:txBody>
      </p:sp>
      <p:sp>
        <p:nvSpPr>
          <p:cNvPr id="4100" name="Slide Number Placeholder 3">
            <a:extLst>
              <a:ext uri="{FF2B5EF4-FFF2-40B4-BE49-F238E27FC236}">
                <a16:creationId xmlns:a16="http://schemas.microsoft.com/office/drawing/2014/main" id="{355149A8-5DE2-A53A-7234-F7B54E87D6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905F36B-38BF-4BE1-A513-904E45579349}" type="slidenum">
              <a:rPr lang="en-GB" altLang="en-US" smtClean="0"/>
              <a:pPr/>
              <a:t>32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8</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192866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2000" b="1" i="0" u="none" strike="noStrike" kern="0" cap="none" spc="0" normalizeH="0" baseline="0" noProof="0" dirty="0">
                <a:ln>
                  <a:noFill/>
                </a:ln>
                <a:solidFill>
                  <a:srgbClr val="0B0C0C"/>
                </a:solidFill>
                <a:effectLst/>
                <a:uLnTx/>
                <a:uFillTx/>
                <a:latin typeface="Arial" panose="020B0604020202020204" pitchFamily="34" charset="0"/>
                <a:ea typeface="Times New Roman" panose="02020603050405020304" pitchFamily="18" charset="0"/>
                <a:cs typeface="+mn-cs"/>
              </a:rPr>
              <a:t>Secondary Trauma tends to affect front line responders Police, health and social care and can result in risk of compassion fatigue. So when we think about working with people who are exposed to trauma it is important we in turn receive good supervision to process </a:t>
            </a:r>
            <a:r>
              <a:rPr kumimoji="0" lang="en-GB" sz="1800" b="1" i="0" u="none" strike="noStrike" kern="0" cap="none" spc="0" normalizeH="0" baseline="0" noProof="0" dirty="0">
                <a:ln>
                  <a:noFill/>
                </a:ln>
                <a:solidFill>
                  <a:srgbClr val="0B0C0C"/>
                </a:solidFill>
                <a:effectLst/>
                <a:uLnTx/>
                <a:uFillTx/>
                <a:latin typeface="Arial" panose="020B0604020202020204" pitchFamily="34" charset="0"/>
                <a:ea typeface="Times New Roman" panose="02020603050405020304" pitchFamily="18" charset="0"/>
                <a:cs typeface="+mn-cs"/>
              </a:rPr>
              <a:t>our own feelings in relation to this</a:t>
            </a:r>
            <a:r>
              <a:rPr kumimoji="0" lang="en-GB" sz="1800" b="0" i="0" u="none" strike="noStrike" kern="0" cap="none" spc="0" normalizeH="0" baseline="0" noProof="0" dirty="0">
                <a:ln>
                  <a:noFill/>
                </a:ln>
                <a:solidFill>
                  <a:srgbClr val="0B0C0C"/>
                </a:solidFill>
                <a:effectLst/>
                <a:uLnTx/>
                <a:uFillTx/>
                <a:latin typeface="Arial" panose="020B0604020202020204" pitchFamily="34" charset="0"/>
                <a:ea typeface="Times New Roman" panose="02020603050405020304" pitchFamily="18" charset="0"/>
                <a:cs typeface="+mn-cs"/>
              </a:rPr>
              <a:t>…</a:t>
            </a:r>
            <a:endParaRPr lang="en-GB" dirty="0"/>
          </a:p>
        </p:txBody>
      </p:sp>
      <p:sp>
        <p:nvSpPr>
          <p:cNvPr id="4" name="Slide Number Placeholder 3"/>
          <p:cNvSpPr>
            <a:spLocks noGrp="1"/>
          </p:cNvSpPr>
          <p:nvPr>
            <p:ph type="sldNum" sz="quarter" idx="10"/>
          </p:nvPr>
        </p:nvSpPr>
        <p:spPr/>
        <p:txBody>
          <a:bodyPr/>
          <a:lstStyle/>
          <a:p>
            <a:fld id="{4725E8E8-1528-48FB-B845-BEC6BE7B33E1}" type="slidenum">
              <a:rPr lang="en-GB" smtClean="0"/>
              <a:t>9</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363434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Calibri" panose="020F0502020204030204" pitchFamily="34" charset="0"/>
                <a:ea typeface="Calibri" panose="020F0502020204030204" pitchFamily="34" charset="0"/>
                <a:cs typeface="Times New Roman" panose="02020603050405020304" pitchFamily="18" charset="0"/>
              </a:rPr>
              <a:t>When a traumatic event is encountered, one of three primitive and involuntary responses will occur: </a:t>
            </a:r>
          </a:p>
          <a:p>
            <a:r>
              <a:rPr lang="en-GB" sz="1200" b="1" dirty="0">
                <a:latin typeface="Calibri" panose="020F0502020204030204" pitchFamily="34" charset="0"/>
                <a:cs typeface="Times New Roman" panose="02020603050405020304" pitchFamily="18" charset="0"/>
              </a:rPr>
              <a:t>Fight</a:t>
            </a:r>
          </a:p>
          <a:p>
            <a:r>
              <a:rPr lang="en-GB" sz="1200" b="1" dirty="0">
                <a:latin typeface="Calibri" panose="020F0502020204030204" pitchFamily="34" charset="0"/>
                <a:cs typeface="Times New Roman" panose="02020603050405020304" pitchFamily="18" charset="0"/>
              </a:rPr>
              <a:t>Flight</a:t>
            </a:r>
          </a:p>
          <a:p>
            <a:r>
              <a:rPr lang="en-GB" sz="1200" b="1" dirty="0">
                <a:latin typeface="Calibri" panose="020F0502020204030204" pitchFamily="34" charset="0"/>
                <a:cs typeface="Times New Roman" panose="02020603050405020304" pitchFamily="18" charset="0"/>
              </a:rPr>
              <a:t>Freeze</a:t>
            </a:r>
          </a:p>
          <a:p>
            <a:r>
              <a:rPr lang="en-GB" sz="1200" b="1" dirty="0">
                <a:latin typeface="Calibri" panose="020F0502020204030204" pitchFamily="34" charset="0"/>
                <a:cs typeface="Times New Roman" panose="02020603050405020304" pitchFamily="18" charset="0"/>
              </a:rPr>
              <a:t>Physiological reactions within the brain will determine the individual’s strength relative to any flight path.</a:t>
            </a:r>
          </a:p>
          <a:p>
            <a:r>
              <a:rPr lang="en-GB" sz="1200" b="1" dirty="0">
                <a:latin typeface="Calibri" panose="020F0502020204030204" pitchFamily="34" charset="0"/>
                <a:cs typeface="Times New Roman" panose="02020603050405020304" pitchFamily="18" charset="0"/>
              </a:rPr>
              <a:t>This is a survival decision over which the individual has no control and can impact on ability to process, compare, store information or integrate physical sensory and emotional experiences/memories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Colozino</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2002)</a:t>
            </a:r>
          </a:p>
          <a:p>
            <a:r>
              <a:rPr lang="en-GB" sz="1200" b="1" dirty="0">
                <a:latin typeface="Calibri" panose="020F0502020204030204" pitchFamily="34" charset="0"/>
                <a:ea typeface="Calibri" panose="020F0502020204030204" pitchFamily="34" charset="0"/>
                <a:cs typeface="Times New Roman" panose="02020603050405020304" pitchFamily="18" charset="0"/>
              </a:rPr>
              <a:t>Executive function refers to the higher-level cognitive skills used to control and coordinate cognitive abilities and behaviours.</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1" dirty="0">
                <a:effectLst/>
                <a:latin typeface="Calibri" panose="020F0502020204030204" pitchFamily="34" charset="0"/>
                <a:ea typeface="Calibri" panose="020F0502020204030204" pitchFamily="34" charset="0"/>
                <a:cs typeface="Times New Roman" panose="02020603050405020304" pitchFamily="18" charset="0"/>
              </a:rPr>
              <a:t>Appreciation of this basic neurophysiological theory offers insight into the critical importance of establishing safety, such that arousal from trauma may become calmed. It is not possible to process traumatic experience whilst in a heightened state of </a:t>
            </a:r>
            <a:r>
              <a:rPr lang="en-GB" sz="1200" b="1" dirty="0">
                <a:latin typeface="Calibri" panose="020F0502020204030204" pitchFamily="34" charset="0"/>
                <a:ea typeface="Calibri" panose="020F0502020204030204" pitchFamily="34" charset="0"/>
                <a:cs typeface="Times New Roman" panose="02020603050405020304" pitchFamily="18" charset="0"/>
              </a:rPr>
              <a:t>fight, flight or freeze.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Trauma-informed practice is an approach to health and care interventions which is grounded in the understanding that trauma exposure can impact an individual’s neurological, biological, psychological and social development.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10</a:t>
            </a:fld>
            <a:endParaRPr lang="en-GB"/>
          </a:p>
        </p:txBody>
      </p:sp>
    </p:spTree>
    <p:extLst>
      <p:ext uri="{BB962C8B-B14F-4D97-AF65-F5344CB8AC3E}">
        <p14:creationId xmlns:p14="http://schemas.microsoft.com/office/powerpoint/2010/main" val="269340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To provide a safe environment • To enable internal control • To restore or promote resiliency These three link well with each other. Once an individual feels in sufficient control, safety will be experienced. This sense of being safe enough seems to reduce arousal such that internal resources can be identified, and a sense of resilience supported.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Trauma-informed practice acknowledges the need to see beyond an individual’s presenting behaviours and to ask, ‘What does this person need?’ rather than ‘What is wrong with this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Trauma-informed practice is an approach to health and care interventions which is grounded in the understanding that trauma exposure can impact an individual’s neurological, biological, psychological and social development.</a:t>
            </a:r>
            <a:endParaRPr lang="en-GB"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11</a:t>
            </a:fld>
            <a:endParaRPr lang="en-GB"/>
          </a:p>
        </p:txBody>
      </p:sp>
    </p:spTree>
    <p:extLst>
      <p:ext uri="{BB962C8B-B14F-4D97-AF65-F5344CB8AC3E}">
        <p14:creationId xmlns:p14="http://schemas.microsoft.com/office/powerpoint/2010/main" val="327189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500"/>
              </a:spcBef>
              <a:spcAft>
                <a:spcPts val="1500"/>
              </a:spcAf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The physical, psychological and emotional safety of service users and staff is prioritised, by:</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people knowing they are safe or asking what they need to feel safe</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there being reasonable freedom from threat or harm</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attempting to prevent re-traumatisation</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putting policies, practices and safeguarding arrangements in place</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0"/>
              </a:spcBef>
              <a:spcAft>
                <a:spcPts val="800"/>
              </a:spcAft>
            </a:pPr>
            <a:r>
              <a:rPr lang="en-GB" sz="135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Trustworthiness</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Transparency exists in an organisation’s policies and procedures, with the objective of building trust among staff, service users and the wider community, by:</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the organisation and staff explaining what they are doing and why</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the organisation and staff doing what they say they will do</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expectations being made clear and the organisation and staff not overpromising</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0"/>
              </a:spcBef>
              <a:spcAft>
                <a:spcPts val="800"/>
              </a:spcAft>
            </a:pPr>
            <a:r>
              <a:rPr lang="en-GB" sz="135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Choice</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Service users are supported in shared decision-making, choice and goal setting to determine the plan of action they need to heal and move forward, by:</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ensuring service users and staff have a voice in the decision-making process of the organisation and its services.</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listening to the needs and wishes of service users and staff</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explaining choices clearly and transparently</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acknowledging that people who have experienced or are experiencing trauma may feel a lack of safety or control over the course of their life which can cause difficulties in developing trusting relationships.</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0"/>
              </a:spcBef>
              <a:spcAft>
                <a:spcPts val="800"/>
              </a:spcAft>
            </a:pPr>
            <a:r>
              <a:rPr lang="en-GB" sz="135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Collaboration</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The value of staff and service user experience is recognised in overcoming challenges and improving the system, by:</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using formal and informal peer support and mutual self-help</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the organisation asking service users and staff what they need and collaboratively considering how these needs can be met</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focussing on working alongside and actively involving service users in the delivery of services</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0"/>
              </a:spcBef>
              <a:spcAft>
                <a:spcPts val="800"/>
              </a:spcAft>
            </a:pPr>
            <a:r>
              <a:rPr lang="en-GB" sz="135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Empowerment</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Efforts are made to share power and give service users and staff a strong voice in decision-making, at both individual and organisational level, by:</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validating feelings and concerns of staff and service users</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listening to what a person wants and needs</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supporting people to make decisions and take action</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acknowledging that people who have experienced or are experiencing trauma may feel powerless to control what happens to them, isolated by their experiences and have feelings of low self-worth</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0"/>
              </a:spcBef>
              <a:spcAft>
                <a:spcPts val="800"/>
              </a:spcAft>
            </a:pPr>
            <a:r>
              <a:rPr lang="en-GB" sz="135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Cultural consideration</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Move past cultural stereotypes and biases based on, for example, gender, sexual orientation, age, religion, disability, geography, race or ethnicity by:</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offering access to gender responsive services</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leveraging the healing value of traditional cultural connections</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incorporating policies, protocols and processes that are responsive to the needs of individuals served</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12</a:t>
            </a:fld>
            <a:endParaRPr lang="en-GB"/>
          </a:p>
        </p:txBody>
      </p:sp>
    </p:spTree>
    <p:extLst>
      <p:ext uri="{BB962C8B-B14F-4D97-AF65-F5344CB8AC3E}">
        <p14:creationId xmlns:p14="http://schemas.microsoft.com/office/powerpoint/2010/main" val="3031987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Arial"/>
                <a:ea typeface="+mn-ea"/>
                <a:cs typeface="+mn-cs"/>
              </a:rPr>
              <a:t>Unconditional positive regard</a:t>
            </a:r>
            <a:r>
              <a:rPr kumimoji="0" lang="en-GB" sz="1800" b="0" i="0" u="none" strike="noStrike" kern="0" cap="none" spc="0" normalizeH="0" baseline="0" noProof="0" dirty="0">
                <a:ln>
                  <a:noFill/>
                </a:ln>
                <a:solidFill>
                  <a:srgbClr val="000000"/>
                </a:solidFill>
                <a:effectLst/>
                <a:uLnTx/>
                <a:uFillTx/>
                <a:latin typeface="Arial"/>
                <a:ea typeface="+mn-ea"/>
                <a:cs typeface="+mn-cs"/>
              </a:rPr>
              <a:t> allows the client to open up and speak about their difficulties without fear of being criticised or judged</a:t>
            </a:r>
          </a:p>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13</a:t>
            </a:fld>
            <a:endParaRPr lang="en-GB"/>
          </a:p>
        </p:txBody>
      </p:sp>
    </p:spTree>
    <p:extLst>
      <p:ext uri="{BB962C8B-B14F-4D97-AF65-F5344CB8AC3E}">
        <p14:creationId xmlns:p14="http://schemas.microsoft.com/office/powerpoint/2010/main" val="261518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When we think about Alba…. She was separated from her children…substance use whilst pregnant and staying on street to access substances and for sex </a:t>
            </a:r>
            <a:r>
              <a:rPr lang="en-GB" sz="1400" b="1" dirty="0" err="1"/>
              <a:t>workingdespite</a:t>
            </a:r>
            <a:r>
              <a:rPr lang="en-GB" sz="1400" b="1" dirty="0"/>
              <a:t> being provided accommodation</a:t>
            </a:r>
          </a:p>
          <a:p>
            <a:pPr>
              <a:lnSpc>
                <a:spcPct val="90000"/>
              </a:lnSpc>
              <a:spcAft>
                <a:spcPts val="800"/>
              </a:spcAft>
            </a:pPr>
            <a:r>
              <a:rPr lang="en-GB" sz="1400" b="1" kern="100" dirty="0"/>
              <a:t>Alba, like many people in similar circumstances may have e</a:t>
            </a:r>
            <a:r>
              <a:rPr lang="en-GB" sz="1400" b="1" kern="100" dirty="0">
                <a:effectLst/>
              </a:rPr>
              <a:t>xperience of trauma, childhood abuse, no love or attachment, violence and abuse</a:t>
            </a:r>
          </a:p>
          <a:p>
            <a:pPr>
              <a:lnSpc>
                <a:spcPct val="90000"/>
              </a:lnSpc>
              <a:spcAft>
                <a:spcPts val="800"/>
              </a:spcAft>
            </a:pPr>
            <a:r>
              <a:rPr lang="en-GB" sz="1400" b="1" kern="100" dirty="0"/>
              <a:t>It is important as frontline staff we ask</a:t>
            </a:r>
            <a:r>
              <a:rPr lang="en-GB" sz="1400" b="1" kern="100" dirty="0">
                <a:effectLst/>
              </a:rPr>
              <a:t> (what must that look like for them…we should see people by their experience, history, cultural context</a:t>
            </a:r>
          </a:p>
          <a:p>
            <a:pPr>
              <a:lnSpc>
                <a:spcPct val="90000"/>
              </a:lnSpc>
              <a:spcAft>
                <a:spcPts val="800"/>
              </a:spcAft>
            </a:pPr>
            <a:r>
              <a:rPr lang="en-GB" sz="1400" b="1" kern="100" dirty="0"/>
              <a:t>Impact on </a:t>
            </a:r>
            <a:r>
              <a:rPr lang="en-GB" sz="1400" b="1" kern="100" dirty="0">
                <a:effectLst/>
              </a:rPr>
              <a:t>executive function</a:t>
            </a:r>
          </a:p>
          <a:p>
            <a:pPr marL="0" marR="0" lvl="0" indent="0" algn="l" defTabSz="914400" rtl="0" eaLnBrk="1" fontAlgn="auto" latinLnBrk="0" hangingPunct="1">
              <a:lnSpc>
                <a:spcPct val="90000"/>
              </a:lnSpc>
              <a:spcBef>
                <a:spcPts val="0"/>
              </a:spcBef>
              <a:spcAft>
                <a:spcPts val="800"/>
              </a:spcAft>
              <a:buClrTx/>
              <a:buSzTx/>
              <a:buFontTx/>
              <a:buNone/>
              <a:tabLst/>
              <a:defRPr/>
            </a:pPr>
            <a:r>
              <a:rPr lang="en-GB" sz="14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Within the person-</a:t>
            </a:r>
            <a:r>
              <a:rPr lang="en-GB" sz="1400" b="1"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centered</a:t>
            </a:r>
            <a:r>
              <a:rPr lang="en-GB" sz="14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approach to counselling, </a:t>
            </a:r>
            <a:r>
              <a:rPr lang="en-GB" sz="1400" b="1"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Brodley</a:t>
            </a:r>
            <a:r>
              <a:rPr lang="en-GB" sz="14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(2006) argues clearly for </a:t>
            </a:r>
            <a:r>
              <a:rPr lang="en-GB" sz="1400" b="1"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attunement</a:t>
            </a:r>
            <a:r>
              <a:rPr lang="en-GB" sz="14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rather than goals for clients. She presents an important reminder that: “Systematic non-interference protects the client’s self-determination, autonomy and sense of self — it allows and facilitates self-healing and self-development” (p. 47).</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800"/>
              </a:spcAft>
              <a:buClrTx/>
              <a:buSzTx/>
              <a:buFontTx/>
              <a:buNone/>
              <a:tabLst/>
              <a:defRPr/>
            </a:pP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Through moment-to-moment connection, the person-</a:t>
            </a:r>
            <a:r>
              <a:rPr lang="en-GB" sz="1400" b="1" kern="100" dirty="0" err="1">
                <a:effectLst/>
                <a:latin typeface="Calibri" panose="020F0502020204030204" pitchFamily="34" charset="0"/>
                <a:ea typeface="Calibri" panose="020F0502020204030204" pitchFamily="34" charset="0"/>
                <a:cs typeface="Times New Roman" panose="02020603050405020304" pitchFamily="18" charset="0"/>
              </a:rPr>
              <a:t>centered</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 approach offers the possibility of safety and control to a client who may need to process highly charged experiences. Through a willingness to connect with the ebb and flow of the client’s physiology, while, at the same time, picking up empathically on the client’s experience, care and attention can be held together. Furthermore, orientation to the “here and now” emphasizes a separation from the traumatic event. Processing can take place in relative </a:t>
            </a:r>
            <a:r>
              <a:rPr lang="en-GB" sz="1400" b="1" kern="100" dirty="0" err="1">
                <a:effectLst/>
                <a:latin typeface="Calibri" panose="020F0502020204030204" pitchFamily="34" charset="0"/>
                <a:ea typeface="Calibri" panose="020F0502020204030204" pitchFamily="34" charset="0"/>
                <a:cs typeface="Times New Roman" panose="02020603050405020304" pitchFamily="18" charset="0"/>
              </a:rPr>
              <a:t>safey</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endParaRPr lang="en-GB" sz="1400" b="1" kern="100" dirty="0">
              <a:effectLst/>
            </a:endParaRPr>
          </a:p>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14</a:t>
            </a:fld>
            <a:endParaRPr lang="en-GB"/>
          </a:p>
        </p:txBody>
      </p:sp>
    </p:spTree>
    <p:extLst>
      <p:ext uri="{BB962C8B-B14F-4D97-AF65-F5344CB8AC3E}">
        <p14:creationId xmlns:p14="http://schemas.microsoft.com/office/powerpoint/2010/main" val="2325035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00" dirty="0">
                <a:effectLst/>
                <a:latin typeface="Arial" panose="020B0604020202020204" pitchFamily="34" charset="0"/>
                <a:ea typeface="Calibri" panose="020F0502020204030204" pitchFamily="34" charset="0"/>
                <a:cs typeface="Arial" panose="020B0604020202020204" pitchFamily="34" charset="0"/>
              </a:rPr>
              <a:t>Processing can take place in relative </a:t>
            </a:r>
            <a:r>
              <a:rPr lang="en-GB" sz="1200" b="1" kern="100" dirty="0" err="1">
                <a:effectLst/>
                <a:latin typeface="Arial" panose="020B0604020202020204" pitchFamily="34" charset="0"/>
                <a:ea typeface="Calibri" panose="020F0502020204030204" pitchFamily="34" charset="0"/>
                <a:cs typeface="Arial" panose="020B0604020202020204" pitchFamily="34" charset="0"/>
              </a:rPr>
              <a:t>safey</a:t>
            </a:r>
            <a:r>
              <a:rPr lang="en-GB" sz="1200" b="1" kern="100" dirty="0">
                <a:latin typeface="Arial" panose="020B0604020202020204" pitchFamily="34" charset="0"/>
                <a:ea typeface="Calibri" panose="020F0502020204030204" pitchFamily="34" charset="0"/>
                <a:cs typeface="Arial" panose="020B0604020202020204" pitchFamily="34" charset="0"/>
              </a:rPr>
              <a:t> ….Key is the ability to work flexibly and with the ebb and flow rather than pushing for steady contact </a:t>
            </a:r>
            <a:endParaRPr lang="en-GB" sz="1200" b="1" kern="1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15</a:t>
            </a:fld>
            <a:endParaRPr lang="en-GB"/>
          </a:p>
        </p:txBody>
      </p:sp>
    </p:spTree>
    <p:extLst>
      <p:ext uri="{BB962C8B-B14F-4D97-AF65-F5344CB8AC3E}">
        <p14:creationId xmlns:p14="http://schemas.microsoft.com/office/powerpoint/2010/main" val="3609287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p>
        </p:txBody>
      </p:sp>
    </p:spTree>
    <p:extLst>
      <p:ext uri="{BB962C8B-B14F-4D97-AF65-F5344CB8AC3E}">
        <p14:creationId xmlns:p14="http://schemas.microsoft.com/office/powerpoint/2010/main" val="4273743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204167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93383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42737433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192565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1061620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387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536311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079983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3183447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43669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9423656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6192565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0314736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041672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33837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5B12-630B-D63B-821C-8446A806B624}"/>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30232BA-EBCD-D18B-4EB9-647F4C2482F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237FEC95-913D-7E3D-CEF8-5343E95183F3}"/>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6" name="Slide Number Placeholder 5">
            <a:extLst>
              <a:ext uri="{FF2B5EF4-FFF2-40B4-BE49-F238E27FC236}">
                <a16:creationId xmlns:a16="http://schemas.microsoft.com/office/drawing/2014/main" id="{3FB92459-96CB-3C9B-C405-ED5461BD7AC4}"/>
              </a:ext>
            </a:extLst>
          </p:cNvPr>
          <p:cNvSpPr>
            <a:spLocks noGrp="1"/>
          </p:cNvSpPr>
          <p:nvPr>
            <p:ph type="sldNum" sz="quarter" idx="12"/>
          </p:nvPr>
        </p:nvSpPr>
        <p:spPr/>
        <p:txBody>
          <a:bodyPr/>
          <a:lstStyle/>
          <a:p>
            <a:fld id="{73682D5F-F3B7-4A70-9288-525043E15F0F}" type="slidenum">
              <a:rPr lang="en-GB" smtClean="0"/>
              <a:t>‹#›</a:t>
            </a:fld>
            <a:endParaRPr lang="en-GB"/>
          </a:p>
        </p:txBody>
      </p:sp>
      <p:pic>
        <p:nvPicPr>
          <p:cNvPr id="8" name="Picture 7" descr="Graphical user interface&#10;&#10;Description automatically generated with low confidence">
            <a:extLst>
              <a:ext uri="{FF2B5EF4-FFF2-40B4-BE49-F238E27FC236}">
                <a16:creationId xmlns:a16="http://schemas.microsoft.com/office/drawing/2014/main" id="{D269F9E1-6306-9850-87B0-8217932DF9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7545" y="365126"/>
            <a:ext cx="2786644" cy="1233305"/>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6B82E7D0-749A-B6C6-7458-6168B81AD9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395" y="451909"/>
            <a:ext cx="1820475" cy="1186495"/>
          </a:xfrm>
          <a:prstGeom prst="rect">
            <a:avLst/>
          </a:prstGeom>
        </p:spPr>
      </p:pic>
      <p:sp>
        <p:nvSpPr>
          <p:cNvPr id="12" name="TextBox 11">
            <a:extLst>
              <a:ext uri="{FF2B5EF4-FFF2-40B4-BE49-F238E27FC236}">
                <a16:creationId xmlns:a16="http://schemas.microsoft.com/office/drawing/2014/main" id="{C1CB77F1-0204-B642-427A-A941FBBC7389}"/>
              </a:ext>
            </a:extLst>
          </p:cNvPr>
          <p:cNvSpPr txBox="1"/>
          <p:nvPr userDrawn="1"/>
        </p:nvSpPr>
        <p:spPr>
          <a:xfrm>
            <a:off x="2286520" y="3236021"/>
            <a:ext cx="4573038" cy="369332"/>
          </a:xfrm>
          <a:prstGeom prst="rect">
            <a:avLst/>
          </a:prstGeom>
          <a:noFill/>
        </p:spPr>
        <p:txBody>
          <a:bodyPr wrap="square">
            <a:spAutoFit/>
          </a:bodyPr>
          <a:lstStyle/>
          <a:p>
            <a:endParaRPr lang="en-GB" sz="1350" dirty="0"/>
          </a:p>
        </p:txBody>
      </p:sp>
      <p:sp>
        <p:nvSpPr>
          <p:cNvPr id="14" name="TextBox 13">
            <a:extLst>
              <a:ext uri="{FF2B5EF4-FFF2-40B4-BE49-F238E27FC236}">
                <a16:creationId xmlns:a16="http://schemas.microsoft.com/office/drawing/2014/main" id="{DBF1ED38-EAC0-5F1D-7045-E16B98B40677}"/>
              </a:ext>
            </a:extLst>
          </p:cNvPr>
          <p:cNvSpPr txBox="1"/>
          <p:nvPr userDrawn="1"/>
        </p:nvSpPr>
        <p:spPr>
          <a:xfrm>
            <a:off x="2286520" y="3244334"/>
            <a:ext cx="4573038" cy="369332"/>
          </a:xfrm>
          <a:prstGeom prst="rect">
            <a:avLst/>
          </a:prstGeom>
          <a:noFill/>
        </p:spPr>
        <p:txBody>
          <a:bodyPr wrap="square">
            <a:spAutoFit/>
          </a:bodyPr>
          <a:lstStyle/>
          <a:p>
            <a:endParaRPr lang="en-GB" sz="1350" dirty="0"/>
          </a:p>
        </p:txBody>
      </p:sp>
      <p:sp>
        <p:nvSpPr>
          <p:cNvPr id="16" name="TextBox 15">
            <a:extLst>
              <a:ext uri="{FF2B5EF4-FFF2-40B4-BE49-F238E27FC236}">
                <a16:creationId xmlns:a16="http://schemas.microsoft.com/office/drawing/2014/main" id="{C1763A52-911E-FF1F-F317-A9385408B9B9}"/>
              </a:ext>
            </a:extLst>
          </p:cNvPr>
          <p:cNvSpPr txBox="1"/>
          <p:nvPr userDrawn="1"/>
        </p:nvSpPr>
        <p:spPr>
          <a:xfrm>
            <a:off x="2286520" y="3244334"/>
            <a:ext cx="4573038" cy="369332"/>
          </a:xfrm>
          <a:prstGeom prst="rect">
            <a:avLst/>
          </a:prstGeom>
          <a:noFill/>
        </p:spPr>
        <p:txBody>
          <a:bodyPr wrap="square">
            <a:spAutoFit/>
          </a:bodyPr>
          <a:lstStyle/>
          <a:p>
            <a:endParaRPr lang="en-GB" sz="1350" dirty="0"/>
          </a:p>
        </p:txBody>
      </p:sp>
      <p:pic>
        <p:nvPicPr>
          <p:cNvPr id="11" name="Picture 10" descr="A close-up of a sign&#10;&#10;Description automatically generated">
            <a:extLst>
              <a:ext uri="{FF2B5EF4-FFF2-40B4-BE49-F238E27FC236}">
                <a16:creationId xmlns:a16="http://schemas.microsoft.com/office/drawing/2014/main" id="{54E65621-0E96-99B8-DC43-FFBF3703D8C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65857" y="4608514"/>
            <a:ext cx="4393701" cy="1432563"/>
          </a:xfrm>
          <a:prstGeom prst="rect">
            <a:avLst/>
          </a:prstGeom>
        </p:spPr>
      </p:pic>
    </p:spTree>
    <p:extLst>
      <p:ext uri="{BB962C8B-B14F-4D97-AF65-F5344CB8AC3E}">
        <p14:creationId xmlns:p14="http://schemas.microsoft.com/office/powerpoint/2010/main" val="2660427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005E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5B12-630B-D63B-821C-8446A806B624}"/>
              </a:ext>
            </a:extLst>
          </p:cNvPr>
          <p:cNvSpPr>
            <a:spLocks noGrp="1"/>
          </p:cNvSpPr>
          <p:nvPr>
            <p:ph type="ctrTitle"/>
          </p:nvPr>
        </p:nvSpPr>
        <p:spPr>
          <a:xfrm>
            <a:off x="1143000" y="1122363"/>
            <a:ext cx="6858000" cy="2387600"/>
          </a:xfrm>
        </p:spPr>
        <p:txBody>
          <a:bodyPr anchor="b"/>
          <a:lstStyle>
            <a:lvl1pPr algn="ctr">
              <a:defRPr sz="45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30232BA-EBCD-D18B-4EB9-647F4C2482F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237FEC95-913D-7E3D-CEF8-5343E95183F3}"/>
              </a:ext>
            </a:extLst>
          </p:cNvPr>
          <p:cNvSpPr>
            <a:spLocks noGrp="1"/>
          </p:cNvSpPr>
          <p:nvPr>
            <p:ph type="dt" sz="half" idx="10"/>
          </p:nvPr>
        </p:nvSpPr>
        <p:spPr/>
        <p:txBody>
          <a:bodyPr/>
          <a:lstStyle/>
          <a:p>
            <a:fld id="{B9083328-A8C0-4115-A734-CCEDEEF84C51}" type="datetimeFigureOut">
              <a:rPr lang="en-GB" smtClean="0"/>
              <a:t>04/11/2024</a:t>
            </a:fld>
            <a:endParaRPr lang="en-GB" dirty="0"/>
          </a:p>
        </p:txBody>
      </p:sp>
      <p:sp>
        <p:nvSpPr>
          <p:cNvPr id="6" name="Slide Number Placeholder 5">
            <a:extLst>
              <a:ext uri="{FF2B5EF4-FFF2-40B4-BE49-F238E27FC236}">
                <a16:creationId xmlns:a16="http://schemas.microsoft.com/office/drawing/2014/main" id="{3FB92459-96CB-3C9B-C405-ED5461BD7AC4}"/>
              </a:ext>
            </a:extLst>
          </p:cNvPr>
          <p:cNvSpPr>
            <a:spLocks noGrp="1"/>
          </p:cNvSpPr>
          <p:nvPr>
            <p:ph type="sldNum" sz="quarter" idx="12"/>
          </p:nvPr>
        </p:nvSpPr>
        <p:spPr/>
        <p:txBody>
          <a:bodyPr/>
          <a:lstStyle/>
          <a:p>
            <a:fld id="{73682D5F-F3B7-4A70-9288-525043E15F0F}" type="slidenum">
              <a:rPr lang="en-GB" smtClean="0"/>
              <a:t>‹#›</a:t>
            </a:fld>
            <a:endParaRPr lang="en-GB"/>
          </a:p>
        </p:txBody>
      </p:sp>
      <p:pic>
        <p:nvPicPr>
          <p:cNvPr id="7" name="Picture 6" descr="Text&#10;&#10;Description automatically generated">
            <a:extLst>
              <a:ext uri="{FF2B5EF4-FFF2-40B4-BE49-F238E27FC236}">
                <a16:creationId xmlns:a16="http://schemas.microsoft.com/office/drawing/2014/main" id="{1142A637-7FFF-59AE-CA0F-19CB63F39F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63551"/>
          <a:stretch/>
        </p:blipFill>
        <p:spPr>
          <a:xfrm>
            <a:off x="6923682" y="365125"/>
            <a:ext cx="1892298" cy="449523"/>
          </a:xfrm>
          <a:prstGeom prst="rect">
            <a:avLst/>
          </a:prstGeom>
        </p:spPr>
      </p:pic>
      <p:pic>
        <p:nvPicPr>
          <p:cNvPr id="11" name="Picture 10" descr="Graphical user interface, application&#10;&#10;Description automatically generated with medium confidence">
            <a:extLst>
              <a:ext uri="{FF2B5EF4-FFF2-40B4-BE49-F238E27FC236}">
                <a16:creationId xmlns:a16="http://schemas.microsoft.com/office/drawing/2014/main" id="{C06949DC-8B51-2D23-BC53-9BECB92A6C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8020" y="365124"/>
            <a:ext cx="2816678" cy="1248862"/>
          </a:xfrm>
          <a:prstGeom prst="rect">
            <a:avLst/>
          </a:prstGeom>
        </p:spPr>
      </p:pic>
      <p:sp>
        <p:nvSpPr>
          <p:cNvPr id="12" name="Footer Placeholder 4">
            <a:extLst>
              <a:ext uri="{FF2B5EF4-FFF2-40B4-BE49-F238E27FC236}">
                <a16:creationId xmlns:a16="http://schemas.microsoft.com/office/drawing/2014/main" id="{B83C10E1-4A10-BC62-7D26-A9DEFA1FCFBA}"/>
              </a:ext>
            </a:extLst>
          </p:cNvPr>
          <p:cNvSpPr txBox="1">
            <a:spLocks/>
          </p:cNvSpPr>
          <p:nvPr userDrawn="1"/>
        </p:nvSpPr>
        <p:spPr>
          <a:xfrm>
            <a:off x="2964656" y="6350001"/>
            <a:ext cx="3214688" cy="365125"/>
          </a:xfrm>
          <a:prstGeom prst="rect">
            <a:avLst/>
          </a:prstGeom>
        </p:spPr>
        <p:txBody>
          <a:bodyPr vert="horz" lIns="68580" tIns="34290" rIns="68580" bIns="34290" rtlCol="0" anchor="ctr"/>
          <a:lstStyle>
            <a:defPPr>
              <a:defRPr lang="en-US"/>
            </a:defPPr>
            <a:lvl1pPr marL="0" algn="ct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88" dirty="0">
                <a:solidFill>
                  <a:schemeClr val="bg1"/>
                </a:solidFill>
                <a:latin typeface="Arial" panose="020B0604020202020204" pitchFamily="34" charset="0"/>
                <a:cs typeface="Arial" panose="020B0604020202020204" pitchFamily="34" charset="0"/>
              </a:rPr>
              <a:t>Better Mental Health.</a:t>
            </a:r>
            <a:r>
              <a:rPr lang="en-GB" sz="788" dirty="0">
                <a:solidFill>
                  <a:srgbClr val="345392"/>
                </a:solidFill>
                <a:latin typeface="Arial" panose="020B0604020202020204" pitchFamily="34" charset="0"/>
                <a:cs typeface="Arial" panose="020B0604020202020204" pitchFamily="34" charset="0"/>
              </a:rPr>
              <a:t> </a:t>
            </a:r>
            <a:r>
              <a:rPr lang="en-GB" sz="788" dirty="0">
                <a:solidFill>
                  <a:srgbClr val="CB4E92"/>
                </a:solidFill>
                <a:latin typeface="Arial" panose="020B0604020202020204" pitchFamily="34" charset="0"/>
                <a:cs typeface="Arial" panose="020B0604020202020204" pitchFamily="34" charset="0"/>
              </a:rPr>
              <a:t>Better Lives. </a:t>
            </a:r>
            <a:r>
              <a:rPr lang="en-GB" sz="788" dirty="0">
                <a:solidFill>
                  <a:srgbClr val="7CB83F"/>
                </a:solidFill>
                <a:latin typeface="Arial" panose="020B0604020202020204" pitchFamily="34" charset="0"/>
                <a:cs typeface="Arial" panose="020B0604020202020204" pitchFamily="34" charset="0"/>
              </a:rPr>
              <a:t>Better Communities. </a:t>
            </a:r>
          </a:p>
        </p:txBody>
      </p:sp>
      <p:pic>
        <p:nvPicPr>
          <p:cNvPr id="8" name="Picture 7" descr="Text&#10;&#10;Description automatically generated">
            <a:extLst>
              <a:ext uri="{FF2B5EF4-FFF2-40B4-BE49-F238E27FC236}">
                <a16:creationId xmlns:a16="http://schemas.microsoft.com/office/drawing/2014/main" id="{2801ECEF-116B-C8B6-37D8-5A0C8FDBD75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1492" r="2983"/>
          <a:stretch/>
        </p:blipFill>
        <p:spPr>
          <a:xfrm>
            <a:off x="6923682" y="814647"/>
            <a:ext cx="1835855" cy="721578"/>
          </a:xfrm>
          <a:prstGeom prst="rect">
            <a:avLst/>
          </a:prstGeom>
        </p:spPr>
      </p:pic>
      <p:pic>
        <p:nvPicPr>
          <p:cNvPr id="14" name="Picture 13">
            <a:extLst>
              <a:ext uri="{FF2B5EF4-FFF2-40B4-BE49-F238E27FC236}">
                <a16:creationId xmlns:a16="http://schemas.microsoft.com/office/drawing/2014/main" id="{900AA820-FED8-F0F2-C7CB-E5CDF103A124}"/>
              </a:ext>
            </a:extLst>
          </p:cNvPr>
          <p:cNvPicPr>
            <a:picLocks noChangeAspect="1"/>
          </p:cNvPicPr>
          <p:nvPr userDrawn="1"/>
        </p:nvPicPr>
        <p:blipFill>
          <a:blip r:embed="rId5"/>
          <a:stretch>
            <a:fillRect/>
          </a:stretch>
        </p:blipFill>
        <p:spPr>
          <a:xfrm>
            <a:off x="7085584" y="446334"/>
            <a:ext cx="1756983" cy="1086443"/>
          </a:xfrm>
          <a:prstGeom prst="rect">
            <a:avLst/>
          </a:prstGeom>
        </p:spPr>
      </p:pic>
      <p:pic>
        <p:nvPicPr>
          <p:cNvPr id="10" name="Picture 9" descr="A group of people and a target&#10;&#10;Description automatically generated">
            <a:extLst>
              <a:ext uri="{FF2B5EF4-FFF2-40B4-BE49-F238E27FC236}">
                <a16:creationId xmlns:a16="http://schemas.microsoft.com/office/drawing/2014/main" id="{D5354FED-6FD3-571F-F421-C349C076D2C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65857" y="4668973"/>
            <a:ext cx="4320549" cy="1481331"/>
          </a:xfrm>
          <a:prstGeom prst="rect">
            <a:avLst/>
          </a:prstGeom>
        </p:spPr>
      </p:pic>
    </p:spTree>
    <p:extLst>
      <p:ext uri="{BB962C8B-B14F-4D97-AF65-F5344CB8AC3E}">
        <p14:creationId xmlns:p14="http://schemas.microsoft.com/office/powerpoint/2010/main" val="1179349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CB4E9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5B12-630B-D63B-821C-8446A806B624}"/>
              </a:ext>
            </a:extLst>
          </p:cNvPr>
          <p:cNvSpPr>
            <a:spLocks noGrp="1"/>
          </p:cNvSpPr>
          <p:nvPr>
            <p:ph type="ctrTitle"/>
          </p:nvPr>
        </p:nvSpPr>
        <p:spPr>
          <a:xfrm>
            <a:off x="1143000" y="1122363"/>
            <a:ext cx="6858000" cy="2387600"/>
          </a:xfrm>
        </p:spPr>
        <p:txBody>
          <a:bodyPr anchor="b"/>
          <a:lstStyle>
            <a:lvl1pPr algn="ctr">
              <a:defRPr sz="45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30232BA-EBCD-D18B-4EB9-647F4C2482F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237FEC95-913D-7E3D-CEF8-5343E95183F3}"/>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6" name="Slide Number Placeholder 5">
            <a:extLst>
              <a:ext uri="{FF2B5EF4-FFF2-40B4-BE49-F238E27FC236}">
                <a16:creationId xmlns:a16="http://schemas.microsoft.com/office/drawing/2014/main" id="{3FB92459-96CB-3C9B-C405-ED5461BD7AC4}"/>
              </a:ext>
            </a:extLst>
          </p:cNvPr>
          <p:cNvSpPr>
            <a:spLocks noGrp="1"/>
          </p:cNvSpPr>
          <p:nvPr>
            <p:ph type="sldNum" sz="quarter" idx="12"/>
          </p:nvPr>
        </p:nvSpPr>
        <p:spPr/>
        <p:txBody>
          <a:bodyPr/>
          <a:lstStyle/>
          <a:p>
            <a:fld id="{73682D5F-F3B7-4A70-9288-525043E15F0F}" type="slidenum">
              <a:rPr lang="en-GB" smtClean="0"/>
              <a:t>‹#›</a:t>
            </a:fld>
            <a:endParaRPr lang="en-GB"/>
          </a:p>
        </p:txBody>
      </p:sp>
      <p:pic>
        <p:nvPicPr>
          <p:cNvPr id="11" name="Picture 10" descr="Graphical user interface, application&#10;&#10;Description automatically generated with medium confidence">
            <a:extLst>
              <a:ext uri="{FF2B5EF4-FFF2-40B4-BE49-F238E27FC236}">
                <a16:creationId xmlns:a16="http://schemas.microsoft.com/office/drawing/2014/main" id="{C06949DC-8B51-2D23-BC53-9BECB92A6C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020" y="365124"/>
            <a:ext cx="2816678" cy="1248862"/>
          </a:xfrm>
          <a:prstGeom prst="rect">
            <a:avLst/>
          </a:prstGeom>
        </p:spPr>
      </p:pic>
      <p:sp>
        <p:nvSpPr>
          <p:cNvPr id="12" name="Footer Placeholder 4">
            <a:extLst>
              <a:ext uri="{FF2B5EF4-FFF2-40B4-BE49-F238E27FC236}">
                <a16:creationId xmlns:a16="http://schemas.microsoft.com/office/drawing/2014/main" id="{B83C10E1-4A10-BC62-7D26-A9DEFA1FCFBA}"/>
              </a:ext>
            </a:extLst>
          </p:cNvPr>
          <p:cNvSpPr txBox="1">
            <a:spLocks/>
          </p:cNvSpPr>
          <p:nvPr userDrawn="1"/>
        </p:nvSpPr>
        <p:spPr>
          <a:xfrm>
            <a:off x="2964656" y="6350001"/>
            <a:ext cx="3214688" cy="365125"/>
          </a:xfrm>
          <a:prstGeom prst="rect">
            <a:avLst/>
          </a:prstGeom>
        </p:spPr>
        <p:txBody>
          <a:bodyPr vert="horz" lIns="68580" tIns="34290" rIns="68580" bIns="34290" rtlCol="0" anchor="ctr"/>
          <a:lstStyle>
            <a:defPPr>
              <a:defRPr lang="en-US"/>
            </a:defPPr>
            <a:lvl1pPr marL="0" algn="ct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88" dirty="0">
                <a:solidFill>
                  <a:srgbClr val="345392"/>
                </a:solidFill>
                <a:latin typeface="Arial" panose="020B0604020202020204" pitchFamily="34" charset="0"/>
                <a:cs typeface="Arial" panose="020B0604020202020204" pitchFamily="34" charset="0"/>
              </a:rPr>
              <a:t>Better Mental Health. </a:t>
            </a:r>
            <a:r>
              <a:rPr lang="en-GB" sz="788" dirty="0">
                <a:solidFill>
                  <a:schemeClr val="bg1"/>
                </a:solidFill>
                <a:latin typeface="Arial" panose="020B0604020202020204" pitchFamily="34" charset="0"/>
                <a:cs typeface="Arial" panose="020B0604020202020204" pitchFamily="34" charset="0"/>
              </a:rPr>
              <a:t>Better Lives. </a:t>
            </a:r>
            <a:r>
              <a:rPr lang="en-GB" sz="788" dirty="0">
                <a:solidFill>
                  <a:srgbClr val="7CB83F"/>
                </a:solidFill>
                <a:latin typeface="Arial" panose="020B0604020202020204" pitchFamily="34" charset="0"/>
                <a:cs typeface="Arial" panose="020B0604020202020204" pitchFamily="34" charset="0"/>
              </a:rPr>
              <a:t>Better Communities. </a:t>
            </a:r>
          </a:p>
        </p:txBody>
      </p:sp>
      <p:pic>
        <p:nvPicPr>
          <p:cNvPr id="8" name="Picture 7">
            <a:extLst>
              <a:ext uri="{FF2B5EF4-FFF2-40B4-BE49-F238E27FC236}">
                <a16:creationId xmlns:a16="http://schemas.microsoft.com/office/drawing/2014/main" id="{127DB82D-B8D7-3A7F-E082-C6FA4D282800}"/>
              </a:ext>
            </a:extLst>
          </p:cNvPr>
          <p:cNvPicPr>
            <a:picLocks noChangeAspect="1"/>
          </p:cNvPicPr>
          <p:nvPr userDrawn="1"/>
        </p:nvPicPr>
        <p:blipFill>
          <a:blip r:embed="rId3"/>
          <a:stretch>
            <a:fillRect/>
          </a:stretch>
        </p:blipFill>
        <p:spPr>
          <a:xfrm>
            <a:off x="7085584" y="446334"/>
            <a:ext cx="1756983" cy="1086443"/>
          </a:xfrm>
          <a:prstGeom prst="rect">
            <a:avLst/>
          </a:prstGeom>
        </p:spPr>
      </p:pic>
    </p:spTree>
    <p:extLst>
      <p:ext uri="{BB962C8B-B14F-4D97-AF65-F5344CB8AC3E}">
        <p14:creationId xmlns:p14="http://schemas.microsoft.com/office/powerpoint/2010/main" val="3437013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rgbClr val="FBB8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5B12-630B-D63B-821C-8446A806B624}"/>
              </a:ext>
            </a:extLst>
          </p:cNvPr>
          <p:cNvSpPr>
            <a:spLocks noGrp="1"/>
          </p:cNvSpPr>
          <p:nvPr>
            <p:ph type="ctrTitle"/>
          </p:nvPr>
        </p:nvSpPr>
        <p:spPr>
          <a:xfrm>
            <a:off x="1143000" y="1122363"/>
            <a:ext cx="6858000" cy="2387600"/>
          </a:xfrm>
        </p:spPr>
        <p:txBody>
          <a:bodyPr anchor="b"/>
          <a:lstStyle>
            <a:lvl1pPr algn="ctr">
              <a:defRPr sz="45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30232BA-EBCD-D18B-4EB9-647F4C2482F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237FEC95-913D-7E3D-CEF8-5343E95183F3}"/>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6" name="Slide Number Placeholder 5">
            <a:extLst>
              <a:ext uri="{FF2B5EF4-FFF2-40B4-BE49-F238E27FC236}">
                <a16:creationId xmlns:a16="http://schemas.microsoft.com/office/drawing/2014/main" id="{3FB92459-96CB-3C9B-C405-ED5461BD7AC4}"/>
              </a:ext>
            </a:extLst>
          </p:cNvPr>
          <p:cNvSpPr>
            <a:spLocks noGrp="1"/>
          </p:cNvSpPr>
          <p:nvPr>
            <p:ph type="sldNum" sz="quarter" idx="12"/>
          </p:nvPr>
        </p:nvSpPr>
        <p:spPr/>
        <p:txBody>
          <a:bodyPr/>
          <a:lstStyle/>
          <a:p>
            <a:fld id="{73682D5F-F3B7-4A70-9288-525043E15F0F}" type="slidenum">
              <a:rPr lang="en-GB" smtClean="0"/>
              <a:t>‹#›</a:t>
            </a:fld>
            <a:endParaRPr lang="en-GB"/>
          </a:p>
        </p:txBody>
      </p:sp>
      <p:pic>
        <p:nvPicPr>
          <p:cNvPr id="11" name="Picture 10" descr="Graphical user interface, application&#10;&#10;Description automatically generated with medium confidence">
            <a:extLst>
              <a:ext uri="{FF2B5EF4-FFF2-40B4-BE49-F238E27FC236}">
                <a16:creationId xmlns:a16="http://schemas.microsoft.com/office/drawing/2014/main" id="{C06949DC-8B51-2D23-BC53-9BECB92A6C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020" y="365124"/>
            <a:ext cx="2816678" cy="1248862"/>
          </a:xfrm>
          <a:prstGeom prst="rect">
            <a:avLst/>
          </a:prstGeom>
        </p:spPr>
      </p:pic>
      <p:sp>
        <p:nvSpPr>
          <p:cNvPr id="12" name="Footer Placeholder 4">
            <a:extLst>
              <a:ext uri="{FF2B5EF4-FFF2-40B4-BE49-F238E27FC236}">
                <a16:creationId xmlns:a16="http://schemas.microsoft.com/office/drawing/2014/main" id="{B83C10E1-4A10-BC62-7D26-A9DEFA1FCFBA}"/>
              </a:ext>
            </a:extLst>
          </p:cNvPr>
          <p:cNvSpPr txBox="1">
            <a:spLocks/>
          </p:cNvSpPr>
          <p:nvPr userDrawn="1"/>
        </p:nvSpPr>
        <p:spPr>
          <a:xfrm>
            <a:off x="2964656" y="6350001"/>
            <a:ext cx="3214688" cy="365125"/>
          </a:xfrm>
          <a:prstGeom prst="rect">
            <a:avLst/>
          </a:prstGeom>
        </p:spPr>
        <p:txBody>
          <a:bodyPr vert="horz" lIns="68580" tIns="34290" rIns="68580" bIns="34290" rtlCol="0" anchor="ctr"/>
          <a:lstStyle>
            <a:defPPr>
              <a:defRPr lang="en-US"/>
            </a:defPPr>
            <a:lvl1pPr marL="0" algn="ct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88" dirty="0">
                <a:solidFill>
                  <a:srgbClr val="345392"/>
                </a:solidFill>
                <a:latin typeface="Arial" panose="020B0604020202020204" pitchFamily="34" charset="0"/>
                <a:cs typeface="Arial" panose="020B0604020202020204" pitchFamily="34" charset="0"/>
              </a:rPr>
              <a:t>Better Mental Health. </a:t>
            </a:r>
            <a:r>
              <a:rPr lang="en-GB" sz="788" dirty="0">
                <a:solidFill>
                  <a:srgbClr val="CB4E92"/>
                </a:solidFill>
                <a:latin typeface="Arial" panose="020B0604020202020204" pitchFamily="34" charset="0"/>
                <a:cs typeface="Arial" panose="020B0604020202020204" pitchFamily="34" charset="0"/>
              </a:rPr>
              <a:t>Better Lives. </a:t>
            </a:r>
            <a:r>
              <a:rPr lang="en-GB" sz="788" dirty="0">
                <a:solidFill>
                  <a:srgbClr val="7CB83F"/>
                </a:solidFill>
                <a:latin typeface="Arial" panose="020B0604020202020204" pitchFamily="34" charset="0"/>
                <a:cs typeface="Arial" panose="020B0604020202020204" pitchFamily="34" charset="0"/>
              </a:rPr>
              <a:t>Better Communities. </a:t>
            </a:r>
          </a:p>
        </p:txBody>
      </p:sp>
      <p:pic>
        <p:nvPicPr>
          <p:cNvPr id="5" name="Picture 4">
            <a:extLst>
              <a:ext uri="{FF2B5EF4-FFF2-40B4-BE49-F238E27FC236}">
                <a16:creationId xmlns:a16="http://schemas.microsoft.com/office/drawing/2014/main" id="{78EA462A-A833-347E-C01D-87381270AF62}"/>
              </a:ext>
            </a:extLst>
          </p:cNvPr>
          <p:cNvPicPr>
            <a:picLocks noChangeAspect="1"/>
          </p:cNvPicPr>
          <p:nvPr userDrawn="1"/>
        </p:nvPicPr>
        <p:blipFill>
          <a:blip r:embed="rId3"/>
          <a:stretch>
            <a:fillRect/>
          </a:stretch>
        </p:blipFill>
        <p:spPr>
          <a:xfrm>
            <a:off x="7085584" y="446334"/>
            <a:ext cx="1756983" cy="1086443"/>
          </a:xfrm>
          <a:prstGeom prst="rect">
            <a:avLst/>
          </a:prstGeom>
        </p:spPr>
      </p:pic>
    </p:spTree>
    <p:extLst>
      <p:ext uri="{BB962C8B-B14F-4D97-AF65-F5344CB8AC3E}">
        <p14:creationId xmlns:p14="http://schemas.microsoft.com/office/powerpoint/2010/main" val="3268842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rgbClr val="7CB8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5B12-630B-D63B-821C-8446A806B624}"/>
              </a:ext>
            </a:extLst>
          </p:cNvPr>
          <p:cNvSpPr>
            <a:spLocks noGrp="1"/>
          </p:cNvSpPr>
          <p:nvPr>
            <p:ph type="ctrTitle"/>
          </p:nvPr>
        </p:nvSpPr>
        <p:spPr>
          <a:xfrm>
            <a:off x="1143000" y="1122363"/>
            <a:ext cx="6858000" cy="2387600"/>
          </a:xfrm>
        </p:spPr>
        <p:txBody>
          <a:bodyPr anchor="b"/>
          <a:lstStyle>
            <a:lvl1pPr algn="ctr">
              <a:defRPr sz="45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30232BA-EBCD-D18B-4EB9-647F4C2482F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237FEC95-913D-7E3D-CEF8-5343E95183F3}"/>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6" name="Slide Number Placeholder 5">
            <a:extLst>
              <a:ext uri="{FF2B5EF4-FFF2-40B4-BE49-F238E27FC236}">
                <a16:creationId xmlns:a16="http://schemas.microsoft.com/office/drawing/2014/main" id="{3FB92459-96CB-3C9B-C405-ED5461BD7AC4}"/>
              </a:ext>
            </a:extLst>
          </p:cNvPr>
          <p:cNvSpPr>
            <a:spLocks noGrp="1"/>
          </p:cNvSpPr>
          <p:nvPr>
            <p:ph type="sldNum" sz="quarter" idx="12"/>
          </p:nvPr>
        </p:nvSpPr>
        <p:spPr/>
        <p:txBody>
          <a:bodyPr/>
          <a:lstStyle/>
          <a:p>
            <a:fld id="{73682D5F-F3B7-4A70-9288-525043E15F0F}" type="slidenum">
              <a:rPr lang="en-GB" smtClean="0"/>
              <a:t>‹#›</a:t>
            </a:fld>
            <a:endParaRPr lang="en-GB"/>
          </a:p>
        </p:txBody>
      </p:sp>
      <p:pic>
        <p:nvPicPr>
          <p:cNvPr id="11" name="Picture 10" descr="Graphical user interface, application&#10;&#10;Description automatically generated with medium confidence">
            <a:extLst>
              <a:ext uri="{FF2B5EF4-FFF2-40B4-BE49-F238E27FC236}">
                <a16:creationId xmlns:a16="http://schemas.microsoft.com/office/drawing/2014/main" id="{C06949DC-8B51-2D23-BC53-9BECB92A6C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020" y="365124"/>
            <a:ext cx="2816678" cy="1248862"/>
          </a:xfrm>
          <a:prstGeom prst="rect">
            <a:avLst/>
          </a:prstGeom>
        </p:spPr>
      </p:pic>
      <p:sp>
        <p:nvSpPr>
          <p:cNvPr id="12" name="Footer Placeholder 4">
            <a:extLst>
              <a:ext uri="{FF2B5EF4-FFF2-40B4-BE49-F238E27FC236}">
                <a16:creationId xmlns:a16="http://schemas.microsoft.com/office/drawing/2014/main" id="{B83C10E1-4A10-BC62-7D26-A9DEFA1FCFBA}"/>
              </a:ext>
            </a:extLst>
          </p:cNvPr>
          <p:cNvSpPr txBox="1">
            <a:spLocks/>
          </p:cNvSpPr>
          <p:nvPr userDrawn="1"/>
        </p:nvSpPr>
        <p:spPr>
          <a:xfrm>
            <a:off x="2964656" y="6350001"/>
            <a:ext cx="3214688" cy="365125"/>
          </a:xfrm>
          <a:prstGeom prst="rect">
            <a:avLst/>
          </a:prstGeom>
        </p:spPr>
        <p:txBody>
          <a:bodyPr vert="horz" lIns="68580" tIns="34290" rIns="68580" bIns="34290" rtlCol="0" anchor="ctr"/>
          <a:lstStyle>
            <a:defPPr>
              <a:defRPr lang="en-US"/>
            </a:defPPr>
            <a:lvl1pPr marL="0" algn="ct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88" dirty="0">
                <a:solidFill>
                  <a:srgbClr val="345392"/>
                </a:solidFill>
                <a:latin typeface="Arial" panose="020B0604020202020204" pitchFamily="34" charset="0"/>
                <a:cs typeface="Arial" panose="020B0604020202020204" pitchFamily="34" charset="0"/>
              </a:rPr>
              <a:t>Better Mental Health. </a:t>
            </a:r>
            <a:r>
              <a:rPr lang="en-GB" sz="788" dirty="0">
                <a:solidFill>
                  <a:srgbClr val="CB4E92"/>
                </a:solidFill>
                <a:latin typeface="Arial" panose="020B0604020202020204" pitchFamily="34" charset="0"/>
                <a:cs typeface="Arial" panose="020B0604020202020204" pitchFamily="34" charset="0"/>
              </a:rPr>
              <a:t>Better Lives. </a:t>
            </a:r>
            <a:r>
              <a:rPr lang="en-GB" sz="788" dirty="0">
                <a:solidFill>
                  <a:srgbClr val="FFFFFF"/>
                </a:solidFill>
                <a:latin typeface="Arial" panose="020B0604020202020204" pitchFamily="34" charset="0"/>
                <a:cs typeface="Arial" panose="020B0604020202020204" pitchFamily="34" charset="0"/>
              </a:rPr>
              <a:t>Better Communities. </a:t>
            </a:r>
          </a:p>
        </p:txBody>
      </p:sp>
      <p:pic>
        <p:nvPicPr>
          <p:cNvPr id="5" name="Picture 4">
            <a:extLst>
              <a:ext uri="{FF2B5EF4-FFF2-40B4-BE49-F238E27FC236}">
                <a16:creationId xmlns:a16="http://schemas.microsoft.com/office/drawing/2014/main" id="{E445D3B7-0DB4-3E80-D14E-5701F802016B}"/>
              </a:ext>
            </a:extLst>
          </p:cNvPr>
          <p:cNvPicPr>
            <a:picLocks noChangeAspect="1"/>
          </p:cNvPicPr>
          <p:nvPr userDrawn="1"/>
        </p:nvPicPr>
        <p:blipFill>
          <a:blip r:embed="rId3"/>
          <a:stretch>
            <a:fillRect/>
          </a:stretch>
        </p:blipFill>
        <p:spPr>
          <a:xfrm>
            <a:off x="7085584" y="446334"/>
            <a:ext cx="1756983" cy="1086443"/>
          </a:xfrm>
          <a:prstGeom prst="rect">
            <a:avLst/>
          </a:prstGeom>
        </p:spPr>
      </p:pic>
    </p:spTree>
    <p:extLst>
      <p:ext uri="{BB962C8B-B14F-4D97-AF65-F5344CB8AC3E}">
        <p14:creationId xmlns:p14="http://schemas.microsoft.com/office/powerpoint/2010/main" val="993825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F0CC-C893-EDC1-E328-D2C8C80F37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E312D8-D3C8-B7A5-EFC9-101775AF05D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BF66D5-43E2-CDEB-A2B9-436417F8302B}"/>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6" name="Slide Number Placeholder 5">
            <a:extLst>
              <a:ext uri="{FF2B5EF4-FFF2-40B4-BE49-F238E27FC236}">
                <a16:creationId xmlns:a16="http://schemas.microsoft.com/office/drawing/2014/main" id="{580DAF61-EDEE-DB08-DEBE-970300E44BD2}"/>
              </a:ext>
            </a:extLst>
          </p:cNvPr>
          <p:cNvSpPr>
            <a:spLocks noGrp="1"/>
          </p:cNvSpPr>
          <p:nvPr>
            <p:ph type="sldNum" sz="quarter" idx="12"/>
          </p:nvPr>
        </p:nvSpPr>
        <p:spPr/>
        <p:txBody>
          <a:bodyPr/>
          <a:lstStyle/>
          <a:p>
            <a:fld id="{73682D5F-F3B7-4A70-9288-525043E15F0F}" type="slidenum">
              <a:rPr lang="en-GB" smtClean="0"/>
              <a:t>‹#›</a:t>
            </a:fld>
            <a:endParaRPr lang="en-GB"/>
          </a:p>
        </p:txBody>
      </p:sp>
    </p:spTree>
    <p:extLst>
      <p:ext uri="{BB962C8B-B14F-4D97-AF65-F5344CB8AC3E}">
        <p14:creationId xmlns:p14="http://schemas.microsoft.com/office/powerpoint/2010/main" val="2100985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CB4E9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F0CC-C893-EDC1-E328-D2C8C80F37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E312D8-D3C8-B7A5-EFC9-101775AF05D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BF66D5-43E2-CDEB-A2B9-436417F8302B}"/>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6" name="Slide Number Placeholder 5">
            <a:extLst>
              <a:ext uri="{FF2B5EF4-FFF2-40B4-BE49-F238E27FC236}">
                <a16:creationId xmlns:a16="http://schemas.microsoft.com/office/drawing/2014/main" id="{580DAF61-EDEE-DB08-DEBE-970300E44BD2}"/>
              </a:ext>
            </a:extLst>
          </p:cNvPr>
          <p:cNvSpPr>
            <a:spLocks noGrp="1"/>
          </p:cNvSpPr>
          <p:nvPr>
            <p:ph type="sldNum" sz="quarter" idx="12"/>
          </p:nvPr>
        </p:nvSpPr>
        <p:spPr/>
        <p:txBody>
          <a:bodyPr/>
          <a:lstStyle/>
          <a:p>
            <a:fld id="{73682D5F-F3B7-4A70-9288-525043E15F0F}" type="slidenum">
              <a:rPr lang="en-GB" smtClean="0"/>
              <a:t>‹#›</a:t>
            </a:fld>
            <a:endParaRPr lang="en-GB"/>
          </a:p>
        </p:txBody>
      </p:sp>
      <p:sp>
        <p:nvSpPr>
          <p:cNvPr id="13" name="Footer Placeholder 4">
            <a:extLst>
              <a:ext uri="{FF2B5EF4-FFF2-40B4-BE49-F238E27FC236}">
                <a16:creationId xmlns:a16="http://schemas.microsoft.com/office/drawing/2014/main" id="{FC43D3BC-22A7-BDDA-EBD3-0D62A333B90A}"/>
              </a:ext>
            </a:extLst>
          </p:cNvPr>
          <p:cNvSpPr txBox="1">
            <a:spLocks/>
          </p:cNvSpPr>
          <p:nvPr userDrawn="1"/>
        </p:nvSpPr>
        <p:spPr>
          <a:xfrm>
            <a:off x="2964656" y="6350001"/>
            <a:ext cx="3214688" cy="365125"/>
          </a:xfrm>
          <a:prstGeom prst="rect">
            <a:avLst/>
          </a:prstGeom>
        </p:spPr>
        <p:txBody>
          <a:bodyPr vert="horz" lIns="68580" tIns="34290" rIns="68580" bIns="34290" rtlCol="0" anchor="ctr"/>
          <a:lstStyle>
            <a:defPPr>
              <a:defRPr lang="en-US"/>
            </a:defPPr>
            <a:lvl1pPr marL="0" algn="ct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88" dirty="0">
                <a:solidFill>
                  <a:srgbClr val="345392"/>
                </a:solidFill>
                <a:latin typeface="Arial" panose="020B0604020202020204" pitchFamily="34" charset="0"/>
                <a:cs typeface="Arial" panose="020B0604020202020204" pitchFamily="34" charset="0"/>
              </a:rPr>
              <a:t>Better Mental Health. </a:t>
            </a:r>
            <a:r>
              <a:rPr lang="en-GB" sz="788" dirty="0">
                <a:solidFill>
                  <a:schemeClr val="bg1"/>
                </a:solidFill>
                <a:latin typeface="Arial" panose="020B0604020202020204" pitchFamily="34" charset="0"/>
                <a:cs typeface="Arial" panose="020B0604020202020204" pitchFamily="34" charset="0"/>
              </a:rPr>
              <a:t>Better Lives. </a:t>
            </a:r>
            <a:r>
              <a:rPr lang="en-GB" sz="788" dirty="0">
                <a:solidFill>
                  <a:srgbClr val="7CB83F"/>
                </a:solidFill>
                <a:latin typeface="Arial" panose="020B0604020202020204" pitchFamily="34" charset="0"/>
                <a:cs typeface="Arial" panose="020B0604020202020204" pitchFamily="34" charset="0"/>
              </a:rPr>
              <a:t>Better Communities. </a:t>
            </a:r>
          </a:p>
        </p:txBody>
      </p:sp>
    </p:spTree>
    <p:extLst>
      <p:ext uri="{BB962C8B-B14F-4D97-AF65-F5344CB8AC3E}">
        <p14:creationId xmlns:p14="http://schemas.microsoft.com/office/powerpoint/2010/main" val="100264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810616206"/>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005E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F0CC-C893-EDC1-E328-D2C8C80F37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E312D8-D3C8-B7A5-EFC9-101775AF05D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BF66D5-43E2-CDEB-A2B9-436417F8302B}"/>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6" name="Slide Number Placeholder 5">
            <a:extLst>
              <a:ext uri="{FF2B5EF4-FFF2-40B4-BE49-F238E27FC236}">
                <a16:creationId xmlns:a16="http://schemas.microsoft.com/office/drawing/2014/main" id="{580DAF61-EDEE-DB08-DEBE-970300E44BD2}"/>
              </a:ext>
            </a:extLst>
          </p:cNvPr>
          <p:cNvSpPr>
            <a:spLocks noGrp="1"/>
          </p:cNvSpPr>
          <p:nvPr>
            <p:ph type="sldNum" sz="quarter" idx="12"/>
          </p:nvPr>
        </p:nvSpPr>
        <p:spPr/>
        <p:txBody>
          <a:bodyPr/>
          <a:lstStyle/>
          <a:p>
            <a:fld id="{73682D5F-F3B7-4A70-9288-525043E15F0F}" type="slidenum">
              <a:rPr lang="en-GB" smtClean="0"/>
              <a:t>‹#›</a:t>
            </a:fld>
            <a:endParaRPr lang="en-GB"/>
          </a:p>
        </p:txBody>
      </p:sp>
      <p:sp>
        <p:nvSpPr>
          <p:cNvPr id="13" name="Footer Placeholder 4">
            <a:extLst>
              <a:ext uri="{FF2B5EF4-FFF2-40B4-BE49-F238E27FC236}">
                <a16:creationId xmlns:a16="http://schemas.microsoft.com/office/drawing/2014/main" id="{FC43D3BC-22A7-BDDA-EBD3-0D62A333B90A}"/>
              </a:ext>
            </a:extLst>
          </p:cNvPr>
          <p:cNvSpPr txBox="1">
            <a:spLocks/>
          </p:cNvSpPr>
          <p:nvPr userDrawn="1"/>
        </p:nvSpPr>
        <p:spPr>
          <a:xfrm>
            <a:off x="2964656" y="6350001"/>
            <a:ext cx="3214688" cy="365125"/>
          </a:xfrm>
          <a:prstGeom prst="rect">
            <a:avLst/>
          </a:prstGeom>
        </p:spPr>
        <p:txBody>
          <a:bodyPr vert="horz" lIns="68580" tIns="34290" rIns="68580" bIns="34290" rtlCol="0" anchor="ctr"/>
          <a:lstStyle>
            <a:defPPr>
              <a:defRPr lang="en-US"/>
            </a:defPPr>
            <a:lvl1pPr marL="0" algn="ct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88" dirty="0">
                <a:solidFill>
                  <a:srgbClr val="FFFFFF"/>
                </a:solidFill>
                <a:latin typeface="Arial" panose="020B0604020202020204" pitchFamily="34" charset="0"/>
                <a:cs typeface="Arial" panose="020B0604020202020204" pitchFamily="34" charset="0"/>
              </a:rPr>
              <a:t>Better Mental Health. </a:t>
            </a:r>
            <a:r>
              <a:rPr lang="en-GB" sz="788" dirty="0">
                <a:solidFill>
                  <a:srgbClr val="CB4E92"/>
                </a:solidFill>
                <a:latin typeface="Arial" panose="020B0604020202020204" pitchFamily="34" charset="0"/>
                <a:cs typeface="Arial" panose="020B0604020202020204" pitchFamily="34" charset="0"/>
              </a:rPr>
              <a:t>Better Lives. </a:t>
            </a:r>
            <a:r>
              <a:rPr lang="en-GB" sz="788" dirty="0">
                <a:solidFill>
                  <a:srgbClr val="7CB83F"/>
                </a:solidFill>
                <a:latin typeface="Arial" panose="020B0604020202020204" pitchFamily="34" charset="0"/>
                <a:cs typeface="Arial" panose="020B0604020202020204" pitchFamily="34" charset="0"/>
              </a:rPr>
              <a:t>Better Communities. </a:t>
            </a:r>
          </a:p>
        </p:txBody>
      </p:sp>
    </p:spTree>
    <p:extLst>
      <p:ext uri="{BB962C8B-B14F-4D97-AF65-F5344CB8AC3E}">
        <p14:creationId xmlns:p14="http://schemas.microsoft.com/office/powerpoint/2010/main" val="1594719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7CB8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F0CC-C893-EDC1-E328-D2C8C80F37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E312D8-D3C8-B7A5-EFC9-101775AF05D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BF66D5-43E2-CDEB-A2B9-436417F8302B}"/>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6" name="Slide Number Placeholder 5">
            <a:extLst>
              <a:ext uri="{FF2B5EF4-FFF2-40B4-BE49-F238E27FC236}">
                <a16:creationId xmlns:a16="http://schemas.microsoft.com/office/drawing/2014/main" id="{580DAF61-EDEE-DB08-DEBE-970300E44BD2}"/>
              </a:ext>
            </a:extLst>
          </p:cNvPr>
          <p:cNvSpPr>
            <a:spLocks noGrp="1"/>
          </p:cNvSpPr>
          <p:nvPr>
            <p:ph type="sldNum" sz="quarter" idx="12"/>
          </p:nvPr>
        </p:nvSpPr>
        <p:spPr/>
        <p:txBody>
          <a:bodyPr/>
          <a:lstStyle/>
          <a:p>
            <a:fld id="{73682D5F-F3B7-4A70-9288-525043E15F0F}" type="slidenum">
              <a:rPr lang="en-GB" smtClean="0"/>
              <a:t>‹#›</a:t>
            </a:fld>
            <a:endParaRPr lang="en-GB"/>
          </a:p>
        </p:txBody>
      </p:sp>
      <p:sp>
        <p:nvSpPr>
          <p:cNvPr id="13" name="Footer Placeholder 4">
            <a:extLst>
              <a:ext uri="{FF2B5EF4-FFF2-40B4-BE49-F238E27FC236}">
                <a16:creationId xmlns:a16="http://schemas.microsoft.com/office/drawing/2014/main" id="{FC43D3BC-22A7-BDDA-EBD3-0D62A333B90A}"/>
              </a:ext>
            </a:extLst>
          </p:cNvPr>
          <p:cNvSpPr txBox="1">
            <a:spLocks/>
          </p:cNvSpPr>
          <p:nvPr userDrawn="1"/>
        </p:nvSpPr>
        <p:spPr>
          <a:xfrm>
            <a:off x="2964656" y="6350001"/>
            <a:ext cx="3214688" cy="365125"/>
          </a:xfrm>
          <a:prstGeom prst="rect">
            <a:avLst/>
          </a:prstGeom>
        </p:spPr>
        <p:txBody>
          <a:bodyPr vert="horz" lIns="68580" tIns="34290" rIns="68580" bIns="34290" rtlCol="0" anchor="ctr"/>
          <a:lstStyle>
            <a:defPPr>
              <a:defRPr lang="en-US"/>
            </a:defPPr>
            <a:lvl1pPr marL="0" algn="ct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88" dirty="0">
                <a:solidFill>
                  <a:srgbClr val="345392"/>
                </a:solidFill>
                <a:latin typeface="Arial" panose="020B0604020202020204" pitchFamily="34" charset="0"/>
                <a:cs typeface="Arial" panose="020B0604020202020204" pitchFamily="34" charset="0"/>
              </a:rPr>
              <a:t>Better Mental Health. </a:t>
            </a:r>
            <a:r>
              <a:rPr lang="en-GB" sz="788" dirty="0">
                <a:solidFill>
                  <a:srgbClr val="CB4E92"/>
                </a:solidFill>
                <a:latin typeface="Arial" panose="020B0604020202020204" pitchFamily="34" charset="0"/>
                <a:cs typeface="Arial" panose="020B0604020202020204" pitchFamily="34" charset="0"/>
              </a:rPr>
              <a:t>Better Lives. </a:t>
            </a:r>
            <a:r>
              <a:rPr lang="en-GB" sz="788" dirty="0">
                <a:solidFill>
                  <a:srgbClr val="FFFFFF"/>
                </a:solidFill>
                <a:latin typeface="Arial" panose="020B0604020202020204" pitchFamily="34" charset="0"/>
                <a:cs typeface="Arial" panose="020B0604020202020204" pitchFamily="34" charset="0"/>
              </a:rPr>
              <a:t>Better Communities</a:t>
            </a:r>
            <a:r>
              <a:rPr lang="en-GB" sz="788" dirty="0">
                <a:solidFill>
                  <a:srgbClr val="7CB83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67714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rgbClr val="FBB8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F0CC-C893-EDC1-E328-D2C8C80F37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E312D8-D3C8-B7A5-EFC9-101775AF05D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BF66D5-43E2-CDEB-A2B9-436417F8302B}"/>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6" name="Slide Number Placeholder 5">
            <a:extLst>
              <a:ext uri="{FF2B5EF4-FFF2-40B4-BE49-F238E27FC236}">
                <a16:creationId xmlns:a16="http://schemas.microsoft.com/office/drawing/2014/main" id="{580DAF61-EDEE-DB08-DEBE-970300E44BD2}"/>
              </a:ext>
            </a:extLst>
          </p:cNvPr>
          <p:cNvSpPr>
            <a:spLocks noGrp="1"/>
          </p:cNvSpPr>
          <p:nvPr>
            <p:ph type="sldNum" sz="quarter" idx="12"/>
          </p:nvPr>
        </p:nvSpPr>
        <p:spPr/>
        <p:txBody>
          <a:bodyPr/>
          <a:lstStyle/>
          <a:p>
            <a:fld id="{73682D5F-F3B7-4A70-9288-525043E15F0F}" type="slidenum">
              <a:rPr lang="en-GB" smtClean="0"/>
              <a:t>‹#›</a:t>
            </a:fld>
            <a:endParaRPr lang="en-GB"/>
          </a:p>
        </p:txBody>
      </p:sp>
      <p:sp>
        <p:nvSpPr>
          <p:cNvPr id="13" name="Footer Placeholder 4">
            <a:extLst>
              <a:ext uri="{FF2B5EF4-FFF2-40B4-BE49-F238E27FC236}">
                <a16:creationId xmlns:a16="http://schemas.microsoft.com/office/drawing/2014/main" id="{FC43D3BC-22A7-BDDA-EBD3-0D62A333B90A}"/>
              </a:ext>
            </a:extLst>
          </p:cNvPr>
          <p:cNvSpPr txBox="1">
            <a:spLocks/>
          </p:cNvSpPr>
          <p:nvPr userDrawn="1"/>
        </p:nvSpPr>
        <p:spPr>
          <a:xfrm>
            <a:off x="2964656" y="6350001"/>
            <a:ext cx="3214688" cy="365125"/>
          </a:xfrm>
          <a:prstGeom prst="rect">
            <a:avLst/>
          </a:prstGeom>
        </p:spPr>
        <p:txBody>
          <a:bodyPr vert="horz" lIns="68580" tIns="34290" rIns="68580" bIns="34290" rtlCol="0" anchor="ctr"/>
          <a:lstStyle>
            <a:defPPr>
              <a:defRPr lang="en-US"/>
            </a:defPPr>
            <a:lvl1pPr marL="0" algn="ct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88" dirty="0">
                <a:solidFill>
                  <a:srgbClr val="345392"/>
                </a:solidFill>
                <a:latin typeface="Arial" panose="020B0604020202020204" pitchFamily="34" charset="0"/>
                <a:cs typeface="Arial" panose="020B0604020202020204" pitchFamily="34" charset="0"/>
              </a:rPr>
              <a:t>Better Mental Health. </a:t>
            </a:r>
            <a:r>
              <a:rPr lang="en-GB" sz="788" dirty="0">
                <a:solidFill>
                  <a:srgbClr val="CB4E92"/>
                </a:solidFill>
                <a:latin typeface="Arial" panose="020B0604020202020204" pitchFamily="34" charset="0"/>
                <a:cs typeface="Arial" panose="020B0604020202020204" pitchFamily="34" charset="0"/>
              </a:rPr>
              <a:t>Better Lives. </a:t>
            </a:r>
            <a:r>
              <a:rPr lang="en-GB" sz="788" dirty="0">
                <a:solidFill>
                  <a:srgbClr val="7CB83F"/>
                </a:solidFill>
                <a:latin typeface="Arial" panose="020B0604020202020204" pitchFamily="34" charset="0"/>
                <a:cs typeface="Arial" panose="020B0604020202020204" pitchFamily="34" charset="0"/>
              </a:rPr>
              <a:t>Better Communities. </a:t>
            </a:r>
          </a:p>
        </p:txBody>
      </p:sp>
    </p:spTree>
    <p:extLst>
      <p:ext uri="{BB962C8B-B14F-4D97-AF65-F5344CB8AC3E}">
        <p14:creationId xmlns:p14="http://schemas.microsoft.com/office/powerpoint/2010/main" val="3202022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A3BE-99A8-AB60-022A-408B6EA9160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491DA8-2298-DD08-0D17-97609043289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659DED-F0A7-0078-FE0B-764F0F2DB233}"/>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6" name="Slide Number Placeholder 5">
            <a:extLst>
              <a:ext uri="{FF2B5EF4-FFF2-40B4-BE49-F238E27FC236}">
                <a16:creationId xmlns:a16="http://schemas.microsoft.com/office/drawing/2014/main" id="{60EF48CE-F7FB-5D11-8191-D2B4F8B09ED5}"/>
              </a:ext>
            </a:extLst>
          </p:cNvPr>
          <p:cNvSpPr>
            <a:spLocks noGrp="1"/>
          </p:cNvSpPr>
          <p:nvPr>
            <p:ph type="sldNum" sz="quarter" idx="12"/>
          </p:nvPr>
        </p:nvSpPr>
        <p:spPr/>
        <p:txBody>
          <a:bodyPr/>
          <a:lstStyle/>
          <a:p>
            <a:fld id="{73682D5F-F3B7-4A70-9288-525043E15F0F}" type="slidenum">
              <a:rPr lang="en-GB" smtClean="0"/>
              <a:t>‹#›</a:t>
            </a:fld>
            <a:endParaRPr lang="en-GB"/>
          </a:p>
        </p:txBody>
      </p:sp>
      <p:pic>
        <p:nvPicPr>
          <p:cNvPr id="7" name="Picture 6" descr="Graphical user interface&#10;&#10;Description automatically generated with low confidence">
            <a:extLst>
              <a:ext uri="{FF2B5EF4-FFF2-40B4-BE49-F238E27FC236}">
                <a16:creationId xmlns:a16="http://schemas.microsoft.com/office/drawing/2014/main" id="{7D59EDC7-D852-5F7B-8ABB-17619E4BDA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7545" y="365126"/>
            <a:ext cx="2786644" cy="1233305"/>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D7AC2BFC-43EE-944C-ED8E-82372D09A9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0400" y="365126"/>
            <a:ext cx="1892299" cy="1233305"/>
          </a:xfrm>
          <a:prstGeom prst="rect">
            <a:avLst/>
          </a:prstGeom>
        </p:spPr>
      </p:pic>
    </p:spTree>
    <p:extLst>
      <p:ext uri="{BB962C8B-B14F-4D97-AF65-F5344CB8AC3E}">
        <p14:creationId xmlns:p14="http://schemas.microsoft.com/office/powerpoint/2010/main" val="3103378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EAEB0-233B-94B9-AC0B-7F3CDCF5EC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77CD7B-41DE-53C6-28C3-2A858D1EFBC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4CD7AB-99ED-5437-1125-77493503C4F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42E665-D0D0-13E9-CD82-E84A139283DB}"/>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7" name="Slide Number Placeholder 6">
            <a:extLst>
              <a:ext uri="{FF2B5EF4-FFF2-40B4-BE49-F238E27FC236}">
                <a16:creationId xmlns:a16="http://schemas.microsoft.com/office/drawing/2014/main" id="{B8AEBDDB-6EF4-270A-262E-D08861E5E68C}"/>
              </a:ext>
            </a:extLst>
          </p:cNvPr>
          <p:cNvSpPr>
            <a:spLocks noGrp="1"/>
          </p:cNvSpPr>
          <p:nvPr>
            <p:ph type="sldNum" sz="quarter" idx="12"/>
          </p:nvPr>
        </p:nvSpPr>
        <p:spPr/>
        <p:txBody>
          <a:bodyPr/>
          <a:lstStyle/>
          <a:p>
            <a:fld id="{73682D5F-F3B7-4A70-9288-525043E15F0F}" type="slidenum">
              <a:rPr lang="en-GB" smtClean="0"/>
              <a:t>‹#›</a:t>
            </a:fld>
            <a:endParaRPr lang="en-GB"/>
          </a:p>
        </p:txBody>
      </p:sp>
    </p:spTree>
    <p:extLst>
      <p:ext uri="{BB962C8B-B14F-4D97-AF65-F5344CB8AC3E}">
        <p14:creationId xmlns:p14="http://schemas.microsoft.com/office/powerpoint/2010/main" val="2291921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005E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EAEB0-233B-94B9-AC0B-7F3CDCF5ECAE}"/>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677CD7B-41DE-53C6-28C3-2A858D1EFBC2}"/>
              </a:ext>
            </a:extLst>
          </p:cNvPr>
          <p:cNvSpPr>
            <a:spLocks noGrp="1"/>
          </p:cNvSpPr>
          <p:nvPr>
            <p:ph sz="half" idx="1"/>
          </p:nvPr>
        </p:nvSpPr>
        <p:spPr>
          <a:xfrm>
            <a:off x="6286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D4CD7AB-99ED-5437-1125-77493503C4F5}"/>
              </a:ext>
            </a:extLst>
          </p:cNvPr>
          <p:cNvSpPr>
            <a:spLocks noGrp="1"/>
          </p:cNvSpPr>
          <p:nvPr>
            <p:ph sz="half" idx="2"/>
          </p:nvPr>
        </p:nvSpPr>
        <p:spPr>
          <a:xfrm>
            <a:off x="46291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E142E665-D0D0-13E9-CD82-E84A139283DB}"/>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7" name="Slide Number Placeholder 6">
            <a:extLst>
              <a:ext uri="{FF2B5EF4-FFF2-40B4-BE49-F238E27FC236}">
                <a16:creationId xmlns:a16="http://schemas.microsoft.com/office/drawing/2014/main" id="{B8AEBDDB-6EF4-270A-262E-D08861E5E68C}"/>
              </a:ext>
            </a:extLst>
          </p:cNvPr>
          <p:cNvSpPr>
            <a:spLocks noGrp="1"/>
          </p:cNvSpPr>
          <p:nvPr>
            <p:ph type="sldNum" sz="quarter" idx="12"/>
          </p:nvPr>
        </p:nvSpPr>
        <p:spPr/>
        <p:txBody>
          <a:bodyPr/>
          <a:lstStyle/>
          <a:p>
            <a:fld id="{73682D5F-F3B7-4A70-9288-525043E15F0F}" type="slidenum">
              <a:rPr lang="en-GB" smtClean="0"/>
              <a:t>‹#›</a:t>
            </a:fld>
            <a:endParaRPr lang="en-GB"/>
          </a:p>
        </p:txBody>
      </p:sp>
      <p:sp>
        <p:nvSpPr>
          <p:cNvPr id="14" name="Footer Placeholder 4">
            <a:extLst>
              <a:ext uri="{FF2B5EF4-FFF2-40B4-BE49-F238E27FC236}">
                <a16:creationId xmlns:a16="http://schemas.microsoft.com/office/drawing/2014/main" id="{10B5EDC0-5307-0BFF-1B83-0001BB1349FA}"/>
              </a:ext>
            </a:extLst>
          </p:cNvPr>
          <p:cNvSpPr txBox="1">
            <a:spLocks/>
          </p:cNvSpPr>
          <p:nvPr userDrawn="1"/>
        </p:nvSpPr>
        <p:spPr>
          <a:xfrm>
            <a:off x="2964656" y="6350001"/>
            <a:ext cx="3214688" cy="365125"/>
          </a:xfrm>
          <a:prstGeom prst="rect">
            <a:avLst/>
          </a:prstGeom>
        </p:spPr>
        <p:txBody>
          <a:bodyPr vert="horz" lIns="68580" tIns="34290" rIns="68580" bIns="34290" rtlCol="0" anchor="ctr"/>
          <a:lstStyle>
            <a:defPPr>
              <a:defRPr lang="en-US"/>
            </a:defPPr>
            <a:lvl1pPr marL="0" algn="ct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88" dirty="0">
                <a:solidFill>
                  <a:schemeClr val="bg1"/>
                </a:solidFill>
                <a:latin typeface="Arial" panose="020B0604020202020204" pitchFamily="34" charset="0"/>
                <a:cs typeface="Arial" panose="020B0604020202020204" pitchFamily="34" charset="0"/>
              </a:rPr>
              <a:t>Better Mental Health.</a:t>
            </a:r>
            <a:r>
              <a:rPr lang="en-GB" sz="788" dirty="0">
                <a:solidFill>
                  <a:srgbClr val="345392"/>
                </a:solidFill>
                <a:latin typeface="Arial" panose="020B0604020202020204" pitchFamily="34" charset="0"/>
                <a:cs typeface="Arial" panose="020B0604020202020204" pitchFamily="34" charset="0"/>
              </a:rPr>
              <a:t> </a:t>
            </a:r>
            <a:r>
              <a:rPr lang="en-GB" sz="788" dirty="0">
                <a:solidFill>
                  <a:srgbClr val="CB4E92"/>
                </a:solidFill>
                <a:latin typeface="Arial" panose="020B0604020202020204" pitchFamily="34" charset="0"/>
                <a:cs typeface="Arial" panose="020B0604020202020204" pitchFamily="34" charset="0"/>
              </a:rPr>
              <a:t>Better Lives. </a:t>
            </a:r>
            <a:r>
              <a:rPr lang="en-GB" sz="788" dirty="0">
                <a:solidFill>
                  <a:srgbClr val="7CB83F"/>
                </a:solidFill>
                <a:latin typeface="Arial" panose="020B0604020202020204" pitchFamily="34" charset="0"/>
                <a:cs typeface="Arial" panose="020B0604020202020204" pitchFamily="34" charset="0"/>
              </a:rPr>
              <a:t>Better Communities. </a:t>
            </a:r>
          </a:p>
        </p:txBody>
      </p:sp>
    </p:spTree>
    <p:extLst>
      <p:ext uri="{BB962C8B-B14F-4D97-AF65-F5344CB8AC3E}">
        <p14:creationId xmlns:p14="http://schemas.microsoft.com/office/powerpoint/2010/main" val="4174836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_Two Content">
    <p:bg>
      <p:bgPr>
        <a:solidFill>
          <a:srgbClr val="FBB8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EAEB0-233B-94B9-AC0B-7F3CDCF5ECAE}"/>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677CD7B-41DE-53C6-28C3-2A858D1EFBC2}"/>
              </a:ext>
            </a:extLst>
          </p:cNvPr>
          <p:cNvSpPr>
            <a:spLocks noGrp="1"/>
          </p:cNvSpPr>
          <p:nvPr>
            <p:ph sz="half" idx="1"/>
          </p:nvPr>
        </p:nvSpPr>
        <p:spPr>
          <a:xfrm>
            <a:off x="6286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D4CD7AB-99ED-5437-1125-77493503C4F5}"/>
              </a:ext>
            </a:extLst>
          </p:cNvPr>
          <p:cNvSpPr>
            <a:spLocks noGrp="1"/>
          </p:cNvSpPr>
          <p:nvPr>
            <p:ph sz="half" idx="2"/>
          </p:nvPr>
        </p:nvSpPr>
        <p:spPr>
          <a:xfrm>
            <a:off x="46291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E142E665-D0D0-13E9-CD82-E84A139283DB}"/>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7" name="Slide Number Placeholder 6">
            <a:extLst>
              <a:ext uri="{FF2B5EF4-FFF2-40B4-BE49-F238E27FC236}">
                <a16:creationId xmlns:a16="http://schemas.microsoft.com/office/drawing/2014/main" id="{B8AEBDDB-6EF4-270A-262E-D08861E5E68C}"/>
              </a:ext>
            </a:extLst>
          </p:cNvPr>
          <p:cNvSpPr>
            <a:spLocks noGrp="1"/>
          </p:cNvSpPr>
          <p:nvPr>
            <p:ph type="sldNum" sz="quarter" idx="12"/>
          </p:nvPr>
        </p:nvSpPr>
        <p:spPr/>
        <p:txBody>
          <a:bodyPr/>
          <a:lstStyle/>
          <a:p>
            <a:fld id="{73682D5F-F3B7-4A70-9288-525043E15F0F}" type="slidenum">
              <a:rPr lang="en-GB" smtClean="0"/>
              <a:t>‹#›</a:t>
            </a:fld>
            <a:endParaRPr lang="en-GB"/>
          </a:p>
        </p:txBody>
      </p:sp>
      <p:sp>
        <p:nvSpPr>
          <p:cNvPr id="14" name="Footer Placeholder 4">
            <a:extLst>
              <a:ext uri="{FF2B5EF4-FFF2-40B4-BE49-F238E27FC236}">
                <a16:creationId xmlns:a16="http://schemas.microsoft.com/office/drawing/2014/main" id="{10B5EDC0-5307-0BFF-1B83-0001BB1349FA}"/>
              </a:ext>
            </a:extLst>
          </p:cNvPr>
          <p:cNvSpPr txBox="1">
            <a:spLocks/>
          </p:cNvSpPr>
          <p:nvPr userDrawn="1"/>
        </p:nvSpPr>
        <p:spPr>
          <a:xfrm>
            <a:off x="2964656" y="6350001"/>
            <a:ext cx="3214688" cy="365125"/>
          </a:xfrm>
          <a:prstGeom prst="rect">
            <a:avLst/>
          </a:prstGeom>
        </p:spPr>
        <p:txBody>
          <a:bodyPr vert="horz" lIns="68580" tIns="34290" rIns="68580" bIns="34290" rtlCol="0" anchor="ctr"/>
          <a:lstStyle>
            <a:defPPr>
              <a:defRPr lang="en-US"/>
            </a:defPPr>
            <a:lvl1pPr marL="0" algn="ct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88" dirty="0">
                <a:solidFill>
                  <a:srgbClr val="345392"/>
                </a:solidFill>
                <a:latin typeface="Arial" panose="020B0604020202020204" pitchFamily="34" charset="0"/>
                <a:cs typeface="Arial" panose="020B0604020202020204" pitchFamily="34" charset="0"/>
              </a:rPr>
              <a:t>Better Mental Health. </a:t>
            </a:r>
            <a:r>
              <a:rPr lang="en-GB" sz="788" dirty="0">
                <a:solidFill>
                  <a:srgbClr val="CB4E92"/>
                </a:solidFill>
                <a:latin typeface="Arial" panose="020B0604020202020204" pitchFamily="34" charset="0"/>
                <a:cs typeface="Arial" panose="020B0604020202020204" pitchFamily="34" charset="0"/>
              </a:rPr>
              <a:t>Better Lives. </a:t>
            </a:r>
            <a:r>
              <a:rPr lang="en-GB" sz="788" dirty="0">
                <a:solidFill>
                  <a:srgbClr val="7CB83F"/>
                </a:solidFill>
                <a:latin typeface="Arial" panose="020B0604020202020204" pitchFamily="34" charset="0"/>
                <a:cs typeface="Arial" panose="020B0604020202020204" pitchFamily="34" charset="0"/>
              </a:rPr>
              <a:t>Better Communities. </a:t>
            </a:r>
          </a:p>
        </p:txBody>
      </p:sp>
    </p:spTree>
    <p:extLst>
      <p:ext uri="{BB962C8B-B14F-4D97-AF65-F5344CB8AC3E}">
        <p14:creationId xmlns:p14="http://schemas.microsoft.com/office/powerpoint/2010/main" val="1814921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3_Two Content">
    <p:bg>
      <p:bgPr>
        <a:solidFill>
          <a:srgbClr val="CB4E9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EAEB0-233B-94B9-AC0B-7F3CDCF5ECAE}"/>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677CD7B-41DE-53C6-28C3-2A858D1EFBC2}"/>
              </a:ext>
            </a:extLst>
          </p:cNvPr>
          <p:cNvSpPr>
            <a:spLocks noGrp="1"/>
          </p:cNvSpPr>
          <p:nvPr>
            <p:ph sz="half" idx="1"/>
          </p:nvPr>
        </p:nvSpPr>
        <p:spPr>
          <a:xfrm>
            <a:off x="6286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D4CD7AB-99ED-5437-1125-77493503C4F5}"/>
              </a:ext>
            </a:extLst>
          </p:cNvPr>
          <p:cNvSpPr>
            <a:spLocks noGrp="1"/>
          </p:cNvSpPr>
          <p:nvPr>
            <p:ph sz="half" idx="2"/>
          </p:nvPr>
        </p:nvSpPr>
        <p:spPr>
          <a:xfrm>
            <a:off x="46291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E142E665-D0D0-13E9-CD82-E84A139283DB}"/>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7" name="Slide Number Placeholder 6">
            <a:extLst>
              <a:ext uri="{FF2B5EF4-FFF2-40B4-BE49-F238E27FC236}">
                <a16:creationId xmlns:a16="http://schemas.microsoft.com/office/drawing/2014/main" id="{B8AEBDDB-6EF4-270A-262E-D08861E5E68C}"/>
              </a:ext>
            </a:extLst>
          </p:cNvPr>
          <p:cNvSpPr>
            <a:spLocks noGrp="1"/>
          </p:cNvSpPr>
          <p:nvPr>
            <p:ph type="sldNum" sz="quarter" idx="12"/>
          </p:nvPr>
        </p:nvSpPr>
        <p:spPr/>
        <p:txBody>
          <a:bodyPr/>
          <a:lstStyle/>
          <a:p>
            <a:fld id="{73682D5F-F3B7-4A70-9288-525043E15F0F}" type="slidenum">
              <a:rPr lang="en-GB" smtClean="0"/>
              <a:t>‹#›</a:t>
            </a:fld>
            <a:endParaRPr lang="en-GB"/>
          </a:p>
        </p:txBody>
      </p:sp>
      <p:sp>
        <p:nvSpPr>
          <p:cNvPr id="14" name="Footer Placeholder 4">
            <a:extLst>
              <a:ext uri="{FF2B5EF4-FFF2-40B4-BE49-F238E27FC236}">
                <a16:creationId xmlns:a16="http://schemas.microsoft.com/office/drawing/2014/main" id="{10B5EDC0-5307-0BFF-1B83-0001BB1349FA}"/>
              </a:ext>
            </a:extLst>
          </p:cNvPr>
          <p:cNvSpPr txBox="1">
            <a:spLocks/>
          </p:cNvSpPr>
          <p:nvPr userDrawn="1"/>
        </p:nvSpPr>
        <p:spPr>
          <a:xfrm>
            <a:off x="2964656" y="6350001"/>
            <a:ext cx="3214688" cy="365125"/>
          </a:xfrm>
          <a:prstGeom prst="rect">
            <a:avLst/>
          </a:prstGeom>
        </p:spPr>
        <p:txBody>
          <a:bodyPr vert="horz" lIns="68580" tIns="34290" rIns="68580" bIns="34290" rtlCol="0" anchor="ctr"/>
          <a:lstStyle>
            <a:defPPr>
              <a:defRPr lang="en-US"/>
            </a:defPPr>
            <a:lvl1pPr marL="0" algn="ct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88" dirty="0">
                <a:solidFill>
                  <a:srgbClr val="345392"/>
                </a:solidFill>
                <a:latin typeface="Arial" panose="020B0604020202020204" pitchFamily="34" charset="0"/>
                <a:cs typeface="Arial" panose="020B0604020202020204" pitchFamily="34" charset="0"/>
              </a:rPr>
              <a:t>Better Mental Health. </a:t>
            </a:r>
            <a:r>
              <a:rPr lang="en-GB" sz="788" dirty="0">
                <a:solidFill>
                  <a:srgbClr val="FFFFFF"/>
                </a:solidFill>
                <a:latin typeface="Arial" panose="020B0604020202020204" pitchFamily="34" charset="0"/>
                <a:cs typeface="Arial" panose="020B0604020202020204" pitchFamily="34" charset="0"/>
              </a:rPr>
              <a:t>Better Lives. </a:t>
            </a:r>
            <a:r>
              <a:rPr lang="en-GB" sz="788" dirty="0">
                <a:solidFill>
                  <a:srgbClr val="7CB83F"/>
                </a:solidFill>
                <a:latin typeface="Arial" panose="020B0604020202020204" pitchFamily="34" charset="0"/>
                <a:cs typeface="Arial" panose="020B0604020202020204" pitchFamily="34" charset="0"/>
              </a:rPr>
              <a:t>Better Communities. </a:t>
            </a:r>
          </a:p>
        </p:txBody>
      </p:sp>
    </p:spTree>
    <p:extLst>
      <p:ext uri="{BB962C8B-B14F-4D97-AF65-F5344CB8AC3E}">
        <p14:creationId xmlns:p14="http://schemas.microsoft.com/office/powerpoint/2010/main" val="31925391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4_Two Content">
    <p:bg>
      <p:bgPr>
        <a:solidFill>
          <a:srgbClr val="7CB8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EAEB0-233B-94B9-AC0B-7F3CDCF5ECAE}"/>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677CD7B-41DE-53C6-28C3-2A858D1EFBC2}"/>
              </a:ext>
            </a:extLst>
          </p:cNvPr>
          <p:cNvSpPr>
            <a:spLocks noGrp="1"/>
          </p:cNvSpPr>
          <p:nvPr>
            <p:ph sz="half" idx="1"/>
          </p:nvPr>
        </p:nvSpPr>
        <p:spPr>
          <a:xfrm>
            <a:off x="6286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D4CD7AB-99ED-5437-1125-77493503C4F5}"/>
              </a:ext>
            </a:extLst>
          </p:cNvPr>
          <p:cNvSpPr>
            <a:spLocks noGrp="1"/>
          </p:cNvSpPr>
          <p:nvPr>
            <p:ph sz="half" idx="2"/>
          </p:nvPr>
        </p:nvSpPr>
        <p:spPr>
          <a:xfrm>
            <a:off x="46291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E142E665-D0D0-13E9-CD82-E84A139283DB}"/>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7" name="Slide Number Placeholder 6">
            <a:extLst>
              <a:ext uri="{FF2B5EF4-FFF2-40B4-BE49-F238E27FC236}">
                <a16:creationId xmlns:a16="http://schemas.microsoft.com/office/drawing/2014/main" id="{B8AEBDDB-6EF4-270A-262E-D08861E5E68C}"/>
              </a:ext>
            </a:extLst>
          </p:cNvPr>
          <p:cNvSpPr>
            <a:spLocks noGrp="1"/>
          </p:cNvSpPr>
          <p:nvPr>
            <p:ph type="sldNum" sz="quarter" idx="12"/>
          </p:nvPr>
        </p:nvSpPr>
        <p:spPr/>
        <p:txBody>
          <a:bodyPr/>
          <a:lstStyle/>
          <a:p>
            <a:fld id="{73682D5F-F3B7-4A70-9288-525043E15F0F}" type="slidenum">
              <a:rPr lang="en-GB" smtClean="0"/>
              <a:t>‹#›</a:t>
            </a:fld>
            <a:endParaRPr lang="en-GB"/>
          </a:p>
        </p:txBody>
      </p:sp>
      <p:sp>
        <p:nvSpPr>
          <p:cNvPr id="14" name="Footer Placeholder 4">
            <a:extLst>
              <a:ext uri="{FF2B5EF4-FFF2-40B4-BE49-F238E27FC236}">
                <a16:creationId xmlns:a16="http://schemas.microsoft.com/office/drawing/2014/main" id="{10B5EDC0-5307-0BFF-1B83-0001BB1349FA}"/>
              </a:ext>
            </a:extLst>
          </p:cNvPr>
          <p:cNvSpPr txBox="1">
            <a:spLocks/>
          </p:cNvSpPr>
          <p:nvPr userDrawn="1"/>
        </p:nvSpPr>
        <p:spPr>
          <a:xfrm>
            <a:off x="2964656" y="6350001"/>
            <a:ext cx="3214688" cy="365125"/>
          </a:xfrm>
          <a:prstGeom prst="rect">
            <a:avLst/>
          </a:prstGeom>
        </p:spPr>
        <p:txBody>
          <a:bodyPr vert="horz" lIns="68580" tIns="34290" rIns="68580" bIns="34290" rtlCol="0" anchor="ctr"/>
          <a:lstStyle>
            <a:defPPr>
              <a:defRPr lang="en-US"/>
            </a:defPPr>
            <a:lvl1pPr marL="0" algn="ct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88" dirty="0">
                <a:solidFill>
                  <a:srgbClr val="345392"/>
                </a:solidFill>
                <a:latin typeface="Arial" panose="020B0604020202020204" pitchFamily="34" charset="0"/>
                <a:cs typeface="Arial" panose="020B0604020202020204" pitchFamily="34" charset="0"/>
              </a:rPr>
              <a:t>Better Mental Health. </a:t>
            </a:r>
            <a:r>
              <a:rPr lang="en-GB" sz="788" dirty="0">
                <a:solidFill>
                  <a:srgbClr val="CB4E92"/>
                </a:solidFill>
                <a:latin typeface="Arial" panose="020B0604020202020204" pitchFamily="34" charset="0"/>
                <a:cs typeface="Arial" panose="020B0604020202020204" pitchFamily="34" charset="0"/>
              </a:rPr>
              <a:t>Better Lives. </a:t>
            </a:r>
            <a:r>
              <a:rPr lang="en-GB" sz="788" dirty="0">
                <a:solidFill>
                  <a:srgbClr val="FFFFFF"/>
                </a:solidFill>
                <a:latin typeface="Arial" panose="020B0604020202020204" pitchFamily="34" charset="0"/>
                <a:cs typeface="Arial" panose="020B0604020202020204" pitchFamily="34" charset="0"/>
              </a:rPr>
              <a:t>Better Communities.</a:t>
            </a:r>
            <a:r>
              <a:rPr lang="en-GB" sz="788" dirty="0">
                <a:solidFill>
                  <a:srgbClr val="7CB83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51830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BB12-F6C3-D3DA-5456-D0C63CEC0069}"/>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CB4F61-0342-5501-CB7C-3550912F43B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D266103-CB66-83AF-9F60-4642F1C08E8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AFC33F-54A5-6B00-140D-C92984C2263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6BDD560-938C-DD61-5ACE-5B58D3987FD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FA5F37-27A0-79B1-71E2-85E3FAEAB714}"/>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9" name="Slide Number Placeholder 8">
            <a:extLst>
              <a:ext uri="{FF2B5EF4-FFF2-40B4-BE49-F238E27FC236}">
                <a16:creationId xmlns:a16="http://schemas.microsoft.com/office/drawing/2014/main" id="{F80611DA-9056-B424-856C-508C556479E7}"/>
              </a:ext>
            </a:extLst>
          </p:cNvPr>
          <p:cNvSpPr>
            <a:spLocks noGrp="1"/>
          </p:cNvSpPr>
          <p:nvPr>
            <p:ph type="sldNum" sz="quarter" idx="12"/>
          </p:nvPr>
        </p:nvSpPr>
        <p:spPr/>
        <p:txBody>
          <a:bodyPr/>
          <a:lstStyle/>
          <a:p>
            <a:fld id="{73682D5F-F3B7-4A70-9288-525043E15F0F}" type="slidenum">
              <a:rPr lang="en-GB" smtClean="0"/>
              <a:t>‹#›</a:t>
            </a:fld>
            <a:endParaRPr lang="en-GB"/>
          </a:p>
        </p:txBody>
      </p:sp>
    </p:spTree>
    <p:extLst>
      <p:ext uri="{BB962C8B-B14F-4D97-AF65-F5344CB8AC3E}">
        <p14:creationId xmlns:p14="http://schemas.microsoft.com/office/powerpoint/2010/main" val="3212126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58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8387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25363113"/>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A7B7-4075-BD12-C7B3-47150AEAA4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C75B66C-F376-06B8-6D07-F15ACF026724}"/>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5" name="Slide Number Placeholder 4">
            <a:extLst>
              <a:ext uri="{FF2B5EF4-FFF2-40B4-BE49-F238E27FC236}">
                <a16:creationId xmlns:a16="http://schemas.microsoft.com/office/drawing/2014/main" id="{382D72CB-24A4-F22E-06C3-4FC03FAE5322}"/>
              </a:ext>
            </a:extLst>
          </p:cNvPr>
          <p:cNvSpPr>
            <a:spLocks noGrp="1"/>
          </p:cNvSpPr>
          <p:nvPr>
            <p:ph type="sldNum" sz="quarter" idx="12"/>
          </p:nvPr>
        </p:nvSpPr>
        <p:spPr/>
        <p:txBody>
          <a:bodyPr/>
          <a:lstStyle/>
          <a:p>
            <a:fld id="{73682D5F-F3B7-4A70-9288-525043E15F0F}" type="slidenum">
              <a:rPr lang="en-GB" smtClean="0"/>
              <a:t>‹#›</a:t>
            </a:fld>
            <a:endParaRPr lang="en-GB"/>
          </a:p>
        </p:txBody>
      </p:sp>
    </p:spTree>
    <p:extLst>
      <p:ext uri="{BB962C8B-B14F-4D97-AF65-F5344CB8AC3E}">
        <p14:creationId xmlns:p14="http://schemas.microsoft.com/office/powerpoint/2010/main" val="3272359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5AB669-33D1-E0EE-0C6D-E0683843F495}"/>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4" name="Slide Number Placeholder 3">
            <a:extLst>
              <a:ext uri="{FF2B5EF4-FFF2-40B4-BE49-F238E27FC236}">
                <a16:creationId xmlns:a16="http://schemas.microsoft.com/office/drawing/2014/main" id="{A04AD97C-92EC-D21A-1288-D2185D2EB180}"/>
              </a:ext>
            </a:extLst>
          </p:cNvPr>
          <p:cNvSpPr>
            <a:spLocks noGrp="1"/>
          </p:cNvSpPr>
          <p:nvPr>
            <p:ph type="sldNum" sz="quarter" idx="12"/>
          </p:nvPr>
        </p:nvSpPr>
        <p:spPr/>
        <p:txBody>
          <a:bodyPr/>
          <a:lstStyle/>
          <a:p>
            <a:fld id="{73682D5F-F3B7-4A70-9288-525043E15F0F}" type="slidenum">
              <a:rPr lang="en-GB" smtClean="0"/>
              <a:t>‹#›</a:t>
            </a:fld>
            <a:endParaRPr lang="en-GB"/>
          </a:p>
        </p:txBody>
      </p:sp>
    </p:spTree>
    <p:extLst>
      <p:ext uri="{BB962C8B-B14F-4D97-AF65-F5344CB8AC3E}">
        <p14:creationId xmlns:p14="http://schemas.microsoft.com/office/powerpoint/2010/main" val="1908524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AC1DE-2C46-EA3D-E440-D49C627930C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0C5210-6A00-CB59-BCEB-A2A21AF6692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705A44-FFFA-D457-C87A-77A50D1EF5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FBAD68C-0C02-FBAB-E244-A8222B4E7F47}"/>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7" name="Slide Number Placeholder 6">
            <a:extLst>
              <a:ext uri="{FF2B5EF4-FFF2-40B4-BE49-F238E27FC236}">
                <a16:creationId xmlns:a16="http://schemas.microsoft.com/office/drawing/2014/main" id="{EFB63F17-3F81-8582-2F50-035ADC2C6743}"/>
              </a:ext>
            </a:extLst>
          </p:cNvPr>
          <p:cNvSpPr>
            <a:spLocks noGrp="1"/>
          </p:cNvSpPr>
          <p:nvPr>
            <p:ph type="sldNum" sz="quarter" idx="12"/>
          </p:nvPr>
        </p:nvSpPr>
        <p:spPr/>
        <p:txBody>
          <a:bodyPr/>
          <a:lstStyle/>
          <a:p>
            <a:fld id="{73682D5F-F3B7-4A70-9288-525043E15F0F}" type="slidenum">
              <a:rPr lang="en-GB" smtClean="0"/>
              <a:t>‹#›</a:t>
            </a:fld>
            <a:endParaRPr lang="en-GB"/>
          </a:p>
        </p:txBody>
      </p:sp>
    </p:spTree>
    <p:extLst>
      <p:ext uri="{BB962C8B-B14F-4D97-AF65-F5344CB8AC3E}">
        <p14:creationId xmlns:p14="http://schemas.microsoft.com/office/powerpoint/2010/main" val="4173113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6AD0-51C4-68CA-6EFA-A8E5BC07CF5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F6D5E90-D629-9174-497B-8A15A1CAFD8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DE29DD9-41D9-1AA7-C82A-641DF61330A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72AE619-BECA-A60E-C487-B5B26BDD3DAD}"/>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7" name="Slide Number Placeholder 6">
            <a:extLst>
              <a:ext uri="{FF2B5EF4-FFF2-40B4-BE49-F238E27FC236}">
                <a16:creationId xmlns:a16="http://schemas.microsoft.com/office/drawing/2014/main" id="{AC24532E-6CBB-90B1-8E9B-B896438508EA}"/>
              </a:ext>
            </a:extLst>
          </p:cNvPr>
          <p:cNvSpPr>
            <a:spLocks noGrp="1"/>
          </p:cNvSpPr>
          <p:nvPr>
            <p:ph type="sldNum" sz="quarter" idx="12"/>
          </p:nvPr>
        </p:nvSpPr>
        <p:spPr/>
        <p:txBody>
          <a:bodyPr/>
          <a:lstStyle/>
          <a:p>
            <a:fld id="{73682D5F-F3B7-4A70-9288-525043E15F0F}" type="slidenum">
              <a:rPr lang="en-GB" smtClean="0"/>
              <a:t>‹#›</a:t>
            </a:fld>
            <a:endParaRPr lang="en-GB"/>
          </a:p>
        </p:txBody>
      </p:sp>
    </p:spTree>
    <p:extLst>
      <p:ext uri="{BB962C8B-B14F-4D97-AF65-F5344CB8AC3E}">
        <p14:creationId xmlns:p14="http://schemas.microsoft.com/office/powerpoint/2010/main" val="3586683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4F54-EC4F-7369-F6A4-39A9EBAD1F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3078D0-76BC-093E-131D-A8E82A3A49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F9A22C-2ED2-286A-5744-DA3B1C8E8CF9}"/>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6" name="Slide Number Placeholder 5">
            <a:extLst>
              <a:ext uri="{FF2B5EF4-FFF2-40B4-BE49-F238E27FC236}">
                <a16:creationId xmlns:a16="http://schemas.microsoft.com/office/drawing/2014/main" id="{B0544394-1C38-4D19-7867-66B30CB22563}"/>
              </a:ext>
            </a:extLst>
          </p:cNvPr>
          <p:cNvSpPr>
            <a:spLocks noGrp="1"/>
          </p:cNvSpPr>
          <p:nvPr>
            <p:ph type="sldNum" sz="quarter" idx="12"/>
          </p:nvPr>
        </p:nvSpPr>
        <p:spPr/>
        <p:txBody>
          <a:bodyPr/>
          <a:lstStyle/>
          <a:p>
            <a:fld id="{73682D5F-F3B7-4A70-9288-525043E15F0F}" type="slidenum">
              <a:rPr lang="en-GB" smtClean="0"/>
              <a:t>‹#›</a:t>
            </a:fld>
            <a:endParaRPr lang="en-GB"/>
          </a:p>
        </p:txBody>
      </p:sp>
    </p:spTree>
    <p:extLst>
      <p:ext uri="{BB962C8B-B14F-4D97-AF65-F5344CB8AC3E}">
        <p14:creationId xmlns:p14="http://schemas.microsoft.com/office/powerpoint/2010/main" val="416960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7A9AF8-BBEC-F5B8-438D-C4C00FD0AE0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D8BEE0-D1A7-785B-31EA-6F04531987E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ABEFEA-D4E6-473C-ECA7-DA15C73BCC9A}"/>
              </a:ext>
            </a:extLst>
          </p:cNvPr>
          <p:cNvSpPr>
            <a:spLocks noGrp="1"/>
          </p:cNvSpPr>
          <p:nvPr>
            <p:ph type="dt" sz="half" idx="10"/>
          </p:nvPr>
        </p:nvSpPr>
        <p:spPr/>
        <p:txBody>
          <a:bodyPr/>
          <a:lstStyle/>
          <a:p>
            <a:fld id="{B9083328-A8C0-4115-A734-CCEDEEF84C51}" type="datetimeFigureOut">
              <a:rPr lang="en-GB" smtClean="0"/>
              <a:t>04/11/2024</a:t>
            </a:fld>
            <a:endParaRPr lang="en-GB"/>
          </a:p>
        </p:txBody>
      </p:sp>
      <p:sp>
        <p:nvSpPr>
          <p:cNvPr id="6" name="Slide Number Placeholder 5">
            <a:extLst>
              <a:ext uri="{FF2B5EF4-FFF2-40B4-BE49-F238E27FC236}">
                <a16:creationId xmlns:a16="http://schemas.microsoft.com/office/drawing/2014/main" id="{587B0F53-166A-E297-5339-E33261DAEA68}"/>
              </a:ext>
            </a:extLst>
          </p:cNvPr>
          <p:cNvSpPr>
            <a:spLocks noGrp="1"/>
          </p:cNvSpPr>
          <p:nvPr>
            <p:ph type="sldNum" sz="quarter" idx="12"/>
          </p:nvPr>
        </p:nvSpPr>
        <p:spPr/>
        <p:txBody>
          <a:bodyPr/>
          <a:lstStyle/>
          <a:p>
            <a:fld id="{73682D5F-F3B7-4A70-9288-525043E15F0F}" type="slidenum">
              <a:rPr lang="en-GB" smtClean="0"/>
              <a:t>‹#›</a:t>
            </a:fld>
            <a:endParaRPr lang="en-GB"/>
          </a:p>
        </p:txBody>
      </p:sp>
    </p:spTree>
    <p:extLst>
      <p:ext uri="{BB962C8B-B14F-4D97-AF65-F5344CB8AC3E}">
        <p14:creationId xmlns:p14="http://schemas.microsoft.com/office/powerpoint/2010/main" val="301682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307998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1318344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4366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8942365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1031473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304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endParaRPr lang="en-US"/>
          </a:p>
        </p:txBody>
      </p:sp>
      <p:sp>
        <p:nvSpPr>
          <p:cNvPr id="6147" name="Rectangle 3"/>
          <p:cNvSpPr>
            <a:spLocks noGrp="1" noChangeArrowheads="1"/>
          </p:cNvSpPr>
          <p:nvPr>
            <p:ph type="body" idx="1"/>
          </p:nvPr>
        </p:nvSpPr>
        <p:spPr bwMode="auto">
          <a:xfrm>
            <a:off x="685800" y="15240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14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9" r:id="rId3"/>
    <p:sldLayoutId id="2147483690" r:id="rId4"/>
    <p:sldLayoutId id="2147483691" r:id="rId5"/>
    <p:sldLayoutId id="2147483692" r:id="rId6"/>
    <p:sldLayoutId id="2147483693" r:id="rId7"/>
    <p:sldLayoutId id="2147483694" r:id="rId8"/>
    <p:sldLayoutId id="2147483695" r:id="rId9"/>
    <p:sldLayoutId id="2147483674" r:id="rId10"/>
    <p:sldLayoutId id="2147483685" r:id="rId11"/>
  </p:sldLayoutIdLst>
  <p:hf sldNum="0" hdr="0" ftr="0" dt="0"/>
  <p:txStyles>
    <p:title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304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85800" y="15240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14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86" r:id="rId3"/>
    <p:sldLayoutId id="2147483687" r:id="rId4"/>
    <p:sldLayoutId id="2147483688" r:id="rId5"/>
    <p:sldLayoutId id="2147483679" r:id="rId6"/>
    <p:sldLayoutId id="2147483680" r:id="rId7"/>
    <p:sldLayoutId id="2147483681" r:id="rId8"/>
    <p:sldLayoutId id="2147483682" r:id="rId9"/>
    <p:sldLayoutId id="2147483672" r:id="rId10"/>
    <p:sldLayoutId id="2147483673" r:id="rId11"/>
  </p:sldLayoutIdLst>
  <p:hf sldNum="0" hdr="0" ftr="0" dt="0"/>
  <p:txStyles>
    <p:title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AA8CD8-87C7-3431-748A-3E49C7E6617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A4EC64B-DF9A-9421-DD61-D5C84218521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76CFC3-EEA3-936A-06EF-1F501427B03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9083328-A8C0-4115-A734-CCEDEEF84C51}" type="datetimeFigureOut">
              <a:rPr lang="en-GB" smtClean="0"/>
              <a:t>04/11/2024</a:t>
            </a:fld>
            <a:endParaRPr lang="en-GB"/>
          </a:p>
        </p:txBody>
      </p:sp>
      <p:sp>
        <p:nvSpPr>
          <p:cNvPr id="6" name="Slide Number Placeholder 5">
            <a:extLst>
              <a:ext uri="{FF2B5EF4-FFF2-40B4-BE49-F238E27FC236}">
                <a16:creationId xmlns:a16="http://schemas.microsoft.com/office/drawing/2014/main" id="{71EADBB8-E416-7865-B211-1384DB66378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682D5F-F3B7-4A70-9288-525043E15F0F}" type="slidenum">
              <a:rPr lang="en-GB" smtClean="0"/>
              <a:t>‹#›</a:t>
            </a:fld>
            <a:endParaRPr lang="en-GB"/>
          </a:p>
        </p:txBody>
      </p:sp>
      <p:sp>
        <p:nvSpPr>
          <p:cNvPr id="7" name="Footer Placeholder 4">
            <a:extLst>
              <a:ext uri="{FF2B5EF4-FFF2-40B4-BE49-F238E27FC236}">
                <a16:creationId xmlns:a16="http://schemas.microsoft.com/office/drawing/2014/main" id="{1FBC1D9F-B280-8555-40DE-15BEAB6099C3}"/>
              </a:ext>
            </a:extLst>
          </p:cNvPr>
          <p:cNvSpPr txBox="1">
            <a:spLocks/>
          </p:cNvSpPr>
          <p:nvPr userDrawn="1"/>
        </p:nvSpPr>
        <p:spPr>
          <a:xfrm>
            <a:off x="2964656" y="6350001"/>
            <a:ext cx="3214688" cy="365125"/>
          </a:xfrm>
          <a:prstGeom prst="rect">
            <a:avLst/>
          </a:prstGeom>
        </p:spPr>
        <p:txBody>
          <a:bodyPr vert="horz" lIns="68580" tIns="34290" rIns="68580" bIns="34290" rtlCol="0" anchor="ctr"/>
          <a:lstStyle>
            <a:defPPr>
              <a:defRPr lang="en-US"/>
            </a:defPPr>
            <a:lvl1pPr marL="0" algn="ct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88" dirty="0">
                <a:solidFill>
                  <a:srgbClr val="345392"/>
                </a:solidFill>
                <a:latin typeface="Arial" panose="020B0604020202020204" pitchFamily="34" charset="0"/>
                <a:cs typeface="Arial" panose="020B0604020202020204" pitchFamily="34" charset="0"/>
              </a:rPr>
              <a:t>Better Mental Health. </a:t>
            </a:r>
            <a:r>
              <a:rPr lang="en-GB" sz="788" dirty="0">
                <a:solidFill>
                  <a:srgbClr val="CB4E92"/>
                </a:solidFill>
                <a:latin typeface="Arial" panose="020B0604020202020204" pitchFamily="34" charset="0"/>
                <a:cs typeface="Arial" panose="020B0604020202020204" pitchFamily="34" charset="0"/>
              </a:rPr>
              <a:t>Better Lives. </a:t>
            </a:r>
            <a:r>
              <a:rPr lang="en-GB" sz="788" dirty="0">
                <a:solidFill>
                  <a:srgbClr val="7CB83F"/>
                </a:solidFill>
                <a:latin typeface="Arial" panose="020B0604020202020204" pitchFamily="34" charset="0"/>
                <a:cs typeface="Arial" panose="020B0604020202020204" pitchFamily="34" charset="0"/>
              </a:rPr>
              <a:t>Better Communities. </a:t>
            </a:r>
          </a:p>
        </p:txBody>
      </p:sp>
    </p:spTree>
    <p:extLst>
      <p:ext uri="{BB962C8B-B14F-4D97-AF65-F5344CB8AC3E}">
        <p14:creationId xmlns:p14="http://schemas.microsoft.com/office/powerpoint/2010/main" val="279064618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3" r:id="rId4"/>
    <p:sldLayoutId id="2147483664" r:id="rId5"/>
    <p:sldLayoutId id="2147483650" r:id="rId6"/>
    <p:sldLayoutId id="2147483668" r:id="rId7"/>
    <p:sldLayoutId id="2147483669" r:id="rId8"/>
    <p:sldLayoutId id="2147483670" r:id="rId9"/>
    <p:sldLayoutId id="2147483671" r:id="rId10"/>
    <p:sldLayoutId id="2147483651" r:id="rId11"/>
    <p:sldLayoutId id="2147483652" r:id="rId12"/>
    <p:sldLayoutId id="2147483661" r:id="rId13"/>
    <p:sldLayoutId id="2147483665" r:id="rId14"/>
    <p:sldLayoutId id="2147483666" r:id="rId15"/>
    <p:sldLayoutId id="2147483667" r:id="rId16"/>
    <p:sldLayoutId id="2147483653" r:id="rId17"/>
    <p:sldLayoutId id="2147483654" r:id="rId18"/>
    <p:sldLayoutId id="2147483655" r:id="rId19"/>
    <p:sldLayoutId id="2147483656" r:id="rId20"/>
    <p:sldLayoutId id="2147483657" r:id="rId21"/>
    <p:sldLayoutId id="2147483658" r:id="rId22"/>
    <p:sldLayoutId id="2147483659" r:id="rId2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publications/working-definition-of-trauma-informed-practice/working-definition-of-trauma-informed-practi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ybecasteleyn.be/product/traumakaarten-set-van-20-stuk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ourses.lumenlearning.com/wmintrobusiness/chapter/reading-need-based-motivation-theories/" TargetMode="External"/><Relationship Id="rId7" Type="http://schemas.openxmlformats.org/officeDocument/2006/relationships/hyperlink" Target="https://creativecommons.org/licenses/by-nc/3.0/"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bmjopen.bmj.com/content/10/11/e041339" TargetMode="External"/><Relationship Id="rId5" Type="http://schemas.openxmlformats.org/officeDocument/2006/relationships/image" Target="../media/image16.jpg"/><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Maslow%27s_hierarchy_of_needs.svg" TargetMode="Externa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6.jpeg"/><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3.jpg"/><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11.jpeg"/><Relationship Id="rId7" Type="http://schemas.openxmlformats.org/officeDocument/2006/relationships/hyperlink" Target="http://batteredhope.blogspot.com/2017/02/how-to-push-through-painful-experience.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www.mind.org.uk/" TargetMode="External"/><Relationship Id="rId7" Type="http://schemas.openxmlformats.org/officeDocument/2006/relationships/hyperlink" Target="https://creativecommons.org/licenses/by-sa/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pressbooks.nscc.ca/traumainformedpractice/chapter/6-4-trauma-informed-organisational-change-and-support/" TargetMode="External"/><Relationship Id="rId5" Type="http://schemas.openxmlformats.org/officeDocument/2006/relationships/image" Target="../media/image14.jpeg"/><Relationship Id="rId4" Type="http://schemas.openxmlformats.org/officeDocument/2006/relationships/hyperlink" Target="http://www.psychologytoda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Rectangle 36"/>
          <p:cNvSpPr>
            <a:spLocks noChangeArrowheads="1"/>
          </p:cNvSpPr>
          <p:nvPr/>
        </p:nvSpPr>
        <p:spPr bwMode="auto">
          <a:xfrm>
            <a:off x="8302625" y="5826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pic>
        <p:nvPicPr>
          <p:cNvPr id="208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2086" name="Rectangle 38"/>
          <p:cNvSpPr>
            <a:spLocks noGrp="1" noChangeArrowheads="1"/>
          </p:cNvSpPr>
          <p:nvPr/>
        </p:nvSpPr>
        <p:spPr bwMode="auto">
          <a:xfrm>
            <a:off x="685800" y="1676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4400" dirty="0">
                <a:solidFill>
                  <a:schemeClr val="tx2"/>
                </a:solidFill>
                <a:latin typeface="Arial" charset="0"/>
              </a:rPr>
              <a:t>So What Does Work then? Reflections on working with multiple exclusions. </a:t>
            </a:r>
            <a:endParaRPr lang="en-US" sz="4400" dirty="0">
              <a:solidFill>
                <a:schemeClr val="tx2"/>
              </a:solidFill>
              <a:latin typeface="Arial" charset="0"/>
            </a:endParaRPr>
          </a:p>
        </p:txBody>
      </p:sp>
      <p:sp>
        <p:nvSpPr>
          <p:cNvPr id="2087" name="Rectangle 39"/>
          <p:cNvSpPr>
            <a:spLocks noGrp="1" noChangeArrowheads="1"/>
          </p:cNvSpPr>
          <p:nvPr/>
        </p:nvSpPr>
        <p:spPr bwMode="auto">
          <a:xfrm>
            <a:off x="1371600" y="3124200"/>
            <a:ext cx="6400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3200" b="1" dirty="0">
              <a:latin typeface="Arial" charset="0"/>
            </a:endParaRPr>
          </a:p>
        </p:txBody>
      </p:sp>
      <p:sp>
        <p:nvSpPr>
          <p:cNvPr id="2089" name="Rectangle 41"/>
          <p:cNvSpPr>
            <a:spLocks noChangeArrowheads="1"/>
          </p:cNvSpPr>
          <p:nvPr/>
        </p:nvSpPr>
        <p:spPr bwMode="auto">
          <a:xfrm>
            <a:off x="152400" y="61849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900" b="1">
                <a:solidFill>
                  <a:srgbClr val="D52B1E"/>
                </a:solidFill>
                <a:latin typeface="Arial" charset="0"/>
              </a:rPr>
              <a:t>www.enfield.gov.uk</a:t>
            </a:r>
          </a:p>
        </p:txBody>
      </p:sp>
      <p:sp>
        <p:nvSpPr>
          <p:cNvPr id="2090" name="Rectangle 42"/>
          <p:cNvSpPr>
            <a:spLocks noChangeArrowheads="1"/>
          </p:cNvSpPr>
          <p:nvPr/>
        </p:nvSpPr>
        <p:spPr bwMode="auto">
          <a:xfrm>
            <a:off x="3581400" y="5867400"/>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D52B1E"/>
                </a:solidFill>
                <a:latin typeface="Arial" charset="0"/>
              </a:rPr>
              <a:t>Striving for excellence</a:t>
            </a:r>
          </a:p>
        </p:txBody>
      </p:sp>
      <p:pic>
        <p:nvPicPr>
          <p:cNvPr id="2091"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6172200"/>
            <a:ext cx="1535112" cy="404813"/>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8BCE-CC16-D1B6-7D8D-26B70DD670E4}"/>
              </a:ext>
            </a:extLst>
          </p:cNvPr>
          <p:cNvSpPr>
            <a:spLocks noGrp="1"/>
          </p:cNvSpPr>
          <p:nvPr>
            <p:ph type="title"/>
          </p:nvPr>
        </p:nvSpPr>
        <p:spPr>
          <a:xfrm>
            <a:off x="685800" y="304800"/>
            <a:ext cx="8153400" cy="747936"/>
          </a:xfrm>
        </p:spPr>
        <p:txBody>
          <a:bodyPr/>
          <a:lstStyle/>
          <a:p>
            <a:r>
              <a:rPr lang="en-GB" dirty="0"/>
              <a:t>The Science….</a:t>
            </a:r>
          </a:p>
        </p:txBody>
      </p:sp>
      <p:sp>
        <p:nvSpPr>
          <p:cNvPr id="3" name="Content Placeholder 2">
            <a:extLst>
              <a:ext uri="{FF2B5EF4-FFF2-40B4-BE49-F238E27FC236}">
                <a16:creationId xmlns:a16="http://schemas.microsoft.com/office/drawing/2014/main" id="{3F3CDC9B-7DD3-C203-AD2E-E8E83262C789}"/>
              </a:ext>
            </a:extLst>
          </p:cNvPr>
          <p:cNvSpPr>
            <a:spLocks noGrp="1"/>
          </p:cNvSpPr>
          <p:nvPr>
            <p:ph idx="1"/>
          </p:nvPr>
        </p:nvSpPr>
        <p:spPr>
          <a:xfrm>
            <a:off x="611560" y="1333500"/>
            <a:ext cx="8153400" cy="4831804"/>
          </a:xfrm>
        </p:spPr>
        <p:txBody>
          <a:bodyPr/>
          <a:lstStyle/>
          <a:p>
            <a:r>
              <a:rPr lang="en-GB" sz="1800" dirty="0">
                <a:effectLst/>
                <a:ea typeface="Calibri" panose="020F0502020204030204" pitchFamily="34" charset="0"/>
                <a:cs typeface="Arial" panose="020B0604020202020204" pitchFamily="34" charset="0"/>
              </a:rPr>
              <a:t>When</a:t>
            </a:r>
            <a:r>
              <a:rPr lang="en-GB" sz="1800" dirty="0">
                <a:effectLst/>
                <a:ea typeface="Calibri" panose="020F0502020204030204" pitchFamily="34" charset="0"/>
                <a:cs typeface="Times New Roman" panose="02020603050405020304" pitchFamily="18" charset="0"/>
              </a:rPr>
              <a:t> a traumatic event is encountered, one of three primitive and involuntary responses will occur:</a:t>
            </a:r>
          </a:p>
          <a:p>
            <a:pPr marL="0" indent="0">
              <a:buNone/>
            </a:pPr>
            <a:r>
              <a:rPr lang="en-GB" sz="1800" dirty="0">
                <a:effectLst/>
                <a:ea typeface="Calibri" panose="020F0502020204030204" pitchFamily="34" charset="0"/>
                <a:cs typeface="Times New Roman" panose="02020603050405020304" pitchFamily="18" charset="0"/>
              </a:rPr>
              <a:t> </a:t>
            </a:r>
          </a:p>
          <a:p>
            <a:r>
              <a:rPr lang="en-GB" sz="1800" dirty="0">
                <a:solidFill>
                  <a:srgbClr val="FF0000"/>
                </a:solidFill>
                <a:cs typeface="Times New Roman" panose="02020603050405020304" pitchFamily="18" charset="0"/>
              </a:rPr>
              <a:t>Fight</a:t>
            </a:r>
          </a:p>
          <a:p>
            <a:r>
              <a:rPr lang="en-GB" sz="1800" dirty="0">
                <a:solidFill>
                  <a:srgbClr val="CF1C21"/>
                </a:solidFill>
                <a:cs typeface="Times New Roman" panose="02020603050405020304" pitchFamily="18" charset="0"/>
              </a:rPr>
              <a:t>Flight</a:t>
            </a:r>
          </a:p>
          <a:p>
            <a:r>
              <a:rPr lang="en-GB" sz="1800" dirty="0">
                <a:solidFill>
                  <a:srgbClr val="CF1C21"/>
                </a:solidFill>
                <a:cs typeface="Times New Roman" panose="02020603050405020304" pitchFamily="18" charset="0"/>
              </a:rPr>
              <a:t>Freeze</a:t>
            </a:r>
          </a:p>
          <a:p>
            <a:pPr marL="0" indent="0">
              <a:buNone/>
            </a:pPr>
            <a:endParaRPr lang="en-GB" sz="1800" dirty="0">
              <a:cs typeface="Times New Roman" panose="02020603050405020304" pitchFamily="18" charset="0"/>
            </a:endParaRPr>
          </a:p>
          <a:p>
            <a:r>
              <a:rPr lang="en-GB" sz="1800" dirty="0">
                <a:cs typeface="Times New Roman" panose="02020603050405020304" pitchFamily="18" charset="0"/>
              </a:rPr>
              <a:t>Physiological reactions within the brain will determine the individual’s strength relative to any flight path.</a:t>
            </a:r>
          </a:p>
          <a:p>
            <a:r>
              <a:rPr lang="en-GB" sz="1800" dirty="0">
                <a:cs typeface="Times New Roman" panose="02020603050405020304" pitchFamily="18" charset="0"/>
              </a:rPr>
              <a:t>This is a survival decision over which the individual has no control. </a:t>
            </a:r>
            <a:endParaRPr lang="en-GB" sz="1800" dirty="0">
              <a:effectLst/>
              <a:ea typeface="Calibri" panose="020F0502020204030204" pitchFamily="34" charset="0"/>
              <a:cs typeface="Times New Roman" panose="02020603050405020304" pitchFamily="18" charset="0"/>
            </a:endParaRPr>
          </a:p>
          <a:p>
            <a:r>
              <a:rPr lang="en-GB" sz="1800" dirty="0">
                <a:ea typeface="Calibri" panose="020F0502020204030204" pitchFamily="34" charset="0"/>
                <a:cs typeface="Times New Roman" panose="02020603050405020304" pitchFamily="18" charset="0"/>
              </a:rPr>
              <a:t>Executive function refers to the higher-level cognitive skills used to control and coordinate cognitive abilities and behaviours.</a:t>
            </a:r>
            <a:endParaRPr lang="en-GB" sz="1800" dirty="0">
              <a:effectLst/>
              <a:ea typeface="Calibri" panose="020F0502020204030204" pitchFamily="34" charset="0"/>
              <a:cs typeface="Times New Roman" panose="02020603050405020304" pitchFamily="18" charset="0"/>
            </a:endParaRPr>
          </a:p>
          <a:p>
            <a:r>
              <a:rPr lang="en-GB" sz="1800" dirty="0">
                <a:effectLst/>
                <a:ea typeface="Calibri" panose="020F0502020204030204" pitchFamily="34" charset="0"/>
                <a:cs typeface="Times New Roman" panose="02020603050405020304" pitchFamily="18" charset="0"/>
              </a:rPr>
              <a:t>Appreciation of this basic neurophysiological theory offers insight into the critical importance of establishing safety for the individual. (Rutherford 2016)</a:t>
            </a:r>
          </a:p>
          <a:p>
            <a:pPr marL="0" indent="0">
              <a:buNone/>
            </a:pPr>
            <a:endParaRPr lang="en-GB" dirty="0"/>
          </a:p>
        </p:txBody>
      </p:sp>
    </p:spTree>
    <p:extLst>
      <p:ext uri="{BB962C8B-B14F-4D97-AF65-F5344CB8AC3E}">
        <p14:creationId xmlns:p14="http://schemas.microsoft.com/office/powerpoint/2010/main" val="118119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anim calcmode="lin" valueType="num">
                                      <p:cBhvr>
                                        <p:cTn id="5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03AF3-13BC-0959-585A-FBFCC9ECCB95}"/>
              </a:ext>
            </a:extLst>
          </p:cNvPr>
          <p:cNvSpPr>
            <a:spLocks noGrp="1"/>
          </p:cNvSpPr>
          <p:nvPr>
            <p:ph type="title"/>
          </p:nvPr>
        </p:nvSpPr>
        <p:spPr/>
        <p:txBody>
          <a:bodyPr/>
          <a:lstStyle/>
          <a:p>
            <a:r>
              <a:rPr lang="en-GB" dirty="0"/>
              <a:t>Trauma-informed</a:t>
            </a:r>
          </a:p>
        </p:txBody>
      </p:sp>
      <p:sp>
        <p:nvSpPr>
          <p:cNvPr id="3" name="Content Placeholder 2">
            <a:extLst>
              <a:ext uri="{FF2B5EF4-FFF2-40B4-BE49-F238E27FC236}">
                <a16:creationId xmlns:a16="http://schemas.microsoft.com/office/drawing/2014/main" id="{B68E967F-52EB-8013-B400-DEB26C7C16CF}"/>
              </a:ext>
            </a:extLst>
          </p:cNvPr>
          <p:cNvSpPr>
            <a:spLocks noGrp="1"/>
          </p:cNvSpPr>
          <p:nvPr>
            <p:ph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GB" sz="1800" b="1" i="1" noProof="0" dirty="0">
                <a:solidFill>
                  <a:srgbClr val="0B0C0C"/>
                </a:solidFill>
                <a:ea typeface="Times New Roman" panose="02020603050405020304" pitchFamily="18" charset="0"/>
              </a:rPr>
              <a:t>“</a:t>
            </a:r>
            <a:r>
              <a:rPr kumimoji="0" lang="en-GB" sz="1800" b="1" i="1" u="none" strike="noStrike" kern="0" cap="none" spc="0" normalizeH="0" baseline="0" noProof="0" dirty="0">
                <a:ln>
                  <a:noFill/>
                </a:ln>
                <a:solidFill>
                  <a:srgbClr val="0B0C0C"/>
                </a:solidFill>
                <a:effectLst/>
                <a:uLnTx/>
                <a:uFillTx/>
                <a:ea typeface="Times New Roman" panose="02020603050405020304" pitchFamily="18" charset="0"/>
                <a:cs typeface="+mn-cs"/>
              </a:rPr>
              <a:t>Trauma-informed approaches have become increasingly cited in policy and adopted in practice as a means for reducing the negative impact of trauma experiences and supporting mental and physical health outcomes.” </a:t>
            </a:r>
            <a:r>
              <a:rPr kumimoji="0" lang="en-GB" sz="1800" b="0" i="0" u="none" strike="noStrike" kern="0" cap="none" spc="0" normalizeH="0" baseline="0" noProof="0" dirty="0">
                <a:ln>
                  <a:noFill/>
                </a:ln>
                <a:solidFill>
                  <a:srgbClr val="0B0C0C"/>
                </a:solidFill>
                <a:effectLst/>
                <a:uLnTx/>
                <a:uFillTx/>
                <a:ea typeface="Times New Roman" panose="02020603050405020304" pitchFamily="18" charset="0"/>
                <a:cs typeface="+mn-cs"/>
                <a:hlinkClick r:id="rId3"/>
              </a:rPr>
              <a:t>https://www.gov.uk/government/publications/working-definition-of-trauma-informed-practice/working-definition-of-trauma-informed-practice</a:t>
            </a:r>
            <a:endParaRPr kumimoji="0" lang="en-GB" sz="1800" b="0" i="0" u="none" strike="noStrike" kern="0" cap="none" spc="0" normalizeH="0" baseline="0" noProof="0" dirty="0">
              <a:ln>
                <a:noFill/>
              </a:ln>
              <a:solidFill>
                <a:srgbClr val="0B0C0C"/>
              </a:solidFill>
              <a:effectLst/>
              <a:uLnTx/>
              <a:uFillTx/>
              <a:ea typeface="Times New Roman" panose="02020603050405020304" pitchFamily="18" charset="0"/>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GB" sz="1800" dirty="0">
                <a:solidFill>
                  <a:srgbClr val="0B0C0C"/>
                </a:solidFill>
                <a:ea typeface="Times New Roman" panose="02020603050405020304" pitchFamily="18" charset="0"/>
              </a:rPr>
              <a:t>It is not about ‘treating’ trauma related difficulties (specialist role)</a:t>
            </a:r>
          </a:p>
          <a:p>
            <a:pPr>
              <a:defRPr/>
            </a:pPr>
            <a:r>
              <a:rPr lang="en-GB" sz="1800" kern="0" dirty="0">
                <a:solidFill>
                  <a:srgbClr val="0B0C0C"/>
                </a:solidFill>
                <a:effectLst/>
                <a:ea typeface="Times New Roman" panose="02020603050405020304" pitchFamily="18" charset="0"/>
                <a:cs typeface="Times New Roman" panose="02020603050405020304" pitchFamily="18" charset="0"/>
              </a:rPr>
              <a:t>Instead, it seeks to address the barriers that people affected by trauma can experience when accessing health and care services.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Key is </a:t>
            </a:r>
            <a:r>
              <a:rPr lang="en-GB" sz="1800" dirty="0">
                <a:solidFill>
                  <a:srgbClr val="000000"/>
                </a:solidFill>
                <a:ea typeface="Calibri" panose="020F0502020204030204" pitchFamily="34" charset="0"/>
                <a:cs typeface="Times New Roman" panose="02020603050405020304" pitchFamily="18" charset="0"/>
              </a:rPr>
              <a:t>t</a:t>
            </a:r>
            <a:r>
              <a:rPr kumimoji="0" lang="en-GB"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o provide a safe environment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To enable internal control </a:t>
            </a:r>
            <a:endParaRPr lang="en-GB" sz="1800" dirty="0">
              <a:solidFill>
                <a:srgbClr val="000000"/>
              </a:solidFill>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To restore or promote resiliency </a:t>
            </a:r>
            <a:endParaRPr kumimoji="0" lang="en-GB" sz="1800" b="0" i="0" u="none" strike="noStrike" kern="0" cap="none" spc="0" normalizeH="0" baseline="0" noProof="0" dirty="0">
              <a:ln>
                <a:noFill/>
              </a:ln>
              <a:solidFill>
                <a:srgbClr val="000000"/>
              </a:solidFill>
              <a:effectLst/>
              <a:uLnTx/>
              <a:uFillTx/>
              <a:ea typeface="+mn-ea"/>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ea typeface="+mn-ea"/>
                <a:cs typeface="Times New Roman" panose="02020603050405020304" pitchFamily="18" charset="0"/>
              </a:rPr>
              <a:t>‘self-becoming safe over time’ rather than sense of ‘self-haunted by trauma’</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a:p>
            <a:pPr>
              <a:defRPr/>
            </a:pPr>
            <a:endParaRPr lang="en-GB" sz="1800"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rgbClr val="0B0C0C"/>
              </a:solidFill>
              <a:effectLst/>
              <a:uLnTx/>
              <a:uFillTx/>
              <a:latin typeface="Arial" panose="020B0604020202020204" pitchFamily="34" charset="0"/>
              <a:ea typeface="Times New Roman" panose="02020603050405020304" pitchFamily="18" charset="0"/>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rgbClr val="0B0C0C"/>
              </a:solidFill>
              <a:effectLst/>
              <a:uLnTx/>
              <a:uFillTx/>
              <a:latin typeface="Arial" panose="020B0604020202020204" pitchFamily="34" charset="0"/>
              <a:ea typeface="Times New Roman" panose="02020603050405020304" pitchFamily="18" charset="0"/>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rgbClr val="0B0C0C"/>
              </a:solidFill>
              <a:effectLst/>
              <a:uLnTx/>
              <a:uFillTx/>
              <a:latin typeface="Arial" panose="020B0604020202020204" pitchFamily="34" charset="0"/>
              <a:ea typeface="Times New Roman" panose="02020603050405020304" pitchFamily="18" charset="0"/>
              <a:cs typeface="+mn-cs"/>
            </a:endParaRPr>
          </a:p>
          <a:p>
            <a:endParaRPr lang="en-GB" dirty="0"/>
          </a:p>
        </p:txBody>
      </p:sp>
    </p:spTree>
    <p:extLst>
      <p:ext uri="{BB962C8B-B14F-4D97-AF65-F5344CB8AC3E}">
        <p14:creationId xmlns:p14="http://schemas.microsoft.com/office/powerpoint/2010/main" val="167534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1962-22C6-957F-DDAE-96FB8653B678}"/>
              </a:ext>
            </a:extLst>
          </p:cNvPr>
          <p:cNvSpPr>
            <a:spLocks noGrp="1"/>
          </p:cNvSpPr>
          <p:nvPr>
            <p:ph type="title"/>
          </p:nvPr>
        </p:nvSpPr>
        <p:spPr>
          <a:xfrm>
            <a:off x="685800" y="304800"/>
            <a:ext cx="8153400" cy="1143000"/>
          </a:xfrm>
        </p:spPr>
        <p:txBody>
          <a:bodyPr wrap="square" anchor="t">
            <a:normAutofit/>
          </a:bodyPr>
          <a:lstStyle/>
          <a:p>
            <a:r>
              <a:rPr lang="en-GB" dirty="0"/>
              <a:t>Six Key Principles of Trauma Informed Practice</a:t>
            </a:r>
          </a:p>
        </p:txBody>
      </p:sp>
      <p:pic>
        <p:nvPicPr>
          <p:cNvPr id="5" name="Picture 4" descr="A group of cards with black and yellow writing&#10;&#10;Description automatically generated">
            <a:extLst>
              <a:ext uri="{FF2B5EF4-FFF2-40B4-BE49-F238E27FC236}">
                <a16:creationId xmlns:a16="http://schemas.microsoft.com/office/drawing/2014/main" id="{BFF0AFB9-A45D-3336-F0EB-AD3871860AA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800" y="1944291"/>
            <a:ext cx="4000500" cy="3350418"/>
          </a:xfrm>
          <a:prstGeom prst="rect">
            <a:avLst/>
          </a:prstGeom>
          <a:noFill/>
        </p:spPr>
      </p:pic>
      <p:sp>
        <p:nvSpPr>
          <p:cNvPr id="3" name="Content Placeholder 2">
            <a:extLst>
              <a:ext uri="{FF2B5EF4-FFF2-40B4-BE49-F238E27FC236}">
                <a16:creationId xmlns:a16="http://schemas.microsoft.com/office/drawing/2014/main" id="{773F4824-B293-E530-DFBB-B1FF6C781AC9}"/>
              </a:ext>
            </a:extLst>
          </p:cNvPr>
          <p:cNvSpPr>
            <a:spLocks noGrp="1"/>
          </p:cNvSpPr>
          <p:nvPr>
            <p:ph sz="half" idx="2"/>
          </p:nvPr>
        </p:nvSpPr>
        <p:spPr>
          <a:xfrm>
            <a:off x="4838700" y="1524000"/>
            <a:ext cx="4000500" cy="4191000"/>
          </a:xfrm>
        </p:spPr>
        <p:txBody>
          <a:bodyPr wrap="square" anchor="t">
            <a:normAutofit/>
          </a:bodyPr>
          <a:lstStyle/>
          <a:p>
            <a:r>
              <a:rPr lang="en-GB" dirty="0"/>
              <a:t>Safety</a:t>
            </a:r>
          </a:p>
          <a:p>
            <a:r>
              <a:rPr lang="en-GB" dirty="0"/>
              <a:t>Trust</a:t>
            </a:r>
          </a:p>
          <a:p>
            <a:r>
              <a:rPr lang="en-GB" dirty="0"/>
              <a:t>Choice</a:t>
            </a:r>
          </a:p>
          <a:p>
            <a:r>
              <a:rPr lang="en-GB" dirty="0"/>
              <a:t>Collaboration</a:t>
            </a:r>
          </a:p>
          <a:p>
            <a:r>
              <a:rPr lang="en-GB" dirty="0"/>
              <a:t>Empowerment</a:t>
            </a:r>
          </a:p>
          <a:p>
            <a:r>
              <a:rPr lang="en-GB" dirty="0"/>
              <a:t>Cultural Consideration</a:t>
            </a:r>
          </a:p>
        </p:txBody>
      </p:sp>
      <p:sp>
        <p:nvSpPr>
          <p:cNvPr id="6" name="TextBox 5">
            <a:extLst>
              <a:ext uri="{FF2B5EF4-FFF2-40B4-BE49-F238E27FC236}">
                <a16:creationId xmlns:a16="http://schemas.microsoft.com/office/drawing/2014/main" id="{F61575B7-B1D5-0D97-BE7B-BFA14D9396C1}"/>
              </a:ext>
            </a:extLst>
          </p:cNvPr>
          <p:cNvSpPr txBox="1"/>
          <p:nvPr/>
        </p:nvSpPr>
        <p:spPr>
          <a:xfrm>
            <a:off x="2121175" y="5094654"/>
            <a:ext cx="2565125" cy="200055"/>
          </a:xfrm>
          <a:prstGeom prst="rect">
            <a:avLst/>
          </a:prstGeom>
          <a:solidFill>
            <a:srgbClr val="000000"/>
          </a:solidFill>
        </p:spPr>
        <p:txBody>
          <a:bodyPr wrap="none" rtlCol="0">
            <a:spAutoFit/>
          </a:bodyPr>
          <a:lstStyle/>
          <a:p>
            <a:pPr algn="r">
              <a:spcAft>
                <a:spcPts val="600"/>
              </a:spcAft>
            </a:pPr>
            <a:r>
              <a:rPr lang="en-GB" sz="700">
                <a:solidFill>
                  <a:srgbClr val="FFFFFF"/>
                </a:solidFill>
                <a:latin typeface="+mn-lt"/>
                <a:hlinkClick r:id="rId4" tooltip="https://www.ybecasteleyn.be/product/traumakaarten-set-van-20-stuks/">
                  <a:extLst>
                    <a:ext uri="{A12FA001-AC4F-418D-AE19-62706E023703}">
                      <ahyp:hlinkClr xmlns:ahyp="http://schemas.microsoft.com/office/drawing/2018/hyperlinkcolor" val="tx"/>
                    </a:ext>
                  </a:extLst>
                </a:hlinkClick>
              </a:rPr>
              <a:t>This Photo</a:t>
            </a:r>
            <a:r>
              <a:rPr lang="en-GB" sz="700">
                <a:solidFill>
                  <a:srgbClr val="FFFFFF"/>
                </a:solidFill>
                <a:latin typeface="+mn-lt"/>
              </a:rPr>
              <a:t> by Unknown Author is licensed under </a:t>
            </a:r>
            <a:r>
              <a:rPr lang="en-GB" sz="700">
                <a:solidFill>
                  <a:srgbClr val="FFFFFF"/>
                </a:solidFill>
                <a:latin typeface="+mn-lt"/>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latin typeface="+mn-lt"/>
            </a:endParaRPr>
          </a:p>
        </p:txBody>
      </p:sp>
    </p:spTree>
    <p:extLst>
      <p:ext uri="{BB962C8B-B14F-4D97-AF65-F5344CB8AC3E}">
        <p14:creationId xmlns:p14="http://schemas.microsoft.com/office/powerpoint/2010/main" val="346113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7FC4E-69F2-B1F1-E399-4ECF883C1F2E}"/>
              </a:ext>
            </a:extLst>
          </p:cNvPr>
          <p:cNvSpPr>
            <a:spLocks noGrp="1"/>
          </p:cNvSpPr>
          <p:nvPr>
            <p:ph type="title"/>
          </p:nvPr>
        </p:nvSpPr>
        <p:spPr>
          <a:xfrm>
            <a:off x="685800" y="304800"/>
            <a:ext cx="8153400" cy="1143000"/>
          </a:xfrm>
        </p:spPr>
        <p:txBody>
          <a:bodyPr wrap="square" anchor="t">
            <a:normAutofit/>
          </a:bodyPr>
          <a:lstStyle/>
          <a:p>
            <a:r>
              <a:rPr lang="en-GB" dirty="0"/>
              <a:t>Person Centred Approach Guiding Principles</a:t>
            </a:r>
          </a:p>
        </p:txBody>
      </p:sp>
      <p:sp>
        <p:nvSpPr>
          <p:cNvPr id="7" name="Content Placeholder 2">
            <a:extLst>
              <a:ext uri="{FF2B5EF4-FFF2-40B4-BE49-F238E27FC236}">
                <a16:creationId xmlns:a16="http://schemas.microsoft.com/office/drawing/2014/main" id="{139B49EE-8C4A-E87D-69EB-489F671D65BB}"/>
              </a:ext>
            </a:extLst>
          </p:cNvPr>
          <p:cNvSpPr>
            <a:spLocks noGrp="1"/>
          </p:cNvSpPr>
          <p:nvPr>
            <p:ph sz="half" idx="1"/>
          </p:nvPr>
        </p:nvSpPr>
        <p:spPr>
          <a:xfrm>
            <a:off x="673933" y="1556792"/>
            <a:ext cx="4000500" cy="4248472"/>
          </a:xfrm>
        </p:spPr>
        <p:txBody>
          <a:bodyPr wrap="square" anchor="t">
            <a:normAutofit fontScale="85000" lnSpcReduction="10000"/>
          </a:bodyPr>
          <a:lstStyle/>
          <a:p>
            <a:pPr>
              <a:lnSpc>
                <a:spcPct val="90000"/>
              </a:lnSpc>
            </a:pPr>
            <a:r>
              <a:rPr lang="en-GB" sz="1800" b="1" dirty="0"/>
              <a:t>O</a:t>
            </a:r>
            <a:r>
              <a:rPr lang="en-GB" sz="1800" b="1" i="0" dirty="0">
                <a:effectLst/>
              </a:rPr>
              <a:t>perates on the humanistic belief </a:t>
            </a:r>
            <a:r>
              <a:rPr lang="en-GB" sz="1800" b="0" i="0" dirty="0">
                <a:effectLst/>
              </a:rPr>
              <a:t>that the client is inherently driven toward and has the capacity for growth and self-actualization. </a:t>
            </a:r>
          </a:p>
          <a:p>
            <a:pPr>
              <a:lnSpc>
                <a:spcPct val="90000"/>
              </a:lnSpc>
            </a:pPr>
            <a:endParaRPr lang="en-GB" sz="1800" b="0" i="0" dirty="0">
              <a:effectLst/>
            </a:endParaRPr>
          </a:p>
          <a:p>
            <a:pPr>
              <a:lnSpc>
                <a:spcPct val="90000"/>
              </a:lnSpc>
            </a:pPr>
            <a:r>
              <a:rPr kumimoji="0" lang="en-GB" sz="1800" b="1" i="0" u="none" strike="noStrike" kern="0" cap="none" spc="0" normalizeH="0" baseline="0" noProof="0" dirty="0">
                <a:ln>
                  <a:noFill/>
                </a:ln>
                <a:solidFill>
                  <a:srgbClr val="000000"/>
                </a:solidFill>
                <a:effectLst/>
                <a:uLnTx/>
                <a:uFillTx/>
                <a:latin typeface="Arial"/>
                <a:ea typeface="+mn-ea"/>
                <a:cs typeface="+mn-cs"/>
              </a:rPr>
              <a:t>Unconditional positive regard</a:t>
            </a:r>
            <a:r>
              <a:rPr kumimoji="0" lang="en-GB" sz="1800" b="0" i="0" u="none" strike="noStrike" kern="0" cap="none" spc="0" normalizeH="0" baseline="0" noProof="0" dirty="0">
                <a:ln>
                  <a:noFill/>
                </a:ln>
                <a:solidFill>
                  <a:srgbClr val="000000"/>
                </a:solidFill>
                <a:effectLst/>
                <a:uLnTx/>
                <a:uFillTx/>
                <a:latin typeface="Arial"/>
                <a:ea typeface="+mn-ea"/>
                <a:cs typeface="+mn-cs"/>
              </a:rPr>
              <a:t> allows the client to open up and speak about their difficulties without fear of being criticised or judged</a:t>
            </a:r>
            <a:endParaRPr lang="en-GB" sz="1800" b="0" i="0" dirty="0">
              <a:effectLst/>
            </a:endParaRPr>
          </a:p>
          <a:p>
            <a:pPr marL="0" indent="0">
              <a:lnSpc>
                <a:spcPct val="90000"/>
              </a:lnSpc>
              <a:buNone/>
            </a:pPr>
            <a:endParaRPr lang="en-GB" sz="1800" kern="100" dirty="0">
              <a:effectLst/>
            </a:endParaRPr>
          </a:p>
          <a:p>
            <a:pPr>
              <a:lnSpc>
                <a:spcPct val="90000"/>
              </a:lnSpc>
            </a:pPr>
            <a:r>
              <a:rPr lang="en-GB" sz="1800" b="0" i="0" dirty="0">
                <a:effectLst/>
              </a:rPr>
              <a:t>Individuality</a:t>
            </a:r>
          </a:p>
          <a:p>
            <a:pPr marL="0" indent="0">
              <a:lnSpc>
                <a:spcPct val="90000"/>
              </a:lnSpc>
              <a:buNone/>
            </a:pPr>
            <a:endParaRPr lang="en-GB" sz="1800" b="0" i="0" dirty="0">
              <a:effectLst/>
            </a:endParaRPr>
          </a:p>
          <a:p>
            <a:pPr>
              <a:lnSpc>
                <a:spcPct val="90000"/>
              </a:lnSpc>
            </a:pPr>
            <a:r>
              <a:rPr lang="en-GB" sz="1800" b="0" i="0" dirty="0">
                <a:effectLst/>
              </a:rPr>
              <a:t>Independence</a:t>
            </a:r>
          </a:p>
          <a:p>
            <a:pPr marL="0" indent="0">
              <a:lnSpc>
                <a:spcPct val="90000"/>
              </a:lnSpc>
              <a:buNone/>
            </a:pPr>
            <a:endParaRPr lang="en-GB" sz="1800" b="0" i="0" dirty="0">
              <a:effectLst/>
            </a:endParaRPr>
          </a:p>
          <a:p>
            <a:pPr>
              <a:lnSpc>
                <a:spcPct val="90000"/>
              </a:lnSpc>
            </a:pPr>
            <a:r>
              <a:rPr lang="en-GB" sz="1800" b="0" i="0" dirty="0">
                <a:effectLst/>
              </a:rPr>
              <a:t>Privacy</a:t>
            </a:r>
          </a:p>
          <a:p>
            <a:pPr marL="0" indent="0">
              <a:lnSpc>
                <a:spcPct val="90000"/>
              </a:lnSpc>
              <a:buNone/>
            </a:pPr>
            <a:endParaRPr lang="en-GB" sz="1800" b="0" i="0" dirty="0">
              <a:effectLst/>
            </a:endParaRPr>
          </a:p>
          <a:p>
            <a:pPr>
              <a:lnSpc>
                <a:spcPct val="90000"/>
              </a:lnSpc>
            </a:pPr>
            <a:r>
              <a:rPr lang="en-GB" sz="1800" b="0" i="0" dirty="0">
                <a:effectLst/>
              </a:rPr>
              <a:t>Partnership</a:t>
            </a:r>
          </a:p>
          <a:p>
            <a:pPr>
              <a:lnSpc>
                <a:spcPct val="90000"/>
              </a:lnSpc>
            </a:pPr>
            <a:endParaRPr lang="en-GB" sz="1800" b="0" i="0" dirty="0">
              <a:effectLst/>
            </a:endParaRPr>
          </a:p>
          <a:p>
            <a:pPr>
              <a:lnSpc>
                <a:spcPct val="90000"/>
              </a:lnSpc>
            </a:pPr>
            <a:r>
              <a:rPr lang="en-GB" sz="1800" b="0" i="0" dirty="0">
                <a:effectLst/>
              </a:rPr>
              <a:t>choice, dignity, respect and rights.</a:t>
            </a:r>
          </a:p>
        </p:txBody>
      </p:sp>
      <p:sp>
        <p:nvSpPr>
          <p:cNvPr id="13" name="TextBox 12">
            <a:extLst>
              <a:ext uri="{FF2B5EF4-FFF2-40B4-BE49-F238E27FC236}">
                <a16:creationId xmlns:a16="http://schemas.microsoft.com/office/drawing/2014/main" id="{28D42D35-E867-7058-6582-B73D70672DAE}"/>
              </a:ext>
            </a:extLst>
          </p:cNvPr>
          <p:cNvSpPr txBox="1"/>
          <p:nvPr/>
        </p:nvSpPr>
        <p:spPr>
          <a:xfrm>
            <a:off x="4838700" y="5033739"/>
            <a:ext cx="4000500" cy="230832"/>
          </a:xfrm>
          <a:prstGeom prst="rect">
            <a:avLst/>
          </a:prstGeom>
          <a:noFill/>
        </p:spPr>
        <p:txBody>
          <a:bodyPr wrap="square" rtlCol="0">
            <a:spAutoFit/>
          </a:bodyPr>
          <a:lstStyle/>
          <a:p>
            <a:r>
              <a:rPr lang="en-GB" sz="900">
                <a:hlinkClick r:id="rId3" tooltip="https://courses.lumenlearning.com/wmintrobusiness/chapter/reading-need-based-motivation-theories/"/>
              </a:rPr>
              <a:t>This Photo</a:t>
            </a:r>
            <a:r>
              <a:rPr lang="en-GB" sz="900"/>
              <a:t> by Unknown Author is licensed under </a:t>
            </a:r>
            <a:r>
              <a:rPr lang="en-GB" sz="900">
                <a:hlinkClick r:id="rId4" tooltip="https://creativecommons.org/licenses/by-sa/3.0/"/>
              </a:rPr>
              <a:t>CC BY-SA</a:t>
            </a:r>
            <a:endParaRPr lang="en-GB" sz="900"/>
          </a:p>
        </p:txBody>
      </p:sp>
      <p:pic>
        <p:nvPicPr>
          <p:cNvPr id="32" name="Content Placeholder 31" descr="A diagram of a triangle with words&#10;&#10;Description automatically generated with medium confidence">
            <a:extLst>
              <a:ext uri="{FF2B5EF4-FFF2-40B4-BE49-F238E27FC236}">
                <a16:creationId xmlns:a16="http://schemas.microsoft.com/office/drawing/2014/main" id="{017FD355-62A3-8E6E-F440-12E1A93F36A6}"/>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88230" y="1408207"/>
            <a:ext cx="3901440" cy="3992849"/>
          </a:xfrm>
        </p:spPr>
      </p:pic>
      <p:sp>
        <p:nvSpPr>
          <p:cNvPr id="33" name="TextBox 32">
            <a:extLst>
              <a:ext uri="{FF2B5EF4-FFF2-40B4-BE49-F238E27FC236}">
                <a16:creationId xmlns:a16="http://schemas.microsoft.com/office/drawing/2014/main" id="{AE83CBFD-DC5D-81C7-2585-6A360D1C3E43}"/>
              </a:ext>
            </a:extLst>
          </p:cNvPr>
          <p:cNvSpPr txBox="1"/>
          <p:nvPr/>
        </p:nvSpPr>
        <p:spPr>
          <a:xfrm>
            <a:off x="4888230" y="5401056"/>
            <a:ext cx="3901440" cy="230832"/>
          </a:xfrm>
          <a:prstGeom prst="rect">
            <a:avLst/>
          </a:prstGeom>
          <a:noFill/>
        </p:spPr>
        <p:txBody>
          <a:bodyPr wrap="square" rtlCol="0">
            <a:spAutoFit/>
          </a:bodyPr>
          <a:lstStyle/>
          <a:p>
            <a:r>
              <a:rPr lang="en-GB" sz="900">
                <a:hlinkClick r:id="rId6" tooltip="https://bmjopen.bmj.com/content/10/11/e041339"/>
              </a:rPr>
              <a:t>This Photo</a:t>
            </a:r>
            <a:r>
              <a:rPr lang="en-GB" sz="900"/>
              <a:t> by Unknown Author is licensed under </a:t>
            </a:r>
            <a:r>
              <a:rPr lang="en-GB" sz="900">
                <a:hlinkClick r:id="rId7" tooltip="https://creativecommons.org/licenses/by-nc/3.0/"/>
              </a:rPr>
              <a:t>CC BY-NC</a:t>
            </a:r>
            <a:endParaRPr lang="en-GB" sz="900"/>
          </a:p>
        </p:txBody>
      </p:sp>
    </p:spTree>
    <p:extLst>
      <p:ext uri="{BB962C8B-B14F-4D97-AF65-F5344CB8AC3E}">
        <p14:creationId xmlns:p14="http://schemas.microsoft.com/office/powerpoint/2010/main" val="24000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 calcmode="lin" valueType="num">
                                      <p:cBhvr additive="base">
                                        <p:cTn id="3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xEl>
                                              <p:pRg st="12" end="12"/>
                                            </p:txEl>
                                          </p:spTgt>
                                        </p:tgtEl>
                                        <p:attrNameLst>
                                          <p:attrName>style.visibility</p:attrName>
                                        </p:attrNameLst>
                                      </p:cBhvr>
                                      <p:to>
                                        <p:strVal val="visible"/>
                                      </p:to>
                                    </p:set>
                                    <p:animEffect transition="in" filter="barn(inVertical)">
                                      <p:cBhvr>
                                        <p:cTn id="43"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C485A-D9FA-47F9-54D6-09FEB31434EC}"/>
              </a:ext>
            </a:extLst>
          </p:cNvPr>
          <p:cNvSpPr>
            <a:spLocks noGrp="1"/>
          </p:cNvSpPr>
          <p:nvPr>
            <p:ph type="title"/>
          </p:nvPr>
        </p:nvSpPr>
        <p:spPr>
          <a:xfrm>
            <a:off x="457200" y="273050"/>
            <a:ext cx="3008313" cy="1162050"/>
          </a:xfrm>
        </p:spPr>
        <p:txBody>
          <a:bodyPr wrap="square" anchor="b">
            <a:normAutofit/>
          </a:bodyPr>
          <a:lstStyle/>
          <a:p>
            <a:r>
              <a:rPr lang="en-GB" dirty="0"/>
              <a:t>Alba   </a:t>
            </a:r>
          </a:p>
        </p:txBody>
      </p:sp>
      <p:pic>
        <p:nvPicPr>
          <p:cNvPr id="5" name="Graphic 4">
            <a:extLst>
              <a:ext uri="{FF2B5EF4-FFF2-40B4-BE49-F238E27FC236}">
                <a16:creationId xmlns:a16="http://schemas.microsoft.com/office/drawing/2014/main" id="{0AD01A73-0357-3E0A-E098-BC221F64FB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3575050" y="1526454"/>
            <a:ext cx="5111750" cy="3346305"/>
          </a:xfrm>
          <a:prstGeom prst="rect">
            <a:avLst/>
          </a:prstGeom>
        </p:spPr>
      </p:pic>
      <p:sp>
        <p:nvSpPr>
          <p:cNvPr id="3" name="Content Placeholder 2">
            <a:extLst>
              <a:ext uri="{FF2B5EF4-FFF2-40B4-BE49-F238E27FC236}">
                <a16:creationId xmlns:a16="http://schemas.microsoft.com/office/drawing/2014/main" id="{4D5B4ADA-29B5-D8F7-8162-1F6552CC528E}"/>
              </a:ext>
            </a:extLst>
          </p:cNvPr>
          <p:cNvSpPr>
            <a:spLocks noGrp="1"/>
          </p:cNvSpPr>
          <p:nvPr>
            <p:ph type="body" sz="half" idx="2"/>
          </p:nvPr>
        </p:nvSpPr>
        <p:spPr>
          <a:xfrm>
            <a:off x="566737" y="1425465"/>
            <a:ext cx="3008313" cy="4691063"/>
          </a:xfrm>
        </p:spPr>
        <p:txBody>
          <a:bodyPr wrap="square" anchor="t">
            <a:normAutofit/>
          </a:bodyPr>
          <a:lstStyle/>
          <a:p>
            <a:pPr>
              <a:lnSpc>
                <a:spcPct val="90000"/>
              </a:lnSpc>
              <a:spcAft>
                <a:spcPts val="800"/>
              </a:spcAft>
            </a:pPr>
            <a:r>
              <a:rPr lang="en-GB" sz="1800" kern="100" dirty="0">
                <a:effectLst/>
              </a:rPr>
              <a:t>Hierarchy of needs not met </a:t>
            </a:r>
          </a:p>
          <a:p>
            <a:pPr>
              <a:lnSpc>
                <a:spcPct val="90000"/>
              </a:lnSpc>
              <a:spcAft>
                <a:spcPts val="800"/>
              </a:spcAft>
            </a:pPr>
            <a:r>
              <a:rPr lang="en-GB" sz="1800" kern="100" dirty="0">
                <a:effectLst/>
              </a:rPr>
              <a:t>   </a:t>
            </a:r>
          </a:p>
          <a:p>
            <a:pPr>
              <a:lnSpc>
                <a:spcPct val="90000"/>
              </a:lnSpc>
              <a:spcAft>
                <a:spcPts val="800"/>
              </a:spcAft>
            </a:pPr>
            <a:r>
              <a:rPr lang="en-GB" sz="1800" kern="100" dirty="0">
                <a:effectLst/>
              </a:rPr>
              <a:t>High risk chaotic whirlwind of deterioration</a:t>
            </a:r>
          </a:p>
          <a:p>
            <a:pPr>
              <a:lnSpc>
                <a:spcPct val="90000"/>
              </a:lnSpc>
              <a:spcAft>
                <a:spcPts val="800"/>
              </a:spcAft>
            </a:pPr>
            <a:endParaRPr lang="en-GB" sz="1800" kern="100" dirty="0">
              <a:effectLst/>
            </a:endParaRPr>
          </a:p>
          <a:p>
            <a:pPr>
              <a:lnSpc>
                <a:spcPct val="90000"/>
              </a:lnSpc>
              <a:spcAft>
                <a:spcPts val="800"/>
              </a:spcAft>
            </a:pPr>
            <a:r>
              <a:rPr lang="en-GB" sz="1800" kern="100" dirty="0">
                <a:effectLst/>
              </a:rPr>
              <a:t>Survival need of using substances to cope</a:t>
            </a:r>
          </a:p>
          <a:p>
            <a:pPr>
              <a:lnSpc>
                <a:spcPct val="90000"/>
              </a:lnSpc>
              <a:spcAft>
                <a:spcPts val="800"/>
              </a:spcAft>
            </a:pPr>
            <a:endParaRPr lang="en-GB" sz="1800" kern="100" dirty="0">
              <a:effectLst/>
            </a:endParaRPr>
          </a:p>
          <a:p>
            <a:pPr>
              <a:lnSpc>
                <a:spcPct val="90000"/>
              </a:lnSpc>
              <a:spcAft>
                <a:spcPts val="800"/>
              </a:spcAft>
            </a:pPr>
            <a:r>
              <a:rPr lang="en-GB" sz="1800" kern="100" dirty="0"/>
              <a:t>Unable to stay </a:t>
            </a:r>
            <a:r>
              <a:rPr lang="en-GB" sz="1800" kern="100" dirty="0">
                <a:effectLst/>
              </a:rPr>
              <a:t>in accommodation</a:t>
            </a:r>
          </a:p>
          <a:p>
            <a:pPr>
              <a:lnSpc>
                <a:spcPct val="90000"/>
              </a:lnSpc>
              <a:spcAft>
                <a:spcPts val="800"/>
              </a:spcAft>
            </a:pPr>
            <a:endParaRPr lang="en-GB" sz="1800" kern="100" dirty="0">
              <a:effectLst/>
            </a:endParaRPr>
          </a:p>
          <a:p>
            <a:pPr>
              <a:lnSpc>
                <a:spcPct val="90000"/>
              </a:lnSpc>
            </a:pPr>
            <a:r>
              <a:rPr lang="en-GB" sz="1800" dirty="0"/>
              <a:t>In a constant state of fight, flight or freeze</a:t>
            </a:r>
          </a:p>
        </p:txBody>
      </p:sp>
      <p:sp>
        <p:nvSpPr>
          <p:cNvPr id="6" name="TextBox 5">
            <a:extLst>
              <a:ext uri="{FF2B5EF4-FFF2-40B4-BE49-F238E27FC236}">
                <a16:creationId xmlns:a16="http://schemas.microsoft.com/office/drawing/2014/main" id="{99ADF340-5BA0-6E5F-B001-79D69828B6BD}"/>
              </a:ext>
            </a:extLst>
          </p:cNvPr>
          <p:cNvSpPr txBox="1"/>
          <p:nvPr/>
        </p:nvSpPr>
        <p:spPr>
          <a:xfrm>
            <a:off x="6156176" y="5013176"/>
            <a:ext cx="2565125" cy="200055"/>
          </a:xfrm>
          <a:prstGeom prst="rect">
            <a:avLst/>
          </a:prstGeom>
          <a:solidFill>
            <a:srgbClr val="000000"/>
          </a:solidFill>
        </p:spPr>
        <p:txBody>
          <a:bodyPr wrap="none" rtlCol="0">
            <a:spAutoFit/>
          </a:bodyPr>
          <a:lstStyle/>
          <a:p>
            <a:pPr algn="r">
              <a:spcAft>
                <a:spcPts val="600"/>
              </a:spcAft>
            </a:pPr>
            <a:r>
              <a:rPr lang="en-GB" sz="700">
                <a:solidFill>
                  <a:srgbClr val="FFFFFF"/>
                </a:solidFill>
                <a:latin typeface="+mn-lt"/>
                <a:hlinkClick r:id="rId5" tooltip="https://commons.wikimedia.org/wiki/File:Maslow%27s_hierarchy_of_needs.svg">
                  <a:extLst>
                    <a:ext uri="{A12FA001-AC4F-418D-AE19-62706E023703}">
                      <ahyp:hlinkClr xmlns:ahyp="http://schemas.microsoft.com/office/drawing/2018/hyperlinkcolor" val="tx"/>
                    </a:ext>
                  </a:extLst>
                </a:hlinkClick>
              </a:rPr>
              <a:t>This Photo</a:t>
            </a:r>
            <a:r>
              <a:rPr lang="en-GB" sz="700">
                <a:solidFill>
                  <a:srgbClr val="FFFFFF"/>
                </a:solidFill>
                <a:latin typeface="+mn-lt"/>
              </a:rPr>
              <a:t> by Unknown Author is licensed under </a:t>
            </a:r>
            <a:r>
              <a:rPr lang="en-GB" sz="700">
                <a:solidFill>
                  <a:srgbClr val="FFFFFF"/>
                </a:solidFill>
                <a:latin typeface="+mn-lt"/>
                <a:hlinkClick r:id="rId6"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latin typeface="+mn-lt"/>
            </a:endParaRPr>
          </a:p>
        </p:txBody>
      </p:sp>
    </p:spTree>
    <p:extLst>
      <p:ext uri="{BB962C8B-B14F-4D97-AF65-F5344CB8AC3E}">
        <p14:creationId xmlns:p14="http://schemas.microsoft.com/office/powerpoint/2010/main" val="402142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9743-CE5C-CBCD-9EFE-4C87411D7467}"/>
              </a:ext>
            </a:extLst>
          </p:cNvPr>
          <p:cNvSpPr>
            <a:spLocks noGrp="1"/>
          </p:cNvSpPr>
          <p:nvPr>
            <p:ph type="title"/>
          </p:nvPr>
        </p:nvSpPr>
        <p:spPr/>
        <p:txBody>
          <a:bodyPr/>
          <a:lstStyle/>
          <a:p>
            <a:r>
              <a:rPr lang="en-GB" dirty="0"/>
              <a:t>What have we learned ?</a:t>
            </a:r>
          </a:p>
        </p:txBody>
      </p:sp>
      <p:sp>
        <p:nvSpPr>
          <p:cNvPr id="3" name="Content Placeholder 2">
            <a:extLst>
              <a:ext uri="{FF2B5EF4-FFF2-40B4-BE49-F238E27FC236}">
                <a16:creationId xmlns:a16="http://schemas.microsoft.com/office/drawing/2014/main" id="{9891C6D0-B0C8-AB82-E592-0DCC772D2092}"/>
              </a:ext>
            </a:extLst>
          </p:cNvPr>
          <p:cNvSpPr>
            <a:spLocks noGrp="1"/>
          </p:cNvSpPr>
          <p:nvPr>
            <p:ph idx="1"/>
          </p:nvPr>
        </p:nvSpPr>
        <p:spPr>
          <a:xfrm>
            <a:off x="685800" y="1524000"/>
            <a:ext cx="8153400" cy="4785320"/>
          </a:xfrm>
        </p:spPr>
        <p:txBody>
          <a:bodyPr/>
          <a:lstStyle/>
          <a:p>
            <a:r>
              <a:rPr kumimoji="0" lang="en-GB" sz="18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a:t>
            </a:r>
            <a:r>
              <a:rPr lang="en-GB" sz="1800" kern="100" dirty="0">
                <a:solidFill>
                  <a:srgbClr val="000000"/>
                </a:solidFill>
                <a:latin typeface="Arial" panose="020B0604020202020204" pitchFamily="34" charset="0"/>
                <a:ea typeface="Calibri" panose="020F0502020204030204" pitchFamily="34" charset="0"/>
                <a:cs typeface="Arial" panose="020B0604020202020204" pitchFamily="34" charset="0"/>
              </a:rPr>
              <a:t>h</a:t>
            </a:r>
            <a:r>
              <a:rPr kumimoji="0" lang="en-GB" sz="1800" b="0" i="0" u="none" strike="noStrike" kern="1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umanatarian</a:t>
            </a:r>
            <a:r>
              <a:rPr kumimoji="0" lang="en-GB" sz="18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response and value of human relationship </a:t>
            </a:r>
            <a:r>
              <a:rPr lang="en-GB" sz="1800" kern="100" dirty="0">
                <a:solidFill>
                  <a:srgbClr val="000000"/>
                </a:solidFill>
                <a:latin typeface="Arial" panose="020B0604020202020204" pitchFamily="34" charset="0"/>
                <a:ea typeface="Calibri" panose="020F0502020204030204" pitchFamily="34" charset="0"/>
                <a:cs typeface="Arial" panose="020B0604020202020204" pitchFamily="34" charset="0"/>
              </a:rPr>
              <a:t>are key components to trauma informed person centred practice.</a:t>
            </a:r>
            <a:endParaRPr kumimoji="0" lang="en-GB" sz="18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Arial" panose="020B0604020202020204" pitchFamily="34" charset="0"/>
              </a:rPr>
              <a:t>Seeing Alba as a person with experience of trauma and abuse</a:t>
            </a:r>
          </a:p>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Arial" panose="020B0604020202020204" pitchFamily="34" charset="0"/>
              </a:rPr>
              <a:t>Asking what must the world look like from their perspective? We should </a:t>
            </a:r>
            <a:r>
              <a:rPr lang="en-GB" sz="1800" kern="100" dirty="0">
                <a:latin typeface="Arial" panose="020B0604020202020204" pitchFamily="34" charset="0"/>
                <a:ea typeface="Calibri" panose="020F0502020204030204" pitchFamily="34" charset="0"/>
                <a:cs typeface="Arial" panose="020B0604020202020204" pitchFamily="34" charset="0"/>
              </a:rPr>
              <a:t>SEE THE PERSON FIRST</a:t>
            </a:r>
            <a:r>
              <a:rPr lang="en-GB" sz="1800" kern="100" dirty="0">
                <a:effectLst/>
                <a:latin typeface="Arial" panose="020B0604020202020204" pitchFamily="34" charset="0"/>
                <a:ea typeface="Calibri" panose="020F0502020204030204" pitchFamily="34" charset="0"/>
                <a:cs typeface="Arial" panose="020B0604020202020204" pitchFamily="34" charset="0"/>
              </a:rPr>
              <a:t> their experience, history, cultural context</a:t>
            </a:r>
          </a:p>
          <a:p>
            <a:pPr>
              <a:lnSpc>
                <a:spcPct val="107000"/>
              </a:lnSpc>
              <a:spcAft>
                <a:spcPts val="800"/>
              </a:spcAft>
            </a:pPr>
            <a:r>
              <a:rPr lang="en-GB" sz="1800" kern="100" dirty="0">
                <a:latin typeface="Arial" panose="020B0604020202020204" pitchFamily="34" charset="0"/>
                <a:ea typeface="Calibri" panose="020F0502020204030204" pitchFamily="34" charset="0"/>
                <a:cs typeface="Arial" panose="020B0604020202020204" pitchFamily="34" charset="0"/>
              </a:rPr>
              <a:t>Recognising the physiological impact of trauma on the minds executive function</a:t>
            </a:r>
          </a:p>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Arial" panose="020B0604020202020204" pitchFamily="34" charset="0"/>
              </a:rPr>
              <a:t>Through moment-to-moment connection, the person-</a:t>
            </a:r>
            <a:r>
              <a:rPr lang="en-GB" sz="1800" kern="100" dirty="0" err="1">
                <a:effectLst/>
                <a:latin typeface="Arial" panose="020B0604020202020204" pitchFamily="34" charset="0"/>
                <a:ea typeface="Calibri" panose="020F0502020204030204" pitchFamily="34" charset="0"/>
                <a:cs typeface="Arial" panose="020B0604020202020204" pitchFamily="34" charset="0"/>
              </a:rPr>
              <a:t>centered</a:t>
            </a:r>
            <a:r>
              <a:rPr lang="en-GB" sz="1800" kern="100" dirty="0">
                <a:effectLst/>
                <a:latin typeface="Arial" panose="020B0604020202020204" pitchFamily="34" charset="0"/>
                <a:ea typeface="Calibri" panose="020F0502020204030204" pitchFamily="34" charset="0"/>
                <a:cs typeface="Arial" panose="020B0604020202020204" pitchFamily="34" charset="0"/>
              </a:rPr>
              <a:t> approach offers the possibility of safety and control </a:t>
            </a:r>
          </a:p>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Arial" panose="020B0604020202020204" pitchFamily="34" charset="0"/>
              </a:rPr>
              <a:t>Through a willingness to connect with the ebb and flow of the persons physiology rather than pushing for steady contact</a:t>
            </a:r>
          </a:p>
          <a:p>
            <a:pPr>
              <a:lnSpc>
                <a:spcPct val="107000"/>
              </a:lnSpc>
              <a:spcAft>
                <a:spcPts val="800"/>
              </a:spcAft>
            </a:pPr>
            <a:r>
              <a:rPr lang="en-GB" sz="1800" kern="100" dirty="0">
                <a:latin typeface="Arial" panose="020B0604020202020204" pitchFamily="34" charset="0"/>
                <a:ea typeface="Calibri" panose="020F0502020204030204" pitchFamily="34" charset="0"/>
                <a:cs typeface="Arial" panose="020B0604020202020204" pitchFamily="34" charset="0"/>
              </a:rPr>
              <a:t>Demonstrating empathy for their </a:t>
            </a:r>
            <a:r>
              <a:rPr lang="en-GB" sz="1800" kern="100" dirty="0">
                <a:effectLst/>
                <a:latin typeface="Arial" panose="020B0604020202020204" pitchFamily="34" charset="0"/>
                <a:ea typeface="Calibri" panose="020F0502020204030204" pitchFamily="34" charset="0"/>
                <a:cs typeface="Arial" panose="020B0604020202020204" pitchFamily="34" charset="0"/>
              </a:rPr>
              <a:t>experience </a:t>
            </a:r>
          </a:p>
          <a:p>
            <a:pPr>
              <a:lnSpc>
                <a:spcPct val="107000"/>
              </a:lnSpc>
              <a:spcAft>
                <a:spcPts val="800"/>
              </a:spcAft>
            </a:pPr>
            <a:r>
              <a:rPr lang="en-GB" sz="1800" b="1" kern="100" dirty="0">
                <a:latin typeface="Arial" panose="020B0604020202020204" pitchFamily="34" charset="0"/>
                <a:ea typeface="Calibri" panose="020F0502020204030204" pitchFamily="34" charset="0"/>
                <a:cs typeface="Arial" panose="020B0604020202020204" pitchFamily="34" charset="0"/>
              </a:rPr>
              <a:t>Unconditional Positive Regard</a:t>
            </a:r>
            <a:endParaRPr lang="en-GB" sz="1800"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kumimoji="0" lang="en-GB"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0666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Rectangle 36"/>
          <p:cNvSpPr>
            <a:spLocks noChangeArrowheads="1"/>
          </p:cNvSpPr>
          <p:nvPr/>
        </p:nvSpPr>
        <p:spPr bwMode="auto">
          <a:xfrm>
            <a:off x="8302625" y="5826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pic>
        <p:nvPicPr>
          <p:cNvPr id="208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2862"/>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2086" name="Rectangle 38"/>
          <p:cNvSpPr>
            <a:spLocks noGrp="1" noChangeArrowheads="1"/>
          </p:cNvSpPr>
          <p:nvPr/>
        </p:nvSpPr>
        <p:spPr bwMode="auto">
          <a:xfrm>
            <a:off x="685800" y="1676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5600" b="1" dirty="0">
                <a:solidFill>
                  <a:srgbClr val="00B050"/>
                </a:solidFill>
                <a:latin typeface="Mystical Woods Smooth Script" panose="020B0604020202020204" pitchFamily="2" charset="0"/>
              </a:rPr>
              <a:t>Collaboration and Creative Conversations</a:t>
            </a:r>
            <a:endParaRPr lang="en-US" sz="4400" dirty="0">
              <a:solidFill>
                <a:srgbClr val="00B050"/>
              </a:solidFill>
              <a:latin typeface="Mystical Woods Smooth Script" panose="020B0604020202020204" pitchFamily="2" charset="0"/>
            </a:endParaRPr>
          </a:p>
        </p:txBody>
      </p:sp>
      <p:sp>
        <p:nvSpPr>
          <p:cNvPr id="2087" name="Rectangle 39"/>
          <p:cNvSpPr>
            <a:spLocks noGrp="1" noChangeArrowheads="1"/>
          </p:cNvSpPr>
          <p:nvPr/>
        </p:nvSpPr>
        <p:spPr bwMode="auto">
          <a:xfrm>
            <a:off x="1522413" y="3912394"/>
            <a:ext cx="6400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b="1" dirty="0">
                <a:solidFill>
                  <a:srgbClr val="00B0F0"/>
                </a:solidFill>
                <a:latin typeface="Abadi" panose="020B0604020104020204" pitchFamily="34" charset="0"/>
                <a:cs typeface="Traditional Arabic" panose="020B0604020202020204" pitchFamily="18" charset="-78"/>
              </a:rPr>
              <a:t>Tanya Talukdar</a:t>
            </a:r>
          </a:p>
          <a:p>
            <a:pPr algn="ctr"/>
            <a:r>
              <a:rPr lang="en-US" sz="2000" b="1" dirty="0">
                <a:solidFill>
                  <a:srgbClr val="00B0F0"/>
                </a:solidFill>
                <a:latin typeface="Abadi" panose="020B0604020104020204" pitchFamily="34" charset="0"/>
                <a:cs typeface="Traditional Arabic" panose="020B0604020202020204" pitchFamily="18" charset="-78"/>
              </a:rPr>
              <a:t>Selwyn Albert</a:t>
            </a:r>
          </a:p>
          <a:p>
            <a:pPr algn="ctr"/>
            <a:r>
              <a:rPr lang="en-US" sz="2000" b="1" dirty="0">
                <a:solidFill>
                  <a:srgbClr val="00B0F0"/>
                </a:solidFill>
                <a:latin typeface="Abadi" panose="020B0604020104020204" pitchFamily="34" charset="0"/>
                <a:cs typeface="Traditional Arabic" panose="020B0604020202020204" pitchFamily="18" charset="-78"/>
              </a:rPr>
              <a:t>Alina Harris </a:t>
            </a:r>
          </a:p>
          <a:p>
            <a:pPr algn="ctr"/>
            <a:endParaRPr lang="en-US" sz="3200" b="1" dirty="0">
              <a:latin typeface="Arial" charset="0"/>
            </a:endParaRPr>
          </a:p>
        </p:txBody>
      </p:sp>
      <p:sp>
        <p:nvSpPr>
          <p:cNvPr id="2089" name="Rectangle 41"/>
          <p:cNvSpPr>
            <a:spLocks noChangeArrowheads="1"/>
          </p:cNvSpPr>
          <p:nvPr/>
        </p:nvSpPr>
        <p:spPr bwMode="auto">
          <a:xfrm>
            <a:off x="152400" y="61849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900" b="1">
                <a:solidFill>
                  <a:srgbClr val="D52B1E"/>
                </a:solidFill>
                <a:latin typeface="Arial" charset="0"/>
              </a:rPr>
              <a:t>www.enfield.gov.uk</a:t>
            </a:r>
          </a:p>
        </p:txBody>
      </p:sp>
      <p:sp>
        <p:nvSpPr>
          <p:cNvPr id="2090" name="Rectangle 42"/>
          <p:cNvSpPr>
            <a:spLocks noChangeArrowheads="1"/>
          </p:cNvSpPr>
          <p:nvPr/>
        </p:nvSpPr>
        <p:spPr bwMode="auto">
          <a:xfrm>
            <a:off x="3581400" y="5867400"/>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D52B1E"/>
                </a:solidFill>
                <a:latin typeface="Arial" charset="0"/>
              </a:rPr>
              <a:t>Striving for excellence</a:t>
            </a:r>
          </a:p>
        </p:txBody>
      </p:sp>
      <p:pic>
        <p:nvPicPr>
          <p:cNvPr id="2091"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6172200"/>
            <a:ext cx="1535112" cy="404813"/>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794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3050"/>
            <a:ext cx="3008313" cy="1162050"/>
          </a:xfrm>
        </p:spPr>
        <p:txBody>
          <a:bodyPr wrap="square" anchor="b">
            <a:normAutofit/>
          </a:bodyPr>
          <a:lstStyle/>
          <a:p>
            <a:r>
              <a:rPr lang="en-GB" dirty="0"/>
              <a:t>Network</a:t>
            </a:r>
            <a:endParaRPr lang="en-GB"/>
          </a:p>
        </p:txBody>
      </p:sp>
      <p:sp>
        <p:nvSpPr>
          <p:cNvPr id="7177" name="Text Placeholder 3">
            <a:extLst>
              <a:ext uri="{FF2B5EF4-FFF2-40B4-BE49-F238E27FC236}">
                <a16:creationId xmlns:a16="http://schemas.microsoft.com/office/drawing/2014/main" id="{E90AFDC0-6F37-2571-A7A4-2B707DE96C84}"/>
              </a:ext>
            </a:extLst>
          </p:cNvPr>
          <p:cNvSpPr>
            <a:spLocks noGrp="1"/>
          </p:cNvSpPr>
          <p:nvPr>
            <p:ph type="body" sz="half" idx="2"/>
          </p:nvPr>
        </p:nvSpPr>
        <p:spPr>
          <a:xfrm>
            <a:off x="457200" y="1435100"/>
            <a:ext cx="3008313" cy="4691063"/>
          </a:xfrm>
        </p:spPr>
        <p:txBody>
          <a:bodyPr/>
          <a:lstStyle/>
          <a:p>
            <a:endParaRPr lang="en-US" dirty="0"/>
          </a:p>
        </p:txBody>
      </p:sp>
      <p:graphicFrame>
        <p:nvGraphicFramePr>
          <p:cNvPr id="7173" name="Rectangle 3">
            <a:extLst>
              <a:ext uri="{FF2B5EF4-FFF2-40B4-BE49-F238E27FC236}">
                <a16:creationId xmlns:a16="http://schemas.microsoft.com/office/drawing/2014/main" id="{7F661CBF-E017-F50D-49BC-39BCD885E69B}"/>
              </a:ext>
            </a:extLst>
          </p:cNvPr>
          <p:cNvGraphicFramePr/>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Colleagues huddle">
            <a:extLst>
              <a:ext uri="{FF2B5EF4-FFF2-40B4-BE49-F238E27FC236}">
                <a16:creationId xmlns:a16="http://schemas.microsoft.com/office/drawing/2014/main" id="{5677E4D7-FBED-9B69-5427-7CCBA1616C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476671"/>
            <a:ext cx="3575050" cy="5649491"/>
          </a:xfrm>
          <a:prstGeom prst="rect">
            <a:avLst/>
          </a:prstGeom>
        </p:spPr>
      </p:pic>
    </p:spTree>
    <p:extLst>
      <p:ext uri="{BB962C8B-B14F-4D97-AF65-F5344CB8AC3E}">
        <p14:creationId xmlns:p14="http://schemas.microsoft.com/office/powerpoint/2010/main" val="283605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E674-A271-E0B3-6646-A83FE6854767}"/>
              </a:ext>
            </a:extLst>
          </p:cNvPr>
          <p:cNvSpPr>
            <a:spLocks noGrp="1"/>
          </p:cNvSpPr>
          <p:nvPr>
            <p:ph type="title"/>
          </p:nvPr>
        </p:nvSpPr>
        <p:spPr>
          <a:xfrm>
            <a:off x="685800" y="304800"/>
            <a:ext cx="8153400" cy="1143000"/>
          </a:xfrm>
        </p:spPr>
        <p:txBody>
          <a:bodyPr wrap="square" anchor="t">
            <a:normAutofit/>
          </a:bodyPr>
          <a:lstStyle/>
          <a:p>
            <a:pPr>
              <a:lnSpc>
                <a:spcPct val="90000"/>
              </a:lnSpc>
            </a:pPr>
            <a:r>
              <a:rPr lang="en-GB" sz="2500"/>
              <a:t>Why this was valuable?</a:t>
            </a:r>
            <a:br>
              <a:rPr lang="en-GB" sz="2500"/>
            </a:br>
            <a:br>
              <a:rPr lang="en-GB" sz="2500"/>
            </a:br>
            <a:endParaRPr lang="en-GB" sz="2500"/>
          </a:p>
        </p:txBody>
      </p:sp>
      <p:graphicFrame>
        <p:nvGraphicFramePr>
          <p:cNvPr id="5" name="Content Placeholder 2">
            <a:extLst>
              <a:ext uri="{FF2B5EF4-FFF2-40B4-BE49-F238E27FC236}">
                <a16:creationId xmlns:a16="http://schemas.microsoft.com/office/drawing/2014/main" id="{2F3C2390-555C-8371-3016-9DC2FEC7C1B3}"/>
              </a:ext>
            </a:extLst>
          </p:cNvPr>
          <p:cNvGraphicFramePr>
            <a:graphicFrameLocks noGrp="1"/>
          </p:cNvGraphicFramePr>
          <p:nvPr>
            <p:ph idx="1"/>
          </p:nvPr>
        </p:nvGraphicFramePr>
        <p:xfrm>
          <a:off x="685800" y="1524000"/>
          <a:ext cx="81534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30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8676B-CD59-5CF0-5EE1-FDF7BE683B7D}"/>
              </a:ext>
            </a:extLst>
          </p:cNvPr>
          <p:cNvSpPr>
            <a:spLocks noGrp="1"/>
          </p:cNvSpPr>
          <p:nvPr>
            <p:ph type="title"/>
          </p:nvPr>
        </p:nvSpPr>
        <p:spPr>
          <a:xfrm>
            <a:off x="685800" y="304800"/>
            <a:ext cx="8153400" cy="1143000"/>
          </a:xfrm>
        </p:spPr>
        <p:txBody>
          <a:bodyPr wrap="square" anchor="t">
            <a:normAutofit/>
          </a:bodyPr>
          <a:lstStyle/>
          <a:p>
            <a:r>
              <a:rPr lang="en-GB" dirty="0"/>
              <a:t>Tools</a:t>
            </a:r>
            <a:endParaRPr lang="en-GB"/>
          </a:p>
        </p:txBody>
      </p:sp>
      <p:pic>
        <p:nvPicPr>
          <p:cNvPr id="8" name="Content Placeholder 7" descr="Hand heart sign-on pink background">
            <a:extLst>
              <a:ext uri="{FF2B5EF4-FFF2-40B4-BE49-F238E27FC236}">
                <a16:creationId xmlns:a16="http://schemas.microsoft.com/office/drawing/2014/main" id="{7031641B-C020-5358-3487-FAF1112C76A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5800" y="2286402"/>
            <a:ext cx="4000500" cy="2666196"/>
          </a:xfrm>
        </p:spPr>
      </p:pic>
      <p:graphicFrame>
        <p:nvGraphicFramePr>
          <p:cNvPr id="5" name="Content Placeholder 2">
            <a:extLst>
              <a:ext uri="{FF2B5EF4-FFF2-40B4-BE49-F238E27FC236}">
                <a16:creationId xmlns:a16="http://schemas.microsoft.com/office/drawing/2014/main" id="{2D18EE0C-CECF-F161-745D-69B92C5EFDB5}"/>
              </a:ext>
            </a:extLst>
          </p:cNvPr>
          <p:cNvGraphicFramePr>
            <a:graphicFrameLocks noGrp="1"/>
          </p:cNvGraphicFramePr>
          <p:nvPr>
            <p:ph sz="half" idx="2"/>
          </p:nvPr>
        </p:nvGraphicFramePr>
        <p:xfrm>
          <a:off x="4838700" y="1524000"/>
          <a:ext cx="40005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096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13E7-F2EF-425C-FD69-1AE02A54289A}"/>
              </a:ext>
            </a:extLst>
          </p:cNvPr>
          <p:cNvSpPr>
            <a:spLocks noGrp="1"/>
          </p:cNvSpPr>
          <p:nvPr>
            <p:ph type="title"/>
          </p:nvPr>
        </p:nvSpPr>
        <p:spPr/>
        <p:txBody>
          <a:bodyPr/>
          <a:lstStyle/>
          <a:p>
            <a:r>
              <a:rPr lang="en-GB" dirty="0"/>
              <a:t>Ground Rules</a:t>
            </a:r>
            <a:endParaRPr lang="en-US" dirty="0"/>
          </a:p>
        </p:txBody>
      </p:sp>
      <p:sp>
        <p:nvSpPr>
          <p:cNvPr id="3" name="Content Placeholder 2">
            <a:extLst>
              <a:ext uri="{FF2B5EF4-FFF2-40B4-BE49-F238E27FC236}">
                <a16:creationId xmlns:a16="http://schemas.microsoft.com/office/drawing/2014/main" id="{7FEED8BE-D411-611E-D45D-E418E2BC2741}"/>
              </a:ext>
            </a:extLst>
          </p:cNvPr>
          <p:cNvSpPr>
            <a:spLocks noGrp="1"/>
          </p:cNvSpPr>
          <p:nvPr>
            <p:ph idx="1"/>
          </p:nvPr>
        </p:nvSpPr>
        <p:spPr/>
        <p:txBody>
          <a:bodyPr/>
          <a:lstStyle/>
          <a:p>
            <a:pPr>
              <a:buFontTx/>
              <a:buChar char="-"/>
            </a:pPr>
            <a:r>
              <a:rPr lang="en-GB" dirty="0"/>
              <a:t>This session is recorded so please be aware of that. </a:t>
            </a:r>
          </a:p>
          <a:p>
            <a:pPr>
              <a:buFontTx/>
              <a:buChar char="-"/>
            </a:pPr>
            <a:r>
              <a:rPr lang="en-GB" dirty="0"/>
              <a:t>Slides will be distributed after the session. </a:t>
            </a:r>
          </a:p>
          <a:p>
            <a:pPr>
              <a:buFontTx/>
              <a:buChar char="-"/>
            </a:pPr>
            <a:r>
              <a:rPr lang="en-GB" dirty="0"/>
              <a:t>There will be time for questions – presenters may struggle to see hands up so please bear with us!</a:t>
            </a:r>
          </a:p>
          <a:p>
            <a:pPr>
              <a:buFontTx/>
              <a:buChar char="-"/>
            </a:pPr>
            <a:r>
              <a:rPr lang="en-GB" dirty="0"/>
              <a:t>This is an anonymised case – however, some details may be recognisable so please treat respectfully/ maintain confidentiality.</a:t>
            </a:r>
            <a:endParaRPr lang="en-US" dirty="0"/>
          </a:p>
        </p:txBody>
      </p:sp>
    </p:spTree>
    <p:extLst>
      <p:ext uri="{BB962C8B-B14F-4D97-AF65-F5344CB8AC3E}">
        <p14:creationId xmlns:p14="http://schemas.microsoft.com/office/powerpoint/2010/main" val="2015912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3150A-E45B-BAB4-AE43-2D14312BBD65}"/>
              </a:ext>
            </a:extLst>
          </p:cNvPr>
          <p:cNvSpPr>
            <a:spLocks noGrp="1"/>
          </p:cNvSpPr>
          <p:nvPr>
            <p:ph type="title"/>
          </p:nvPr>
        </p:nvSpPr>
        <p:spPr>
          <a:xfrm>
            <a:off x="457200" y="273050"/>
            <a:ext cx="3008313" cy="1162050"/>
          </a:xfrm>
        </p:spPr>
        <p:txBody>
          <a:bodyPr wrap="square" anchor="b">
            <a:normAutofit/>
          </a:bodyPr>
          <a:lstStyle/>
          <a:p>
            <a:r>
              <a:rPr lang="en-GB" dirty="0"/>
              <a:t>Outcome</a:t>
            </a:r>
            <a:endParaRPr lang="en-GB"/>
          </a:p>
        </p:txBody>
      </p:sp>
      <p:sp>
        <p:nvSpPr>
          <p:cNvPr id="9" name="Text Placeholder 3">
            <a:extLst>
              <a:ext uri="{FF2B5EF4-FFF2-40B4-BE49-F238E27FC236}">
                <a16:creationId xmlns:a16="http://schemas.microsoft.com/office/drawing/2014/main" id="{C306A7C1-2101-011C-0FFF-6A8F1C8F0CF8}"/>
              </a:ext>
            </a:extLst>
          </p:cNvPr>
          <p:cNvSpPr>
            <a:spLocks noGrp="1"/>
          </p:cNvSpPr>
          <p:nvPr>
            <p:ph type="body" sz="half" idx="2"/>
          </p:nvPr>
        </p:nvSpPr>
        <p:spPr>
          <a:xfrm>
            <a:off x="457200" y="1435100"/>
            <a:ext cx="3008313" cy="4691063"/>
          </a:xfrm>
        </p:spPr>
        <p:txBody>
          <a:bodyPr/>
          <a:lstStyle/>
          <a:p>
            <a:endParaRPr lang="en-US" dirty="0"/>
          </a:p>
        </p:txBody>
      </p:sp>
      <p:graphicFrame>
        <p:nvGraphicFramePr>
          <p:cNvPr id="5" name="Content Placeholder 2">
            <a:extLst>
              <a:ext uri="{FF2B5EF4-FFF2-40B4-BE49-F238E27FC236}">
                <a16:creationId xmlns:a16="http://schemas.microsoft.com/office/drawing/2014/main" id="{50F9D7EF-E3C1-75B4-7791-A5C20A55A965}"/>
              </a:ext>
            </a:extLst>
          </p:cNvPr>
          <p:cNvGraphicFramePr>
            <a:graphicFrameLocks noGrp="1"/>
          </p:cNvGraphicFramePr>
          <p:nvPr>
            <p:ph idx="1"/>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Three arrows on bullseye">
            <a:extLst>
              <a:ext uri="{FF2B5EF4-FFF2-40B4-BE49-F238E27FC236}">
                <a16:creationId xmlns:a16="http://schemas.microsoft.com/office/drawing/2014/main" id="{0662560A-FE79-6EAC-279A-D871A9B1B6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404664"/>
            <a:ext cx="3575051" cy="6013549"/>
          </a:xfrm>
          <a:prstGeom prst="rect">
            <a:avLst/>
          </a:prstGeom>
        </p:spPr>
      </p:pic>
    </p:spTree>
    <p:extLst>
      <p:ext uri="{BB962C8B-B14F-4D97-AF65-F5344CB8AC3E}">
        <p14:creationId xmlns:p14="http://schemas.microsoft.com/office/powerpoint/2010/main" val="1880995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F22D-B105-9489-FA3F-19A57421CD37}"/>
              </a:ext>
            </a:extLst>
          </p:cNvPr>
          <p:cNvSpPr>
            <a:spLocks noGrp="1"/>
          </p:cNvSpPr>
          <p:nvPr>
            <p:ph type="title"/>
          </p:nvPr>
        </p:nvSpPr>
        <p:spPr>
          <a:xfrm>
            <a:off x="685800" y="304800"/>
            <a:ext cx="8153400" cy="1143000"/>
          </a:xfrm>
        </p:spPr>
        <p:txBody>
          <a:bodyPr wrap="square" anchor="t">
            <a:normAutofit/>
          </a:bodyPr>
          <a:lstStyle/>
          <a:p>
            <a:r>
              <a:rPr lang="en-GB" dirty="0"/>
              <a:t>Reflections/challenges/learning outcomes</a:t>
            </a:r>
          </a:p>
        </p:txBody>
      </p:sp>
      <p:pic>
        <p:nvPicPr>
          <p:cNvPr id="7" name="Content Placeholder 6" descr="City lights focused in magnifying glass">
            <a:extLst>
              <a:ext uri="{FF2B5EF4-FFF2-40B4-BE49-F238E27FC236}">
                <a16:creationId xmlns:a16="http://schemas.microsoft.com/office/drawing/2014/main" id="{97DD97DE-C366-8C83-A706-CC58D9F15639}"/>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8388" r="17898" b="2"/>
          <a:stretch/>
        </p:blipFill>
        <p:spPr>
          <a:xfrm>
            <a:off x="685800" y="1524000"/>
            <a:ext cx="4000500" cy="4191000"/>
          </a:xfrm>
          <a:noFill/>
        </p:spPr>
      </p:pic>
      <p:sp>
        <p:nvSpPr>
          <p:cNvPr id="3" name="Content Placeholder 2">
            <a:extLst>
              <a:ext uri="{FF2B5EF4-FFF2-40B4-BE49-F238E27FC236}">
                <a16:creationId xmlns:a16="http://schemas.microsoft.com/office/drawing/2014/main" id="{D31A65E5-DFB7-51E5-6EDD-CC0DE295EB36}"/>
              </a:ext>
            </a:extLst>
          </p:cNvPr>
          <p:cNvSpPr>
            <a:spLocks noGrp="1"/>
          </p:cNvSpPr>
          <p:nvPr>
            <p:ph sz="half" idx="2"/>
          </p:nvPr>
        </p:nvSpPr>
        <p:spPr>
          <a:xfrm>
            <a:off x="4838700" y="1524000"/>
            <a:ext cx="4000500" cy="4191000"/>
          </a:xfrm>
        </p:spPr>
        <p:txBody>
          <a:bodyPr wrap="square" anchor="t">
            <a:normAutofit/>
          </a:bodyPr>
          <a:lstStyle/>
          <a:p>
            <a:pPr>
              <a:lnSpc>
                <a:spcPct val="90000"/>
              </a:lnSpc>
            </a:pPr>
            <a:r>
              <a:rPr lang="en-GB" sz="1500" dirty="0"/>
              <a:t>Meaningful/positive engagement</a:t>
            </a:r>
          </a:p>
          <a:p>
            <a:pPr>
              <a:lnSpc>
                <a:spcPct val="90000"/>
              </a:lnSpc>
            </a:pPr>
            <a:r>
              <a:rPr lang="en-GB" sz="1500" dirty="0"/>
              <a:t>Priorities- Minimise and mitigate risk </a:t>
            </a:r>
          </a:p>
          <a:p>
            <a:pPr>
              <a:lnSpc>
                <a:spcPct val="90000"/>
              </a:lnSpc>
            </a:pPr>
            <a:r>
              <a:rPr lang="en-GB" sz="1500" dirty="0"/>
              <a:t>We continue to listen and adjust the service to their need </a:t>
            </a:r>
          </a:p>
          <a:p>
            <a:pPr>
              <a:lnSpc>
                <a:spcPct val="90000"/>
              </a:lnSpc>
            </a:pPr>
            <a:r>
              <a:rPr lang="en-GB" sz="1500" dirty="0"/>
              <a:t>Rapport building – </a:t>
            </a:r>
          </a:p>
          <a:p>
            <a:pPr>
              <a:lnSpc>
                <a:spcPct val="90000"/>
              </a:lnSpc>
            </a:pPr>
            <a:r>
              <a:rPr lang="en-GB" sz="1500" dirty="0"/>
              <a:t>Does the service fully meet their need? </a:t>
            </a:r>
          </a:p>
          <a:p>
            <a:pPr>
              <a:lnSpc>
                <a:spcPct val="90000"/>
              </a:lnSpc>
            </a:pPr>
            <a:r>
              <a:rPr lang="en-GB" sz="1500" dirty="0"/>
              <a:t>Do we need to continue these creative conversations and continue to be flexible/work in multi agency way</a:t>
            </a:r>
          </a:p>
          <a:p>
            <a:pPr>
              <a:lnSpc>
                <a:spcPct val="90000"/>
              </a:lnSpc>
            </a:pPr>
            <a:r>
              <a:rPr lang="en-GB" sz="1500" dirty="0"/>
              <a:t>Yes!</a:t>
            </a:r>
          </a:p>
          <a:p>
            <a:pPr>
              <a:lnSpc>
                <a:spcPct val="90000"/>
              </a:lnSpc>
            </a:pPr>
            <a:r>
              <a:rPr lang="en-GB" sz="1500" dirty="0"/>
              <a:t>Multi agency working and creative conversations continue</a:t>
            </a:r>
          </a:p>
          <a:p>
            <a:pPr>
              <a:lnSpc>
                <a:spcPct val="90000"/>
              </a:lnSpc>
            </a:pPr>
            <a:r>
              <a:rPr lang="en-GB" sz="1500" dirty="0"/>
              <a:t>Define next steps/how can participants continue to be involved and continue to reflect </a:t>
            </a:r>
          </a:p>
          <a:p>
            <a:pPr>
              <a:lnSpc>
                <a:spcPct val="90000"/>
              </a:lnSpc>
            </a:pPr>
            <a:endParaRPr lang="en-GB" sz="1500" dirty="0"/>
          </a:p>
        </p:txBody>
      </p:sp>
    </p:spTree>
    <p:extLst>
      <p:ext uri="{BB962C8B-B14F-4D97-AF65-F5344CB8AC3E}">
        <p14:creationId xmlns:p14="http://schemas.microsoft.com/office/powerpoint/2010/main" val="3082972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FA49-6AAB-169D-99C7-74C90AD2A61E}"/>
              </a:ext>
            </a:extLst>
          </p:cNvPr>
          <p:cNvSpPr>
            <a:spLocks noGrp="1"/>
          </p:cNvSpPr>
          <p:nvPr>
            <p:ph type="title"/>
          </p:nvPr>
        </p:nvSpPr>
        <p:spPr/>
        <p:txBody>
          <a:bodyPr/>
          <a:lstStyle/>
          <a:p>
            <a:r>
              <a:rPr lang="en-GB" dirty="0"/>
              <a:t>Any questions?</a:t>
            </a:r>
          </a:p>
        </p:txBody>
      </p:sp>
      <p:pic>
        <p:nvPicPr>
          <p:cNvPr id="5" name="Content Placeholder 4" descr="Chalk art on sidewalk">
            <a:extLst>
              <a:ext uri="{FF2B5EF4-FFF2-40B4-BE49-F238E27FC236}">
                <a16:creationId xmlns:a16="http://schemas.microsoft.com/office/drawing/2014/main" id="{D8D21A12-D5BB-B238-6330-8DFB5A64A84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250" y="1524000"/>
            <a:ext cx="6286500" cy="4191000"/>
          </a:xfrm>
        </p:spPr>
      </p:pic>
    </p:spTree>
    <p:extLst>
      <p:ext uri="{BB962C8B-B14F-4D97-AF65-F5344CB8AC3E}">
        <p14:creationId xmlns:p14="http://schemas.microsoft.com/office/powerpoint/2010/main" val="1744684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01D8-7E4A-E4C2-8993-1950005545A7}"/>
              </a:ext>
            </a:extLst>
          </p:cNvPr>
          <p:cNvSpPr>
            <a:spLocks noGrp="1"/>
          </p:cNvSpPr>
          <p:nvPr>
            <p:ph type="title"/>
          </p:nvPr>
        </p:nvSpPr>
        <p:spPr/>
        <p:txBody>
          <a:bodyPr/>
          <a:lstStyle/>
          <a:p>
            <a:r>
              <a:rPr lang="en-GB" dirty="0"/>
              <a:t>The Importance of the Lead Practitioner Role…</a:t>
            </a:r>
            <a:endParaRPr lang="en-US" dirty="0"/>
          </a:p>
        </p:txBody>
      </p:sp>
      <p:sp>
        <p:nvSpPr>
          <p:cNvPr id="3" name="Content Placeholder 2">
            <a:extLst>
              <a:ext uri="{FF2B5EF4-FFF2-40B4-BE49-F238E27FC236}">
                <a16:creationId xmlns:a16="http://schemas.microsoft.com/office/drawing/2014/main" id="{FA1B293C-548C-480B-D24E-1A78CA3ADCF7}"/>
              </a:ext>
            </a:extLst>
          </p:cNvPr>
          <p:cNvSpPr>
            <a:spLocks noGrp="1"/>
          </p:cNvSpPr>
          <p:nvPr>
            <p:ph idx="1"/>
          </p:nvPr>
        </p:nvSpPr>
        <p:spPr/>
        <p:txBody>
          <a:bodyPr/>
          <a:lstStyle/>
          <a:p>
            <a:pPr marL="0" indent="0">
              <a:buNone/>
            </a:pPr>
            <a:endParaRPr lang="en-GB" dirty="0"/>
          </a:p>
          <a:p>
            <a:pPr marL="0" indent="0">
              <a:buNone/>
            </a:pPr>
            <a:r>
              <a:rPr lang="en-US" dirty="0"/>
              <a:t>Elspeth Smith, Safeguarding Adults Lead LBE.</a:t>
            </a:r>
          </a:p>
        </p:txBody>
      </p:sp>
    </p:spTree>
    <p:extLst>
      <p:ext uri="{BB962C8B-B14F-4D97-AF65-F5344CB8AC3E}">
        <p14:creationId xmlns:p14="http://schemas.microsoft.com/office/powerpoint/2010/main" val="2488483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8153400" cy="1143000"/>
          </a:xfrm>
        </p:spPr>
        <p:txBody>
          <a:bodyPr wrap="square" anchor="t">
            <a:normAutofit/>
          </a:bodyPr>
          <a:lstStyle/>
          <a:p>
            <a:r>
              <a:rPr lang="en-GB" dirty="0"/>
              <a:t>The importance of a lead practitioner….</a:t>
            </a:r>
          </a:p>
        </p:txBody>
      </p:sp>
      <p:pic>
        <p:nvPicPr>
          <p:cNvPr id="3" name="Picture 2" descr="A person wearing a hat&#10;&#10;Description automatically generated">
            <a:extLst>
              <a:ext uri="{FF2B5EF4-FFF2-40B4-BE49-F238E27FC236}">
                <a16:creationId xmlns:a16="http://schemas.microsoft.com/office/drawing/2014/main" id="{5BFB68A8-70A0-158D-458F-6A842A9F63A0}"/>
              </a:ext>
            </a:extLst>
          </p:cNvPr>
          <p:cNvPicPr>
            <a:picLocks noChangeAspect="1"/>
          </p:cNvPicPr>
          <p:nvPr/>
        </p:nvPicPr>
        <p:blipFill rotWithShape="1">
          <a:blip r:embed="rId3">
            <a:extLst>
              <a:ext uri="{28A0092B-C50C-407E-A947-70E740481C1C}">
                <a14:useLocalDpi xmlns:a14="http://schemas.microsoft.com/office/drawing/2010/main" val="0"/>
              </a:ext>
            </a:extLst>
          </a:blip>
          <a:srcRect l="2784" r="8094" b="2"/>
          <a:stretch/>
        </p:blipFill>
        <p:spPr>
          <a:xfrm>
            <a:off x="685800" y="1524000"/>
            <a:ext cx="4000500" cy="4191000"/>
          </a:xfrm>
          <a:prstGeom prst="rect">
            <a:avLst/>
          </a:prstGeom>
          <a:noFill/>
        </p:spPr>
      </p:pic>
      <p:sp>
        <p:nvSpPr>
          <p:cNvPr id="7171" name="Rectangle 3"/>
          <p:cNvSpPr>
            <a:spLocks noGrp="1" noChangeArrowheads="1"/>
          </p:cNvSpPr>
          <p:nvPr>
            <p:ph sz="half" idx="2"/>
          </p:nvPr>
        </p:nvSpPr>
        <p:spPr>
          <a:xfrm>
            <a:off x="4838700" y="1524000"/>
            <a:ext cx="4000500" cy="4191000"/>
          </a:xfrm>
        </p:spPr>
        <p:txBody>
          <a:bodyPr wrap="square" anchor="t">
            <a:normAutofit/>
          </a:bodyPr>
          <a:lstStyle/>
          <a:p>
            <a:pPr marL="0" indent="0">
              <a:buNone/>
            </a:pPr>
            <a:r>
              <a:rPr lang="en-GB" dirty="0"/>
              <a:t>The fear…</a:t>
            </a:r>
          </a:p>
          <a:p>
            <a:pPr marL="0" indent="0">
              <a:buNone/>
            </a:pPr>
            <a:endParaRPr lang="en-GB" dirty="0"/>
          </a:p>
          <a:p>
            <a:pPr marL="0" indent="0">
              <a:buNone/>
            </a:pPr>
            <a:r>
              <a:rPr lang="en-GB" dirty="0"/>
              <a:t>A lead practitioner isn’t all things to all people and they aren’t alone or solely responsible. </a:t>
            </a:r>
          </a:p>
          <a:p>
            <a:pPr marL="0" indent="0">
              <a:buNone/>
            </a:pP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E4E7-C4B7-819A-FDD1-08B1669C09DD}"/>
              </a:ext>
            </a:extLst>
          </p:cNvPr>
          <p:cNvSpPr>
            <a:spLocks noGrp="1"/>
          </p:cNvSpPr>
          <p:nvPr>
            <p:ph type="title"/>
          </p:nvPr>
        </p:nvSpPr>
        <p:spPr/>
        <p:txBody>
          <a:bodyPr/>
          <a:lstStyle/>
          <a:p>
            <a:r>
              <a:rPr lang="en-GB" dirty="0"/>
              <a:t>So what does a lead practitioner do…</a:t>
            </a:r>
            <a:endParaRPr lang="en-US" dirty="0"/>
          </a:p>
        </p:txBody>
      </p:sp>
      <p:pic>
        <p:nvPicPr>
          <p:cNvPr id="6" name="Content Placeholder 5" descr="A group of people standing on ladders&#10;&#10;Description automatically generated">
            <a:extLst>
              <a:ext uri="{FF2B5EF4-FFF2-40B4-BE49-F238E27FC236}">
                <a16:creationId xmlns:a16="http://schemas.microsoft.com/office/drawing/2014/main" id="{755094E3-5065-9E07-5FEE-5CB46DF90C0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2081212"/>
            <a:ext cx="4492625" cy="2695575"/>
          </a:xfrm>
        </p:spPr>
      </p:pic>
      <p:sp>
        <p:nvSpPr>
          <p:cNvPr id="4" name="Content Placeholder 3">
            <a:extLst>
              <a:ext uri="{FF2B5EF4-FFF2-40B4-BE49-F238E27FC236}">
                <a16:creationId xmlns:a16="http://schemas.microsoft.com/office/drawing/2014/main" id="{4233E66F-8401-02D2-83D0-EF792C5150DA}"/>
              </a:ext>
            </a:extLst>
          </p:cNvPr>
          <p:cNvSpPr>
            <a:spLocks noGrp="1"/>
          </p:cNvSpPr>
          <p:nvPr>
            <p:ph sz="half" idx="2"/>
          </p:nvPr>
        </p:nvSpPr>
        <p:spPr>
          <a:xfrm>
            <a:off x="4752601" y="990600"/>
            <a:ext cx="4000500" cy="4191000"/>
          </a:xfrm>
        </p:spPr>
        <p:txBody>
          <a:bodyPr/>
          <a:lstStyle/>
          <a:p>
            <a:pPr marL="0" indent="0">
              <a:buNone/>
            </a:pPr>
            <a:r>
              <a:rPr lang="en-GB" dirty="0"/>
              <a:t>Helping the group to work together for the adult….</a:t>
            </a:r>
          </a:p>
          <a:p>
            <a:pPr marL="0" indent="0">
              <a:buNone/>
            </a:pPr>
            <a:endParaRPr lang="en-GB" dirty="0"/>
          </a:p>
          <a:p>
            <a:pPr marL="0" indent="0">
              <a:buNone/>
            </a:pPr>
            <a:r>
              <a:rPr lang="en-GB" dirty="0"/>
              <a:t>So, in this case, arranging meetings and supporting Alba to attend them. </a:t>
            </a:r>
          </a:p>
          <a:p>
            <a:pPr marL="0" indent="0">
              <a:buNone/>
            </a:pPr>
            <a:endParaRPr lang="en-GB" dirty="0"/>
          </a:p>
          <a:p>
            <a:pPr marL="0" indent="0">
              <a:buNone/>
            </a:pPr>
            <a:r>
              <a:rPr lang="en-GB" dirty="0"/>
              <a:t>Co-ordinating information. </a:t>
            </a:r>
          </a:p>
          <a:p>
            <a:pPr marL="0" indent="0">
              <a:buNone/>
            </a:pPr>
            <a:endParaRPr lang="en-GB" dirty="0"/>
          </a:p>
        </p:txBody>
      </p:sp>
    </p:spTree>
    <p:extLst>
      <p:ext uri="{BB962C8B-B14F-4D97-AF65-F5344CB8AC3E}">
        <p14:creationId xmlns:p14="http://schemas.microsoft.com/office/powerpoint/2010/main" val="2242113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736F1-3E72-5335-20E8-2443DC96011D}"/>
              </a:ext>
            </a:extLst>
          </p:cNvPr>
          <p:cNvSpPr>
            <a:spLocks noGrp="1"/>
          </p:cNvSpPr>
          <p:nvPr>
            <p:ph type="title"/>
          </p:nvPr>
        </p:nvSpPr>
        <p:spPr/>
        <p:txBody>
          <a:bodyPr/>
          <a:lstStyle/>
          <a:p>
            <a:r>
              <a:rPr lang="en-GB" dirty="0"/>
              <a:t>In this case…</a:t>
            </a:r>
            <a:endParaRPr lang="en-US" dirty="0"/>
          </a:p>
        </p:txBody>
      </p:sp>
      <p:sp>
        <p:nvSpPr>
          <p:cNvPr id="3" name="Content Placeholder 2">
            <a:extLst>
              <a:ext uri="{FF2B5EF4-FFF2-40B4-BE49-F238E27FC236}">
                <a16:creationId xmlns:a16="http://schemas.microsoft.com/office/drawing/2014/main" id="{8688B197-6B14-A522-8599-61E8BF3433B9}"/>
              </a:ext>
            </a:extLst>
          </p:cNvPr>
          <p:cNvSpPr>
            <a:spLocks noGrp="1"/>
          </p:cNvSpPr>
          <p:nvPr>
            <p:ph sz="half" idx="1"/>
          </p:nvPr>
        </p:nvSpPr>
        <p:spPr/>
        <p:txBody>
          <a:bodyPr/>
          <a:lstStyle/>
          <a:p>
            <a:pPr marL="0" indent="0">
              <a:buNone/>
            </a:pPr>
            <a:r>
              <a:rPr lang="en-GB" dirty="0"/>
              <a:t>Tanya built a relationship with Alba based on where she was… not where professionals wanted her to be. </a:t>
            </a:r>
          </a:p>
          <a:p>
            <a:pPr marL="0" indent="0">
              <a:buNone/>
            </a:pPr>
            <a:endParaRPr lang="en-GB" dirty="0"/>
          </a:p>
          <a:p>
            <a:pPr marL="0" indent="0">
              <a:buNone/>
            </a:pPr>
            <a:r>
              <a:rPr lang="en-GB" dirty="0"/>
              <a:t>That trust was hard won. </a:t>
            </a:r>
            <a:endParaRPr lang="en-US" dirty="0"/>
          </a:p>
        </p:txBody>
      </p:sp>
      <p:sp>
        <p:nvSpPr>
          <p:cNvPr id="4" name="Content Placeholder 3">
            <a:extLst>
              <a:ext uri="{FF2B5EF4-FFF2-40B4-BE49-F238E27FC236}">
                <a16:creationId xmlns:a16="http://schemas.microsoft.com/office/drawing/2014/main" id="{69879E40-065E-FDF0-0328-2A51F4423427}"/>
              </a:ext>
            </a:extLst>
          </p:cNvPr>
          <p:cNvSpPr>
            <a:spLocks noGrp="1"/>
          </p:cNvSpPr>
          <p:nvPr>
            <p:ph sz="half" idx="2"/>
          </p:nvPr>
        </p:nvSpPr>
        <p:spPr/>
        <p:txBody>
          <a:bodyPr/>
          <a:lstStyle/>
          <a:p>
            <a:pPr marL="0" indent="0">
              <a:buNone/>
            </a:pPr>
            <a:r>
              <a:rPr lang="en-GB" dirty="0"/>
              <a:t>Tanya also chased other professionals and introduced Alba to them. </a:t>
            </a:r>
          </a:p>
          <a:p>
            <a:pPr marL="0" indent="0">
              <a:buNone/>
            </a:pPr>
            <a:endParaRPr lang="en-GB" dirty="0"/>
          </a:p>
          <a:p>
            <a:pPr marL="0" indent="0">
              <a:buNone/>
            </a:pPr>
            <a:r>
              <a:rPr lang="en-GB" b="1" dirty="0">
                <a:solidFill>
                  <a:schemeClr val="accent2">
                    <a:lumMod val="75000"/>
                  </a:schemeClr>
                </a:solidFill>
              </a:rPr>
              <a:t>Introductions –not referrals. </a:t>
            </a:r>
            <a:endParaRPr lang="en-US" b="1" dirty="0">
              <a:solidFill>
                <a:schemeClr val="accent2">
                  <a:lumMod val="75000"/>
                </a:schemeClr>
              </a:solidFill>
            </a:endParaRPr>
          </a:p>
        </p:txBody>
      </p:sp>
    </p:spTree>
    <p:extLst>
      <p:ext uri="{BB962C8B-B14F-4D97-AF65-F5344CB8AC3E}">
        <p14:creationId xmlns:p14="http://schemas.microsoft.com/office/powerpoint/2010/main" val="3818238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51B0-D0E5-8751-CC60-7EE93899C65A}"/>
              </a:ext>
            </a:extLst>
          </p:cNvPr>
          <p:cNvSpPr>
            <a:spLocks noGrp="1"/>
          </p:cNvSpPr>
          <p:nvPr>
            <p:ph type="title"/>
          </p:nvPr>
        </p:nvSpPr>
        <p:spPr>
          <a:xfrm>
            <a:off x="685800" y="304800"/>
            <a:ext cx="8153400" cy="1143000"/>
          </a:xfrm>
        </p:spPr>
        <p:txBody>
          <a:bodyPr wrap="square" anchor="t">
            <a:normAutofit/>
          </a:bodyPr>
          <a:lstStyle/>
          <a:p>
            <a:pPr>
              <a:lnSpc>
                <a:spcPct val="90000"/>
              </a:lnSpc>
            </a:pPr>
            <a:r>
              <a:rPr lang="en-GB" sz="2700"/>
              <a:t>Lack of a Lead Professional can lead to adults, actions and professionals getting ‘lost’</a:t>
            </a:r>
            <a:endParaRPr lang="en-US" sz="2700"/>
          </a:p>
        </p:txBody>
      </p:sp>
      <p:pic>
        <p:nvPicPr>
          <p:cNvPr id="7" name="Content Placeholder 6" descr="A person standing in front of a wall with arrows pointing to a question mark&#10;&#10;Description automatically generated">
            <a:extLst>
              <a:ext uri="{FF2B5EF4-FFF2-40B4-BE49-F238E27FC236}">
                <a16:creationId xmlns:a16="http://schemas.microsoft.com/office/drawing/2014/main" id="{F5E0F471-A44F-4A77-7BE7-65473ACB12B5}"/>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8536" r="28008" b="-2"/>
          <a:stretch/>
        </p:blipFill>
        <p:spPr>
          <a:xfrm>
            <a:off x="685800" y="1524000"/>
            <a:ext cx="3657600" cy="4191000"/>
          </a:xfrm>
          <a:noFill/>
        </p:spPr>
      </p:pic>
      <p:sp>
        <p:nvSpPr>
          <p:cNvPr id="12" name="Content Placeholder 3">
            <a:extLst>
              <a:ext uri="{FF2B5EF4-FFF2-40B4-BE49-F238E27FC236}">
                <a16:creationId xmlns:a16="http://schemas.microsoft.com/office/drawing/2014/main" id="{0DB72E0D-5BDE-1E39-0B7D-3DA66F295264}"/>
              </a:ext>
            </a:extLst>
          </p:cNvPr>
          <p:cNvSpPr>
            <a:spLocks noGrp="1"/>
          </p:cNvSpPr>
          <p:nvPr>
            <p:ph sz="half" idx="2"/>
          </p:nvPr>
        </p:nvSpPr>
        <p:spPr>
          <a:xfrm>
            <a:off x="4572000" y="1143000"/>
            <a:ext cx="4305300" cy="4191000"/>
          </a:xfrm>
        </p:spPr>
        <p:txBody>
          <a:bodyPr/>
          <a:lstStyle/>
          <a:p>
            <a:pPr marL="0" indent="0">
              <a:buNone/>
            </a:pPr>
            <a:r>
              <a:rPr lang="en-GB" dirty="0"/>
              <a:t>Several SARs have identified that, without a lead practitioner co-ordinating work, work can become disjointed and patterns are not identified. </a:t>
            </a:r>
          </a:p>
          <a:p>
            <a:pPr marL="0" indent="0">
              <a:buNone/>
            </a:pPr>
            <a:endParaRPr lang="en-GB" dirty="0"/>
          </a:p>
          <a:p>
            <a:pPr marL="0" indent="0">
              <a:buNone/>
            </a:pPr>
            <a:r>
              <a:rPr lang="en-GB" b="1" dirty="0">
                <a:solidFill>
                  <a:schemeClr val="accent2">
                    <a:lumMod val="75000"/>
                  </a:schemeClr>
                </a:solidFill>
              </a:rPr>
              <a:t>What can be done by anyone is done </a:t>
            </a:r>
          </a:p>
          <a:p>
            <a:pPr marL="0" indent="0">
              <a:buNone/>
            </a:pPr>
            <a:r>
              <a:rPr lang="en-GB" b="1" dirty="0">
                <a:solidFill>
                  <a:schemeClr val="accent2">
                    <a:lumMod val="75000"/>
                  </a:schemeClr>
                </a:solidFill>
              </a:rPr>
              <a:t>by no-one. </a:t>
            </a:r>
          </a:p>
        </p:txBody>
      </p:sp>
    </p:spTree>
    <p:extLst>
      <p:ext uri="{BB962C8B-B14F-4D97-AF65-F5344CB8AC3E}">
        <p14:creationId xmlns:p14="http://schemas.microsoft.com/office/powerpoint/2010/main" val="3212584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9E36-3E5B-2B4E-DB31-5004F052197F}"/>
              </a:ext>
            </a:extLst>
          </p:cNvPr>
          <p:cNvSpPr>
            <a:spLocks noGrp="1"/>
          </p:cNvSpPr>
          <p:nvPr>
            <p:ph type="title"/>
          </p:nvPr>
        </p:nvSpPr>
        <p:spPr>
          <a:xfrm>
            <a:off x="685800" y="304800"/>
            <a:ext cx="8153400" cy="1143000"/>
          </a:xfrm>
        </p:spPr>
        <p:txBody>
          <a:bodyPr wrap="square" anchor="t">
            <a:normAutofit/>
          </a:bodyPr>
          <a:lstStyle/>
          <a:p>
            <a:r>
              <a:rPr lang="en-GB" dirty="0"/>
              <a:t>Who should be the Lead Practitioner…</a:t>
            </a:r>
            <a:endParaRPr lang="en-US" dirty="0"/>
          </a:p>
        </p:txBody>
      </p:sp>
      <p:sp>
        <p:nvSpPr>
          <p:cNvPr id="9" name="Content Placeholder 2">
            <a:extLst>
              <a:ext uri="{FF2B5EF4-FFF2-40B4-BE49-F238E27FC236}">
                <a16:creationId xmlns:a16="http://schemas.microsoft.com/office/drawing/2014/main" id="{5C340A32-F426-D66A-9110-92A23B61DEBF}"/>
              </a:ext>
            </a:extLst>
          </p:cNvPr>
          <p:cNvSpPr>
            <a:spLocks noGrp="1"/>
          </p:cNvSpPr>
          <p:nvPr>
            <p:ph idx="1"/>
          </p:nvPr>
        </p:nvSpPr>
        <p:spPr>
          <a:xfrm>
            <a:off x="685800" y="1524000"/>
            <a:ext cx="8153400" cy="4191000"/>
          </a:xfrm>
        </p:spPr>
        <p:txBody>
          <a:bodyPr/>
          <a:lstStyle/>
          <a:p>
            <a:pPr marL="0" indent="0">
              <a:buNone/>
            </a:pPr>
            <a:r>
              <a:rPr lang="en-GB" dirty="0"/>
              <a:t>Who knows the case best?</a:t>
            </a:r>
          </a:p>
          <a:p>
            <a:pPr marL="0" indent="0">
              <a:buNone/>
            </a:pPr>
            <a:endParaRPr lang="en-GB" dirty="0"/>
          </a:p>
          <a:p>
            <a:pPr marL="0" indent="0">
              <a:buNone/>
            </a:pPr>
            <a:r>
              <a:rPr lang="en-GB" dirty="0"/>
              <a:t>Is there someone with a really good relationship with the person?</a:t>
            </a:r>
          </a:p>
          <a:p>
            <a:pPr marL="0" indent="0">
              <a:buNone/>
            </a:pPr>
            <a:endParaRPr lang="en-GB" dirty="0"/>
          </a:p>
          <a:p>
            <a:pPr marL="0" indent="0">
              <a:buNone/>
            </a:pPr>
            <a:r>
              <a:rPr lang="en-US" dirty="0"/>
              <a:t>Not assigned to a particular job role!</a:t>
            </a:r>
            <a:endParaRPr lang="en-GB" dirty="0"/>
          </a:p>
        </p:txBody>
      </p:sp>
    </p:spTree>
    <p:extLst>
      <p:ext uri="{BB962C8B-B14F-4D97-AF65-F5344CB8AC3E}">
        <p14:creationId xmlns:p14="http://schemas.microsoft.com/office/powerpoint/2010/main" val="1308398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246BB-DB3A-8F12-54DA-261CC6ACF16E}"/>
              </a:ext>
            </a:extLst>
          </p:cNvPr>
          <p:cNvSpPr>
            <a:spLocks noGrp="1"/>
          </p:cNvSpPr>
          <p:nvPr>
            <p:ph type="title"/>
          </p:nvPr>
        </p:nvSpPr>
        <p:spPr/>
        <p:txBody>
          <a:bodyPr/>
          <a:lstStyle/>
          <a:p>
            <a:r>
              <a:rPr lang="en-GB" dirty="0"/>
              <a:t>Have you used a lead practitioner in your work?</a:t>
            </a:r>
            <a:endParaRPr lang="en-US" dirty="0"/>
          </a:p>
        </p:txBody>
      </p:sp>
      <p:sp>
        <p:nvSpPr>
          <p:cNvPr id="3" name="Content Placeholder 2">
            <a:extLst>
              <a:ext uri="{FF2B5EF4-FFF2-40B4-BE49-F238E27FC236}">
                <a16:creationId xmlns:a16="http://schemas.microsoft.com/office/drawing/2014/main" id="{06BECEE2-6EBA-5C65-878B-9F39BFCE75AF}"/>
              </a:ext>
            </a:extLst>
          </p:cNvPr>
          <p:cNvSpPr>
            <a:spLocks noGrp="1"/>
          </p:cNvSpPr>
          <p:nvPr>
            <p:ph idx="1"/>
          </p:nvPr>
        </p:nvSpPr>
        <p:spPr/>
        <p:txBody>
          <a:bodyPr/>
          <a:lstStyle/>
          <a:p>
            <a:pPr marL="0" indent="0">
              <a:buNone/>
            </a:pPr>
            <a:r>
              <a:rPr lang="en-GB" dirty="0"/>
              <a:t>What went well or poorly?</a:t>
            </a:r>
          </a:p>
          <a:p>
            <a:pPr marL="0" indent="0">
              <a:buNone/>
            </a:pPr>
            <a:endParaRPr lang="en-GB" dirty="0"/>
          </a:p>
          <a:p>
            <a:pPr marL="0" indent="0">
              <a:buNone/>
            </a:pPr>
            <a:r>
              <a:rPr lang="en-GB" dirty="0"/>
              <a:t>How do you identify that person?</a:t>
            </a:r>
          </a:p>
          <a:p>
            <a:pPr marL="0" indent="0">
              <a:buNone/>
            </a:pPr>
            <a:endParaRPr lang="en-GB" dirty="0"/>
          </a:p>
          <a:p>
            <a:pPr marL="0" indent="0">
              <a:buNone/>
            </a:pPr>
            <a:r>
              <a:rPr lang="en-GB" dirty="0"/>
              <a:t>What support do they need?</a:t>
            </a:r>
          </a:p>
          <a:p>
            <a:pPr marL="0" indent="0">
              <a:buNone/>
            </a:pPr>
            <a:endParaRPr lang="en-GB" dirty="0"/>
          </a:p>
        </p:txBody>
      </p:sp>
    </p:spTree>
    <p:extLst>
      <p:ext uri="{BB962C8B-B14F-4D97-AF65-F5344CB8AC3E}">
        <p14:creationId xmlns:p14="http://schemas.microsoft.com/office/powerpoint/2010/main" val="302474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E6172-3590-99F2-6791-F56E2A422012}"/>
              </a:ext>
            </a:extLst>
          </p:cNvPr>
          <p:cNvSpPr>
            <a:spLocks noGrp="1"/>
          </p:cNvSpPr>
          <p:nvPr>
            <p:ph type="title"/>
          </p:nvPr>
        </p:nvSpPr>
        <p:spPr/>
        <p:txBody>
          <a:bodyPr/>
          <a:lstStyle/>
          <a:p>
            <a:r>
              <a:rPr lang="en-GB" dirty="0"/>
              <a:t>Working with adults with multiple exclusions…</a:t>
            </a:r>
            <a:endParaRPr lang="en-US" dirty="0"/>
          </a:p>
        </p:txBody>
      </p:sp>
      <p:sp>
        <p:nvSpPr>
          <p:cNvPr id="3" name="Content Placeholder 2">
            <a:extLst>
              <a:ext uri="{FF2B5EF4-FFF2-40B4-BE49-F238E27FC236}">
                <a16:creationId xmlns:a16="http://schemas.microsoft.com/office/drawing/2014/main" id="{41FFD08C-6673-F5CB-4469-E36B3DDC31B4}"/>
              </a:ext>
            </a:extLst>
          </p:cNvPr>
          <p:cNvSpPr>
            <a:spLocks noGrp="1"/>
          </p:cNvSpPr>
          <p:nvPr>
            <p:ph idx="1"/>
          </p:nvPr>
        </p:nvSpPr>
        <p:spPr>
          <a:xfrm>
            <a:off x="685800" y="1524000"/>
            <a:ext cx="8153400" cy="4495800"/>
          </a:xfrm>
        </p:spPr>
        <p:txBody>
          <a:bodyPr/>
          <a:lstStyle/>
          <a:p>
            <a:pPr marL="0" indent="0">
              <a:buNone/>
            </a:pPr>
            <a:r>
              <a:rPr lang="en-GB" sz="2400" dirty="0"/>
              <a:t>More than one Safeguarding Adults Review has highlighted the need to reflect on how we work with adults who have multiple disadvantages/ exclusions. </a:t>
            </a:r>
          </a:p>
          <a:p>
            <a:pPr marL="0" indent="0">
              <a:buNone/>
            </a:pPr>
            <a:endParaRPr lang="en-GB" sz="2400" dirty="0"/>
          </a:p>
          <a:p>
            <a:pPr marL="0" indent="0">
              <a:buNone/>
            </a:pPr>
            <a:r>
              <a:rPr lang="en-GB" sz="2400" dirty="0"/>
              <a:t>The Self Neglect Thematic particularly highlighted the issue of those suffering mental distress, substance or alcohol misuse and homelessness. </a:t>
            </a:r>
          </a:p>
          <a:p>
            <a:pPr marL="0" indent="0">
              <a:buNone/>
            </a:pPr>
            <a:endParaRPr lang="en-GB" sz="2400" dirty="0"/>
          </a:p>
          <a:p>
            <a:pPr marL="0" indent="0">
              <a:buNone/>
            </a:pPr>
            <a:r>
              <a:rPr lang="en-GB" sz="2400" dirty="0"/>
              <a:t>People often can fall between the criteria for various services… but the combination of needs leads to very high risk. </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2588945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1A0D5-6A6D-5639-6385-6B367CE00E62}"/>
              </a:ext>
            </a:extLst>
          </p:cNvPr>
          <p:cNvSpPr>
            <a:spLocks noGrp="1"/>
          </p:cNvSpPr>
          <p:nvPr>
            <p:ph type="title"/>
          </p:nvPr>
        </p:nvSpPr>
        <p:spPr/>
        <p:txBody>
          <a:bodyPr/>
          <a:lstStyle/>
          <a:p>
            <a:r>
              <a:rPr lang="en-GB" dirty="0"/>
              <a:t>Multi-Agency Risk Management Meeting</a:t>
            </a:r>
            <a:endParaRPr lang="en-US" dirty="0"/>
          </a:p>
        </p:txBody>
      </p:sp>
      <p:sp>
        <p:nvSpPr>
          <p:cNvPr id="3" name="Content Placeholder 2">
            <a:extLst>
              <a:ext uri="{FF2B5EF4-FFF2-40B4-BE49-F238E27FC236}">
                <a16:creationId xmlns:a16="http://schemas.microsoft.com/office/drawing/2014/main" id="{84A439CC-EC85-F275-9548-96ECE1DAFC99}"/>
              </a:ext>
            </a:extLst>
          </p:cNvPr>
          <p:cNvSpPr>
            <a:spLocks noGrp="1"/>
          </p:cNvSpPr>
          <p:nvPr>
            <p:ph idx="1"/>
          </p:nvPr>
        </p:nvSpPr>
        <p:spPr/>
        <p:txBody>
          <a:bodyPr/>
          <a:lstStyle/>
          <a:p>
            <a:r>
              <a:rPr lang="en-GB" dirty="0"/>
              <a:t>An agenda for any partner agency to use. </a:t>
            </a:r>
          </a:p>
          <a:p>
            <a:endParaRPr lang="en-GB" dirty="0"/>
          </a:p>
          <a:p>
            <a:r>
              <a:rPr lang="en-GB" dirty="0"/>
              <a:t>Aids discussion and highlights key learning – for example there’s a whole section on the Lead Practitioner. </a:t>
            </a:r>
          </a:p>
          <a:p>
            <a:endParaRPr lang="en-GB" dirty="0"/>
          </a:p>
          <a:p>
            <a:r>
              <a:rPr lang="en-GB" dirty="0"/>
              <a:t>Being signed off and available upon request ASAP.</a:t>
            </a:r>
          </a:p>
        </p:txBody>
      </p:sp>
    </p:spTree>
    <p:extLst>
      <p:ext uri="{BB962C8B-B14F-4D97-AF65-F5344CB8AC3E}">
        <p14:creationId xmlns:p14="http://schemas.microsoft.com/office/powerpoint/2010/main" val="3167788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10C21-A040-5A9B-49CC-3BE100C004A1}"/>
              </a:ext>
            </a:extLst>
          </p:cNvPr>
          <p:cNvSpPr>
            <a:spLocks noGrp="1"/>
          </p:cNvSpPr>
          <p:nvPr>
            <p:ph type="ctrTitle"/>
          </p:nvPr>
        </p:nvSpPr>
        <p:spPr>
          <a:xfrm>
            <a:off x="1143000" y="1699022"/>
            <a:ext cx="6858000" cy="1082892"/>
          </a:xfrm>
        </p:spPr>
        <p:txBody>
          <a:bodyPr/>
          <a:lstStyle/>
          <a:p>
            <a:r>
              <a:rPr lang="en-GB" dirty="0"/>
              <a:t>Enable </a:t>
            </a:r>
          </a:p>
        </p:txBody>
      </p:sp>
      <p:sp>
        <p:nvSpPr>
          <p:cNvPr id="3" name="Subtitle 2">
            <a:extLst>
              <a:ext uri="{FF2B5EF4-FFF2-40B4-BE49-F238E27FC236}">
                <a16:creationId xmlns:a16="http://schemas.microsoft.com/office/drawing/2014/main" id="{47BCD72E-F405-76A1-1A21-9B6E66022432}"/>
              </a:ext>
            </a:extLst>
          </p:cNvPr>
          <p:cNvSpPr>
            <a:spLocks noGrp="1"/>
          </p:cNvSpPr>
          <p:nvPr>
            <p:ph type="subTitle" idx="1"/>
          </p:nvPr>
        </p:nvSpPr>
        <p:spPr>
          <a:xfrm>
            <a:off x="1143000" y="2994292"/>
            <a:ext cx="6858000" cy="1300808"/>
          </a:xfrm>
        </p:spPr>
        <p:txBody>
          <a:bodyPr>
            <a:normAutofit/>
          </a:bodyPr>
          <a:lstStyle/>
          <a:p>
            <a:r>
              <a:rPr lang="en-GB" dirty="0"/>
              <a:t>Drug and Alcohol services</a:t>
            </a:r>
          </a:p>
          <a:p>
            <a:r>
              <a:rPr lang="en-GB" dirty="0"/>
              <a:t>Delivery sites: </a:t>
            </a:r>
          </a:p>
          <a:p>
            <a:r>
              <a:rPr lang="en-GB" sz="975" dirty="0"/>
              <a:t>Clavering Industrial Estate 12 Centre Way Edmonton N9 0AH</a:t>
            </a:r>
          </a:p>
          <a:p>
            <a:r>
              <a:rPr lang="en-GB" sz="975" dirty="0"/>
              <a:t>Vincent House, 2e Nags Head Road, Ponders End, Enfield, Middlesex, EN3 7FN</a:t>
            </a:r>
          </a:p>
          <a:p>
            <a:endParaRPr lang="en-GB" dirty="0"/>
          </a:p>
        </p:txBody>
      </p:sp>
    </p:spTree>
    <p:extLst>
      <p:ext uri="{BB962C8B-B14F-4D97-AF65-F5344CB8AC3E}">
        <p14:creationId xmlns:p14="http://schemas.microsoft.com/office/powerpoint/2010/main" val="2008773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64991476-49D5-246B-AA9D-16308002B755}"/>
              </a:ext>
            </a:extLst>
          </p:cNvPr>
          <p:cNvSpPr txBox="1">
            <a:spLocks noGrp="1"/>
          </p:cNvSpPr>
          <p:nvPr>
            <p:ph type="ctrTitle"/>
          </p:nvPr>
        </p:nvSpPr>
        <p:spPr>
          <a:xfrm>
            <a:off x="754144" y="1792784"/>
            <a:ext cx="7635712" cy="1491854"/>
          </a:xfrm>
        </p:spPr>
        <p:txBody>
          <a:bodyPr tIns="9525" rtlCol="0">
            <a:normAutofit/>
          </a:bodyPr>
          <a:lstStyle/>
          <a:p>
            <a:r>
              <a:rPr lang="en-GB" sz="3000" b="1" spc="34" dirty="0">
                <a:solidFill>
                  <a:schemeClr val="accent1">
                    <a:lumMod val="75000"/>
                  </a:schemeClr>
                </a:solidFill>
                <a:latin typeface="Calibri" panose="020F0502020204030204" pitchFamily="34" charset="0"/>
                <a:cs typeface="Calibri" panose="020F0502020204030204" pitchFamily="34" charset="0"/>
              </a:rPr>
              <a:t>SAR </a:t>
            </a:r>
            <a:br>
              <a:rPr lang="en-GB" sz="3000" b="1" spc="34" dirty="0">
                <a:solidFill>
                  <a:schemeClr val="accent1">
                    <a:lumMod val="75000"/>
                  </a:schemeClr>
                </a:solidFill>
                <a:latin typeface="Calibri" panose="020F0502020204030204" pitchFamily="34" charset="0"/>
                <a:cs typeface="Calibri" panose="020F0502020204030204" pitchFamily="34" charset="0"/>
              </a:rPr>
            </a:br>
            <a:r>
              <a:rPr lang="en-GB" sz="3000" b="1" spc="34" dirty="0">
                <a:solidFill>
                  <a:schemeClr val="accent1">
                    <a:lumMod val="75000"/>
                  </a:schemeClr>
                </a:solidFill>
                <a:latin typeface="Calibri" panose="020F0502020204030204" pitchFamily="34" charset="0"/>
                <a:cs typeface="Calibri" panose="020F0502020204030204" pitchFamily="34" charset="0"/>
              </a:rPr>
              <a:t>Drug &amp; Alcohol Harm Reduction </a:t>
            </a:r>
            <a:br>
              <a:rPr lang="en-GB" sz="3000" b="1" dirty="0">
                <a:solidFill>
                  <a:srgbClr val="0070C0"/>
                </a:solidFill>
                <a:latin typeface="+mn-lt"/>
              </a:rPr>
            </a:br>
            <a:r>
              <a:rPr lang="en-GB" sz="3000" b="1" dirty="0">
                <a:solidFill>
                  <a:srgbClr val="0070C0"/>
                </a:solidFill>
                <a:latin typeface="+mn-lt"/>
              </a:rPr>
              <a:t> </a:t>
            </a:r>
          </a:p>
        </p:txBody>
      </p:sp>
      <p:pic>
        <p:nvPicPr>
          <p:cNvPr id="7" name="Picture 6">
            <a:extLst>
              <a:ext uri="{FF2B5EF4-FFF2-40B4-BE49-F238E27FC236}">
                <a16:creationId xmlns:a16="http://schemas.microsoft.com/office/drawing/2014/main" id="{D9A85C45-EF83-C2D8-CEC4-E40796932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579" y="3007565"/>
            <a:ext cx="1754981"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A9AE210-537C-C85B-693E-503DAD1A3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12" y="2610446"/>
            <a:ext cx="1397794"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6DA55E1A-8C56-D6E1-AE95-5EE47700BD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166" y="4025504"/>
            <a:ext cx="1607344" cy="160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a:extLst>
              <a:ext uri="{FF2B5EF4-FFF2-40B4-BE49-F238E27FC236}">
                <a16:creationId xmlns:a16="http://schemas.microsoft.com/office/drawing/2014/main" id="{E3E004CB-1B9D-BC1F-B81A-E3E52AFA1B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1763" y="2828628"/>
            <a:ext cx="2132409"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a:extLst>
              <a:ext uri="{FF2B5EF4-FFF2-40B4-BE49-F238E27FC236}">
                <a16:creationId xmlns:a16="http://schemas.microsoft.com/office/drawing/2014/main" id="{FF838F9A-18CC-E400-11B9-34A7071C3F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922" y="2818359"/>
            <a:ext cx="1607344" cy="149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E9AD302-7466-E2F8-524E-326CB8C1BA3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765" y="3987404"/>
            <a:ext cx="1620441" cy="168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645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circle(in)">
                                      <p:cBhvr>
                                        <p:cTn id="17" dur="2000"/>
                                        <p:tgtEl>
                                          <p:spTgt spid="30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3080"/>
                                        </p:tgtEl>
                                        <p:attrNameLst>
                                          <p:attrName>style.visibility</p:attrName>
                                        </p:attrNameLst>
                                      </p:cBhvr>
                                      <p:to>
                                        <p:strVal val="visible"/>
                                      </p:to>
                                    </p:set>
                                    <p:animEffect transition="in" filter="circle(in)">
                                      <p:cBhvr>
                                        <p:cTn id="27" dur="2000"/>
                                        <p:tgtEl>
                                          <p:spTgt spid="30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3079"/>
                                        </p:tgtEl>
                                        <p:attrNameLst>
                                          <p:attrName>style.visibility</p:attrName>
                                        </p:attrNameLst>
                                      </p:cBhvr>
                                      <p:to>
                                        <p:strVal val="visible"/>
                                      </p:to>
                                    </p:set>
                                    <p:animEffect transition="in" filter="circle(in)">
                                      <p:cBhvr>
                                        <p:cTn id="32" dur="2000"/>
                                        <p:tgtEl>
                                          <p:spTgt spid="30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DCE5D-5E4B-BEB7-A0FC-AF8731660DA2}"/>
              </a:ext>
            </a:extLst>
          </p:cNvPr>
          <p:cNvSpPr>
            <a:spLocks noGrp="1"/>
          </p:cNvSpPr>
          <p:nvPr>
            <p:ph type="ctrTitle"/>
          </p:nvPr>
        </p:nvSpPr>
        <p:spPr>
          <a:xfrm>
            <a:off x="1143000" y="1699022"/>
            <a:ext cx="6858000" cy="1113864"/>
          </a:xfrm>
        </p:spPr>
        <p:txBody>
          <a:bodyPr/>
          <a:lstStyle/>
          <a:p>
            <a:r>
              <a:rPr lang="en-GB" dirty="0"/>
              <a:t>Harm Reduction</a:t>
            </a:r>
          </a:p>
        </p:txBody>
      </p:sp>
      <p:sp>
        <p:nvSpPr>
          <p:cNvPr id="3" name="Subtitle 2">
            <a:extLst>
              <a:ext uri="{FF2B5EF4-FFF2-40B4-BE49-F238E27FC236}">
                <a16:creationId xmlns:a16="http://schemas.microsoft.com/office/drawing/2014/main" id="{5882F8DA-F3F6-DB84-B238-CD922EBA1E3F}"/>
              </a:ext>
            </a:extLst>
          </p:cNvPr>
          <p:cNvSpPr>
            <a:spLocks noGrp="1"/>
          </p:cNvSpPr>
          <p:nvPr>
            <p:ph type="subTitle" idx="1"/>
          </p:nvPr>
        </p:nvSpPr>
        <p:spPr>
          <a:xfrm>
            <a:off x="1143000" y="2812887"/>
            <a:ext cx="6858000" cy="1716713"/>
          </a:xfrm>
        </p:spPr>
        <p:txBody>
          <a:bodyPr>
            <a:normAutofit fontScale="25000" lnSpcReduction="20000"/>
          </a:bodyPr>
          <a:lstStyle/>
          <a:p>
            <a:r>
              <a:rPr lang="en-GB" sz="5400" dirty="0"/>
              <a:t>What does harm reduction provide?</a:t>
            </a:r>
          </a:p>
          <a:p>
            <a:pPr algn="just">
              <a:lnSpc>
                <a:spcPct val="70000"/>
              </a:lnSpc>
              <a:buClr>
                <a:srgbClr val="6AAC91">
                  <a:lumMod val="50000"/>
                </a:srgbClr>
              </a:buClr>
              <a:buSzPct val="200000"/>
              <a:tabLst>
                <a:tab pos="153353" algn="l"/>
              </a:tabLst>
              <a:defRPr/>
            </a:pPr>
            <a:r>
              <a:rPr lang="en-GB" sz="5400" dirty="0">
                <a:solidFill>
                  <a:prstClr val="black"/>
                </a:solidFill>
                <a:latin typeface="Calibri" panose="020F0502020204030204" pitchFamily="34" charset="0"/>
              </a:rPr>
              <a:t>Opiate substitute therapy (OST)</a:t>
            </a:r>
          </a:p>
          <a:p>
            <a:pPr algn="just">
              <a:lnSpc>
                <a:spcPct val="70000"/>
              </a:lnSpc>
              <a:buClr>
                <a:srgbClr val="6AAC91">
                  <a:lumMod val="50000"/>
                </a:srgbClr>
              </a:buClr>
              <a:buSzPct val="200000"/>
              <a:tabLst>
                <a:tab pos="153353" algn="l"/>
              </a:tabLst>
              <a:defRPr/>
            </a:pPr>
            <a:r>
              <a:rPr lang="en-GB" sz="5400" dirty="0">
                <a:solidFill>
                  <a:prstClr val="black"/>
                </a:solidFill>
                <a:latin typeface="Calibri" panose="020F0502020204030204" pitchFamily="34" charset="0"/>
              </a:rPr>
              <a:t>Education and prevention</a:t>
            </a:r>
          </a:p>
          <a:p>
            <a:pPr algn="just">
              <a:lnSpc>
                <a:spcPct val="70000"/>
              </a:lnSpc>
              <a:buClr>
                <a:srgbClr val="6AAC91">
                  <a:lumMod val="50000"/>
                </a:srgbClr>
              </a:buClr>
              <a:buSzPct val="200000"/>
              <a:tabLst>
                <a:tab pos="153353" algn="l"/>
              </a:tabLst>
              <a:defRPr/>
            </a:pPr>
            <a:r>
              <a:rPr lang="en-GB" sz="5400" dirty="0">
                <a:solidFill>
                  <a:prstClr val="black"/>
                </a:solidFill>
                <a:latin typeface="Calibri" panose="020F0502020204030204" pitchFamily="34" charset="0"/>
              </a:rPr>
              <a:t>Needle exchanges</a:t>
            </a:r>
          </a:p>
          <a:p>
            <a:pPr algn="just">
              <a:lnSpc>
                <a:spcPct val="70000"/>
              </a:lnSpc>
              <a:buClr>
                <a:srgbClr val="6AAC91">
                  <a:lumMod val="50000"/>
                </a:srgbClr>
              </a:buClr>
              <a:buSzPct val="200000"/>
              <a:tabLst>
                <a:tab pos="153353" algn="l"/>
              </a:tabLst>
              <a:defRPr/>
            </a:pPr>
            <a:r>
              <a:rPr lang="en-GB" sz="5400" dirty="0">
                <a:solidFill>
                  <a:prstClr val="black"/>
                </a:solidFill>
                <a:latin typeface="Calibri" panose="020F0502020204030204" pitchFamily="34" charset="0"/>
              </a:rPr>
              <a:t>Naloxone provision</a:t>
            </a:r>
          </a:p>
          <a:p>
            <a:pPr algn="just">
              <a:lnSpc>
                <a:spcPct val="70000"/>
              </a:lnSpc>
              <a:buClr>
                <a:srgbClr val="6AAC91">
                  <a:lumMod val="50000"/>
                </a:srgbClr>
              </a:buClr>
              <a:buSzPct val="200000"/>
              <a:tabLst>
                <a:tab pos="153353" algn="l"/>
              </a:tabLst>
              <a:defRPr/>
            </a:pPr>
            <a:r>
              <a:rPr lang="en-GB" sz="5400" dirty="0">
                <a:solidFill>
                  <a:prstClr val="black"/>
                </a:solidFill>
                <a:latin typeface="Calibri" panose="020F0502020204030204" pitchFamily="34" charset="0"/>
              </a:rPr>
              <a:t>Counselling and support services</a:t>
            </a:r>
          </a:p>
          <a:p>
            <a:pPr algn="just">
              <a:lnSpc>
                <a:spcPct val="70000"/>
              </a:lnSpc>
              <a:buClr>
                <a:srgbClr val="6AAC91">
                  <a:lumMod val="50000"/>
                </a:srgbClr>
              </a:buClr>
              <a:buSzPct val="200000"/>
              <a:tabLst>
                <a:tab pos="153353" algn="l"/>
              </a:tabLst>
              <a:defRPr/>
            </a:pPr>
            <a:r>
              <a:rPr lang="en-GB" sz="5400" dirty="0">
                <a:solidFill>
                  <a:prstClr val="black"/>
                </a:solidFill>
                <a:latin typeface="Calibri" panose="020F0502020204030204" pitchFamily="34" charset="0"/>
              </a:rPr>
              <a:t>Tier Four interventions/Residential rehab/Detox programs/Day programs </a:t>
            </a:r>
          </a:p>
          <a:p>
            <a:pPr algn="just">
              <a:lnSpc>
                <a:spcPct val="70000"/>
              </a:lnSpc>
              <a:buClr>
                <a:srgbClr val="6AAC91">
                  <a:lumMod val="50000"/>
                </a:srgbClr>
              </a:buClr>
              <a:buSzPct val="200000"/>
              <a:tabLst>
                <a:tab pos="153353" algn="l"/>
              </a:tabLst>
              <a:defRPr/>
            </a:pPr>
            <a:r>
              <a:rPr lang="en-GB" sz="5400" dirty="0">
                <a:solidFill>
                  <a:prstClr val="black"/>
                </a:solidFill>
                <a:latin typeface="Calibri" panose="020F0502020204030204" pitchFamily="34" charset="0"/>
              </a:rPr>
              <a:t>BBV screening and access to sexual health advice &amp; services</a:t>
            </a:r>
          </a:p>
          <a:p>
            <a:endParaRPr lang="en-GB" dirty="0"/>
          </a:p>
          <a:p>
            <a:endParaRPr lang="en-GB" dirty="0"/>
          </a:p>
        </p:txBody>
      </p:sp>
    </p:spTree>
    <p:extLst>
      <p:ext uri="{BB962C8B-B14F-4D97-AF65-F5344CB8AC3E}">
        <p14:creationId xmlns:p14="http://schemas.microsoft.com/office/powerpoint/2010/main" val="3259466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EAB6D-0200-A9EE-7B65-2AF90D1DCE02}"/>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40039A7A-F4DA-801F-65A4-27B421310A28}"/>
              </a:ext>
            </a:extLst>
          </p:cNvPr>
          <p:cNvSpPr>
            <a:spLocks noGrp="1"/>
          </p:cNvSpPr>
          <p:nvPr>
            <p:ph idx="1"/>
          </p:nvPr>
        </p:nvSpPr>
        <p:spPr/>
        <p:txBody>
          <a:bodyPr/>
          <a:lstStyle/>
          <a:p>
            <a:r>
              <a:rPr lang="en-GB" sz="2100" b="1" dirty="0">
                <a:solidFill>
                  <a:schemeClr val="accent1">
                    <a:lumMod val="75000"/>
                  </a:schemeClr>
                </a:solidFill>
              </a:rPr>
              <a:t>Harm reduction interventions are a compassionate, pragmatic, and evidence-based approach to addressing substance use and related issues. By meeting individuals where they are at, understanding their unique needs, and providing support and resources to help them reduce harms, harm reduction interventions can make a significant difference in the lives of individuals and communities affected by substance use</a:t>
            </a:r>
          </a:p>
          <a:p>
            <a:endParaRPr lang="en-GB" dirty="0"/>
          </a:p>
        </p:txBody>
      </p:sp>
    </p:spTree>
    <p:extLst>
      <p:ext uri="{BB962C8B-B14F-4D97-AF65-F5344CB8AC3E}">
        <p14:creationId xmlns:p14="http://schemas.microsoft.com/office/powerpoint/2010/main" val="3708702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029C-D1DE-612E-176F-5D1C7D0923F9}"/>
              </a:ext>
            </a:extLst>
          </p:cNvPr>
          <p:cNvSpPr>
            <a:spLocks noGrp="1"/>
          </p:cNvSpPr>
          <p:nvPr>
            <p:ph type="title"/>
          </p:nvPr>
        </p:nvSpPr>
        <p:spPr/>
        <p:txBody>
          <a:bodyPr/>
          <a:lstStyle/>
          <a:p>
            <a:r>
              <a:rPr lang="en-GB" dirty="0"/>
              <a:t>Contact us for training or more info:</a:t>
            </a:r>
          </a:p>
        </p:txBody>
      </p:sp>
      <p:pic>
        <p:nvPicPr>
          <p:cNvPr id="10" name="Content Placeholder 9">
            <a:extLst>
              <a:ext uri="{FF2B5EF4-FFF2-40B4-BE49-F238E27FC236}">
                <a16:creationId xmlns:a16="http://schemas.microsoft.com/office/drawing/2014/main" id="{28C9BD97-D332-159F-1640-D23598ECA705}"/>
              </a:ext>
            </a:extLst>
          </p:cNvPr>
          <p:cNvPicPr>
            <a:picLocks noGrp="1" noChangeAspect="1"/>
          </p:cNvPicPr>
          <p:nvPr>
            <p:ph sz="half" idx="1"/>
          </p:nvPr>
        </p:nvPicPr>
        <p:blipFill>
          <a:blip r:embed="rId2"/>
          <a:stretch>
            <a:fillRect/>
          </a:stretch>
        </p:blipFill>
        <p:spPr>
          <a:xfrm>
            <a:off x="628650" y="2188510"/>
            <a:ext cx="3537951" cy="3301463"/>
          </a:xfrm>
        </p:spPr>
      </p:pic>
      <p:pic>
        <p:nvPicPr>
          <p:cNvPr id="12" name="Content Placeholder 11">
            <a:extLst>
              <a:ext uri="{FF2B5EF4-FFF2-40B4-BE49-F238E27FC236}">
                <a16:creationId xmlns:a16="http://schemas.microsoft.com/office/drawing/2014/main" id="{9E1B3CE8-D103-EA92-7580-008B192EDA80}"/>
              </a:ext>
            </a:extLst>
          </p:cNvPr>
          <p:cNvPicPr>
            <a:picLocks noGrp="1" noChangeAspect="1"/>
          </p:cNvPicPr>
          <p:nvPr>
            <p:ph sz="half" idx="2"/>
          </p:nvPr>
        </p:nvPicPr>
        <p:blipFill>
          <a:blip r:embed="rId3"/>
          <a:stretch>
            <a:fillRect/>
          </a:stretch>
        </p:blipFill>
        <p:spPr>
          <a:xfrm>
            <a:off x="4239917" y="2188510"/>
            <a:ext cx="4185786" cy="3301463"/>
          </a:xfrm>
        </p:spPr>
      </p:pic>
    </p:spTree>
    <p:extLst>
      <p:ext uri="{BB962C8B-B14F-4D97-AF65-F5344CB8AC3E}">
        <p14:creationId xmlns:p14="http://schemas.microsoft.com/office/powerpoint/2010/main" val="1845635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82B16-EA14-8680-487D-1FDB543E5DE2}"/>
              </a:ext>
            </a:extLst>
          </p:cNvPr>
          <p:cNvSpPr>
            <a:spLocks noGrp="1"/>
          </p:cNvSpPr>
          <p:nvPr>
            <p:ph type="title"/>
          </p:nvPr>
        </p:nvSpPr>
        <p:spPr/>
        <p:txBody>
          <a:bodyPr/>
          <a:lstStyle/>
          <a:p>
            <a:r>
              <a:rPr lang="en-GB" dirty="0"/>
              <a:t>Questions….</a:t>
            </a:r>
            <a:endParaRPr lang="en-US" dirty="0"/>
          </a:p>
        </p:txBody>
      </p:sp>
      <p:sp>
        <p:nvSpPr>
          <p:cNvPr id="3" name="Content Placeholder 2">
            <a:extLst>
              <a:ext uri="{FF2B5EF4-FFF2-40B4-BE49-F238E27FC236}">
                <a16:creationId xmlns:a16="http://schemas.microsoft.com/office/drawing/2014/main" id="{110B723A-A4D1-990B-302D-18B42F1256AC}"/>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D98310DE-244F-7949-68A7-D65AF1A4C795}"/>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430137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07ACC-E38D-1B24-2A88-9137A133F0E8}"/>
              </a:ext>
            </a:extLst>
          </p:cNvPr>
          <p:cNvSpPr>
            <a:spLocks noGrp="1"/>
          </p:cNvSpPr>
          <p:nvPr>
            <p:ph type="title"/>
          </p:nvPr>
        </p:nvSpPr>
        <p:spPr/>
        <p:txBody>
          <a:bodyPr/>
          <a:lstStyle/>
          <a:p>
            <a:r>
              <a:rPr lang="en-GB" dirty="0"/>
              <a:t>Reflection…</a:t>
            </a:r>
            <a:endParaRPr lang="en-US" dirty="0"/>
          </a:p>
        </p:txBody>
      </p:sp>
      <p:sp>
        <p:nvSpPr>
          <p:cNvPr id="3" name="Content Placeholder 2">
            <a:extLst>
              <a:ext uri="{FF2B5EF4-FFF2-40B4-BE49-F238E27FC236}">
                <a16:creationId xmlns:a16="http://schemas.microsoft.com/office/drawing/2014/main" id="{F93A6ED0-942A-75BB-51A4-938A9115D01D}"/>
              </a:ext>
            </a:extLst>
          </p:cNvPr>
          <p:cNvSpPr>
            <a:spLocks noGrp="1"/>
          </p:cNvSpPr>
          <p:nvPr>
            <p:ph idx="1"/>
          </p:nvPr>
        </p:nvSpPr>
        <p:spPr/>
        <p:txBody>
          <a:bodyPr/>
          <a:lstStyle/>
          <a:p>
            <a:pPr marL="0" indent="0">
              <a:buNone/>
            </a:pPr>
            <a:r>
              <a:rPr lang="en-GB" dirty="0"/>
              <a:t>In the chat or privately… what might you do differently as a result of this training? </a:t>
            </a:r>
          </a:p>
          <a:p>
            <a:pPr marL="0" indent="0">
              <a:buNone/>
            </a:pPr>
            <a:endParaRPr lang="en-GB" dirty="0"/>
          </a:p>
          <a:p>
            <a:pPr marL="0" indent="0">
              <a:buNone/>
            </a:pPr>
            <a:r>
              <a:rPr lang="en-GB" dirty="0"/>
              <a:t>Is there anything you want more information on or training you can sign up to?</a:t>
            </a:r>
          </a:p>
          <a:p>
            <a:pPr marL="0" indent="0">
              <a:buNone/>
            </a:pPr>
            <a:endParaRPr lang="en-GB" dirty="0"/>
          </a:p>
          <a:p>
            <a:pPr marL="0" indent="0">
              <a:buNone/>
            </a:pPr>
            <a:r>
              <a:rPr lang="en-GB" dirty="0"/>
              <a:t>How could we make </a:t>
            </a:r>
            <a:r>
              <a:rPr lang="en-GB"/>
              <a:t>this training better?</a:t>
            </a:r>
            <a:endParaRPr lang="en-US"/>
          </a:p>
        </p:txBody>
      </p:sp>
    </p:spTree>
    <p:extLst>
      <p:ext uri="{BB962C8B-B14F-4D97-AF65-F5344CB8AC3E}">
        <p14:creationId xmlns:p14="http://schemas.microsoft.com/office/powerpoint/2010/main" val="1273356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BCD0-F86B-8F61-6014-2FD1FDFD9AFF}"/>
              </a:ext>
            </a:extLst>
          </p:cNvPr>
          <p:cNvSpPr>
            <a:spLocks noGrp="1"/>
          </p:cNvSpPr>
          <p:nvPr>
            <p:ph type="title"/>
          </p:nvPr>
        </p:nvSpPr>
        <p:spPr/>
        <p:txBody>
          <a:bodyPr/>
          <a:lstStyle/>
          <a:p>
            <a:r>
              <a:rPr lang="en-GB" dirty="0"/>
              <a:t>But what does work?      </a:t>
            </a:r>
            <a:br>
              <a:rPr lang="en-GB" dirty="0"/>
            </a:br>
            <a:r>
              <a:rPr lang="en-GB" dirty="0"/>
              <a:t>Meet Alba. </a:t>
            </a:r>
            <a:endParaRPr lang="en-US" dirty="0"/>
          </a:p>
        </p:txBody>
      </p:sp>
      <p:sp>
        <p:nvSpPr>
          <p:cNvPr id="3" name="Content Placeholder 2">
            <a:extLst>
              <a:ext uri="{FF2B5EF4-FFF2-40B4-BE49-F238E27FC236}">
                <a16:creationId xmlns:a16="http://schemas.microsoft.com/office/drawing/2014/main" id="{10F41233-FDC4-9243-2A6B-19F86551C2D9}"/>
              </a:ext>
            </a:extLst>
          </p:cNvPr>
          <p:cNvSpPr>
            <a:spLocks noGrp="1"/>
          </p:cNvSpPr>
          <p:nvPr>
            <p:ph idx="1"/>
          </p:nvPr>
        </p:nvSpPr>
        <p:spPr>
          <a:xfrm>
            <a:off x="609600" y="1066800"/>
            <a:ext cx="8153400" cy="4191000"/>
          </a:xfrm>
        </p:spPr>
        <p:txBody>
          <a:bodyPr/>
          <a:lstStyle/>
          <a:p>
            <a:pPr marL="0" indent="0">
              <a:buNone/>
            </a:pPr>
            <a:endParaRPr lang="en-GB" dirty="0"/>
          </a:p>
          <a:p>
            <a:pPr marL="0" indent="0">
              <a:buNone/>
            </a:pPr>
            <a:r>
              <a:rPr lang="en-GB" sz="2600" dirty="0"/>
              <a:t>Pregnant - Medical history put her at high risk of haemorrhage if unassisted at birth.  </a:t>
            </a:r>
          </a:p>
          <a:p>
            <a:pPr marL="0" indent="0">
              <a:buNone/>
            </a:pPr>
            <a:endParaRPr lang="en-GB" sz="2600" dirty="0"/>
          </a:p>
          <a:p>
            <a:pPr marL="0" indent="0">
              <a:buNone/>
            </a:pPr>
            <a:r>
              <a:rPr lang="en-GB" sz="2600" dirty="0"/>
              <a:t>Class A drug user. </a:t>
            </a:r>
          </a:p>
          <a:p>
            <a:pPr marL="0" indent="0">
              <a:buNone/>
            </a:pPr>
            <a:endParaRPr lang="en-GB" sz="2600" dirty="0"/>
          </a:p>
          <a:p>
            <a:pPr marL="0" indent="0">
              <a:buNone/>
            </a:pPr>
            <a:r>
              <a:rPr lang="en-GB" sz="2600" dirty="0"/>
              <a:t>Accommodated but sleeping rough. </a:t>
            </a:r>
          </a:p>
          <a:p>
            <a:pPr marL="0" indent="0">
              <a:buNone/>
            </a:pPr>
            <a:endParaRPr lang="en-GB" sz="2600" dirty="0"/>
          </a:p>
          <a:p>
            <a:pPr marL="0" indent="0">
              <a:buNone/>
            </a:pPr>
            <a:r>
              <a:rPr lang="en-GB" sz="2600" dirty="0"/>
              <a:t>Sex worker with an untreated STI. </a:t>
            </a:r>
          </a:p>
          <a:p>
            <a:pPr marL="0" indent="0">
              <a:buNone/>
            </a:pPr>
            <a:endParaRPr lang="en-GB" sz="2600" dirty="0"/>
          </a:p>
          <a:p>
            <a:pPr marL="0" indent="0">
              <a:buNone/>
            </a:pPr>
            <a:r>
              <a:rPr lang="en-GB" sz="2600" dirty="0"/>
              <a:t>Seemed to be avoiding professionals. </a:t>
            </a:r>
          </a:p>
          <a:p>
            <a:pPr marL="0" indent="0">
              <a:buNone/>
            </a:pPr>
            <a:endParaRPr lang="en-US" dirty="0"/>
          </a:p>
        </p:txBody>
      </p:sp>
    </p:spTree>
    <p:extLst>
      <p:ext uri="{BB962C8B-B14F-4D97-AF65-F5344CB8AC3E}">
        <p14:creationId xmlns:p14="http://schemas.microsoft.com/office/powerpoint/2010/main" val="2001827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FCA7-D362-082A-6357-4446609018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846573-4829-4A5B-F683-1EA44DA0A8D8}"/>
              </a:ext>
            </a:extLst>
          </p:cNvPr>
          <p:cNvSpPr>
            <a:spLocks noGrp="1"/>
          </p:cNvSpPr>
          <p:nvPr>
            <p:ph idx="1"/>
          </p:nvPr>
        </p:nvSpPr>
        <p:spPr/>
        <p:txBody>
          <a:bodyPr/>
          <a:lstStyle/>
          <a:p>
            <a:pPr marL="0" indent="0">
              <a:buNone/>
            </a:pPr>
            <a:r>
              <a:rPr lang="en-GB" dirty="0"/>
              <a:t>At one point, genuine concern that she (and her unborn daughter) would be found dead. </a:t>
            </a:r>
          </a:p>
          <a:p>
            <a:pPr marL="0" indent="0">
              <a:buNone/>
            </a:pPr>
            <a:endParaRPr lang="en-GB" dirty="0"/>
          </a:p>
          <a:p>
            <a:pPr marL="0" indent="0">
              <a:buNone/>
            </a:pPr>
            <a:r>
              <a:rPr lang="en-GB" dirty="0"/>
              <a:t>But 3 months later… Alba is engaging in drug treatment and improving her life and Baby Josie is being well cared for by foster carers. </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417283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A30E-F0D2-D0EB-1B2C-F2D0D2D63A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813167-FE84-8B35-9CB6-80AA5602F5E2}"/>
              </a:ext>
            </a:extLst>
          </p:cNvPr>
          <p:cNvSpPr>
            <a:spLocks noGrp="1"/>
          </p:cNvSpPr>
          <p:nvPr>
            <p:ph idx="1"/>
          </p:nvPr>
        </p:nvSpPr>
        <p:spPr>
          <a:xfrm>
            <a:off x="672737" y="152400"/>
            <a:ext cx="8153400" cy="4191000"/>
          </a:xfrm>
        </p:spPr>
        <p:txBody>
          <a:bodyPr/>
          <a:lstStyle/>
          <a:p>
            <a:r>
              <a:rPr lang="en-US" sz="2600" dirty="0"/>
              <a:t>North Middlesex Safeguarding Team</a:t>
            </a:r>
          </a:p>
          <a:p>
            <a:r>
              <a:rPr lang="en-US" sz="2600" dirty="0"/>
              <a:t>Rough Sleeper's Services</a:t>
            </a:r>
          </a:p>
          <a:p>
            <a:r>
              <a:rPr lang="en-US" sz="2600" dirty="0"/>
              <a:t> Multi-Agency Safeguarding Hub (MASH)</a:t>
            </a:r>
          </a:p>
          <a:p>
            <a:r>
              <a:rPr lang="en-US" sz="2600" dirty="0"/>
              <a:t> 'Salvation Army Sex Workers Project'</a:t>
            </a:r>
          </a:p>
          <a:p>
            <a:r>
              <a:rPr lang="en-US" sz="2600" dirty="0"/>
              <a:t>'North Middlesex Maternity Services'</a:t>
            </a:r>
          </a:p>
          <a:p>
            <a:r>
              <a:rPr lang="en-US" sz="2600" dirty="0"/>
              <a:t>'Strategy Safeguarding Adults Team</a:t>
            </a:r>
          </a:p>
          <a:p>
            <a:r>
              <a:rPr lang="en-US" sz="2600" dirty="0"/>
              <a:t>Enable</a:t>
            </a:r>
          </a:p>
          <a:p>
            <a:r>
              <a:rPr lang="en-US" sz="2600" dirty="0"/>
              <a:t>'Find and Treat’ Van</a:t>
            </a:r>
          </a:p>
          <a:p>
            <a:r>
              <a:rPr lang="en-US" sz="2600" dirty="0"/>
              <a:t>'NCL ICB Safeguarding Designate</a:t>
            </a:r>
          </a:p>
          <a:p>
            <a:r>
              <a:rPr lang="en-US" sz="2600" dirty="0"/>
              <a:t>Children and Families Services.</a:t>
            </a:r>
          </a:p>
          <a:p>
            <a:r>
              <a:rPr lang="en-US" sz="2600" dirty="0"/>
              <a:t>Police</a:t>
            </a:r>
          </a:p>
          <a:p>
            <a:r>
              <a:rPr lang="en-US" sz="2600" dirty="0"/>
              <a:t>Facilities Managers</a:t>
            </a:r>
          </a:p>
          <a:p>
            <a:r>
              <a:rPr lang="en-US" sz="2600" dirty="0"/>
              <a:t>High Risk Advisory Panel. </a:t>
            </a:r>
          </a:p>
        </p:txBody>
      </p:sp>
    </p:spTree>
    <p:extLst>
      <p:ext uri="{BB962C8B-B14F-4D97-AF65-F5344CB8AC3E}">
        <p14:creationId xmlns:p14="http://schemas.microsoft.com/office/powerpoint/2010/main" val="4108519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C0A0-B401-82DE-8C2D-93D3D2D696B6}"/>
              </a:ext>
            </a:extLst>
          </p:cNvPr>
          <p:cNvSpPr>
            <a:spLocks noGrp="1"/>
          </p:cNvSpPr>
          <p:nvPr>
            <p:ph type="title"/>
          </p:nvPr>
        </p:nvSpPr>
        <p:spPr/>
        <p:txBody>
          <a:bodyPr/>
          <a:lstStyle/>
          <a:p>
            <a:r>
              <a:rPr lang="en-GB" dirty="0"/>
              <a:t>Structure of the session</a:t>
            </a:r>
            <a:endParaRPr lang="en-US" dirty="0"/>
          </a:p>
        </p:txBody>
      </p:sp>
      <p:sp>
        <p:nvSpPr>
          <p:cNvPr id="3" name="Content Placeholder 2">
            <a:extLst>
              <a:ext uri="{FF2B5EF4-FFF2-40B4-BE49-F238E27FC236}">
                <a16:creationId xmlns:a16="http://schemas.microsoft.com/office/drawing/2014/main" id="{9912EB96-0DDD-BE90-9DAA-1B14432B7EA8}"/>
              </a:ext>
            </a:extLst>
          </p:cNvPr>
          <p:cNvSpPr>
            <a:spLocks noGrp="1"/>
          </p:cNvSpPr>
          <p:nvPr>
            <p:ph idx="1"/>
          </p:nvPr>
        </p:nvSpPr>
        <p:spPr>
          <a:xfrm>
            <a:off x="304800" y="876300"/>
            <a:ext cx="8153400" cy="4191000"/>
          </a:xfrm>
        </p:spPr>
        <p:txBody>
          <a:bodyPr/>
          <a:lstStyle/>
          <a:p>
            <a:pPr>
              <a:buFontTx/>
              <a:buChar char="-"/>
            </a:pPr>
            <a:r>
              <a:rPr lang="en-GB" dirty="0"/>
              <a:t>Nicola Isolda talking about unconditional regard.</a:t>
            </a:r>
          </a:p>
          <a:p>
            <a:pPr marL="0" indent="0">
              <a:buNone/>
            </a:pPr>
            <a:r>
              <a:rPr lang="en-GB" dirty="0"/>
              <a:t> </a:t>
            </a:r>
          </a:p>
          <a:p>
            <a:pPr>
              <a:buFontTx/>
              <a:buChar char="-"/>
            </a:pPr>
            <a:r>
              <a:rPr lang="en-GB" dirty="0"/>
              <a:t>Tanya </a:t>
            </a:r>
            <a:r>
              <a:rPr lang="en-GB" dirty="0" err="1"/>
              <a:t>Takuldar</a:t>
            </a:r>
            <a:r>
              <a:rPr lang="en-GB" dirty="0"/>
              <a:t>, Alina Harris and Selwyn Albert talking about Creative Conversations. </a:t>
            </a:r>
          </a:p>
          <a:p>
            <a:pPr>
              <a:buFontTx/>
              <a:buChar char="-"/>
            </a:pPr>
            <a:endParaRPr lang="en-GB" dirty="0"/>
          </a:p>
          <a:p>
            <a:pPr>
              <a:buFontTx/>
              <a:buChar char="-"/>
            </a:pPr>
            <a:r>
              <a:rPr lang="en-GB" dirty="0"/>
              <a:t>Elspeth Smith talking about the importance of having lead practitioner, and</a:t>
            </a:r>
          </a:p>
          <a:p>
            <a:pPr>
              <a:buFontTx/>
              <a:buChar char="-"/>
            </a:pPr>
            <a:endParaRPr lang="en-GB" dirty="0"/>
          </a:p>
          <a:p>
            <a:pPr>
              <a:buFontTx/>
              <a:buChar char="-"/>
            </a:pPr>
            <a:r>
              <a:rPr lang="en-GB" dirty="0"/>
              <a:t>Amina </a:t>
            </a:r>
            <a:r>
              <a:rPr lang="en-GB" dirty="0" err="1"/>
              <a:t>Lahrichi</a:t>
            </a:r>
            <a:r>
              <a:rPr lang="en-GB" dirty="0"/>
              <a:t> from Enable talking about harm reduction where there is substance or alcohol misuse. </a:t>
            </a:r>
          </a:p>
          <a:p>
            <a:pPr>
              <a:buFontTx/>
              <a:buChar char="-"/>
            </a:pPr>
            <a:endParaRPr lang="en-US" dirty="0"/>
          </a:p>
        </p:txBody>
      </p:sp>
    </p:spTree>
    <p:extLst>
      <p:ext uri="{BB962C8B-B14F-4D97-AF65-F5344CB8AC3E}">
        <p14:creationId xmlns:p14="http://schemas.microsoft.com/office/powerpoint/2010/main" val="2570948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Rectangle 36"/>
          <p:cNvSpPr>
            <a:spLocks noChangeArrowheads="1"/>
          </p:cNvSpPr>
          <p:nvPr/>
        </p:nvSpPr>
        <p:spPr bwMode="auto">
          <a:xfrm>
            <a:off x="8302625" y="5826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pic>
        <p:nvPicPr>
          <p:cNvPr id="208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2086" name="Rectangle 38"/>
          <p:cNvSpPr>
            <a:spLocks noGrp="1" noChangeArrowheads="1"/>
          </p:cNvSpPr>
          <p:nvPr/>
        </p:nvSpPr>
        <p:spPr bwMode="auto">
          <a:xfrm>
            <a:off x="685800" y="1676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0" lang="en-GB" sz="3200" b="1" i="0" u="none" strike="noStrike" kern="0" cap="none" spc="0" normalizeH="0" baseline="0" noProof="0" dirty="0">
                <a:ln>
                  <a:noFill/>
                </a:ln>
                <a:solidFill>
                  <a:srgbClr val="CD0921"/>
                </a:solidFill>
                <a:effectLst/>
                <a:uLnTx/>
                <a:uFillTx/>
                <a:latin typeface="Arial"/>
                <a:ea typeface="+mj-ea"/>
                <a:cs typeface="+mj-cs"/>
              </a:rPr>
              <a:t>Adults with trauma-a person-</a:t>
            </a:r>
            <a:r>
              <a:rPr kumimoji="0" lang="en-GB" sz="3200" b="1" i="0" u="none" strike="noStrike" kern="0" cap="none" spc="0" normalizeH="0" baseline="0" noProof="0" dirty="0" err="1">
                <a:ln>
                  <a:noFill/>
                </a:ln>
                <a:solidFill>
                  <a:srgbClr val="CD0921"/>
                </a:solidFill>
                <a:effectLst/>
                <a:uLnTx/>
                <a:uFillTx/>
                <a:latin typeface="Arial"/>
                <a:ea typeface="+mj-ea"/>
                <a:cs typeface="+mj-cs"/>
              </a:rPr>
              <a:t>centered</a:t>
            </a:r>
            <a:r>
              <a:rPr kumimoji="0" lang="en-GB" sz="3200" b="1" i="0" u="none" strike="noStrike" kern="0" cap="none" spc="0" normalizeH="0" baseline="0" noProof="0" dirty="0">
                <a:ln>
                  <a:noFill/>
                </a:ln>
                <a:solidFill>
                  <a:srgbClr val="CD0921"/>
                </a:solidFill>
                <a:effectLst/>
                <a:uLnTx/>
                <a:uFillTx/>
                <a:latin typeface="Arial"/>
                <a:ea typeface="+mj-ea"/>
                <a:cs typeface="+mj-cs"/>
              </a:rPr>
              <a:t> approach</a:t>
            </a:r>
            <a:endParaRPr lang="en-US" sz="4400" dirty="0">
              <a:solidFill>
                <a:schemeClr val="tx2"/>
              </a:solidFill>
              <a:latin typeface="Arial" charset="0"/>
            </a:endParaRPr>
          </a:p>
        </p:txBody>
      </p:sp>
      <p:sp>
        <p:nvSpPr>
          <p:cNvPr id="2087" name="Rectangle 39"/>
          <p:cNvSpPr>
            <a:spLocks noGrp="1" noChangeArrowheads="1"/>
          </p:cNvSpPr>
          <p:nvPr/>
        </p:nvSpPr>
        <p:spPr bwMode="auto">
          <a:xfrm>
            <a:off x="1371600" y="3124200"/>
            <a:ext cx="6400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200" b="1" dirty="0">
                <a:latin typeface="Arial" charset="0"/>
              </a:rPr>
              <a:t>Click to add subtitle</a:t>
            </a:r>
          </a:p>
        </p:txBody>
      </p:sp>
      <p:sp>
        <p:nvSpPr>
          <p:cNvPr id="2089" name="Rectangle 41"/>
          <p:cNvSpPr>
            <a:spLocks noChangeArrowheads="1"/>
          </p:cNvSpPr>
          <p:nvPr/>
        </p:nvSpPr>
        <p:spPr bwMode="auto">
          <a:xfrm>
            <a:off x="152400" y="61849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900" b="1">
                <a:solidFill>
                  <a:srgbClr val="D52B1E"/>
                </a:solidFill>
                <a:latin typeface="Arial" charset="0"/>
              </a:rPr>
              <a:t>www.enfield.gov.uk</a:t>
            </a:r>
          </a:p>
        </p:txBody>
      </p:sp>
      <p:sp>
        <p:nvSpPr>
          <p:cNvPr id="2090" name="Rectangle 42"/>
          <p:cNvSpPr>
            <a:spLocks noChangeArrowheads="1"/>
          </p:cNvSpPr>
          <p:nvPr/>
        </p:nvSpPr>
        <p:spPr bwMode="auto">
          <a:xfrm>
            <a:off x="3581400" y="5867400"/>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D52B1E"/>
                </a:solidFill>
                <a:latin typeface="Arial" charset="0"/>
              </a:rPr>
              <a:t>Striving for excellence</a:t>
            </a:r>
          </a:p>
        </p:txBody>
      </p:sp>
      <p:pic>
        <p:nvPicPr>
          <p:cNvPr id="2091"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6172200"/>
            <a:ext cx="1535112" cy="404813"/>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riding on a blue arrow over a word&#10;&#10;Description automatically generated">
            <a:extLst>
              <a:ext uri="{FF2B5EF4-FFF2-40B4-BE49-F238E27FC236}">
                <a16:creationId xmlns:a16="http://schemas.microsoft.com/office/drawing/2014/main" id="{4950ACD6-5BE8-10FD-0AC5-3BBD7CD004E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339752" y="2719387"/>
            <a:ext cx="4136370" cy="1752600"/>
          </a:xfrm>
          <a:prstGeom prst="rect">
            <a:avLst/>
          </a:prstGeom>
        </p:spPr>
      </p:pic>
      <p:sp>
        <p:nvSpPr>
          <p:cNvPr id="7" name="TextBox 6">
            <a:extLst>
              <a:ext uri="{FF2B5EF4-FFF2-40B4-BE49-F238E27FC236}">
                <a16:creationId xmlns:a16="http://schemas.microsoft.com/office/drawing/2014/main" id="{733C2CF2-D41F-AE80-B801-D9808F8E4B65}"/>
              </a:ext>
            </a:extLst>
          </p:cNvPr>
          <p:cNvSpPr txBox="1"/>
          <p:nvPr/>
        </p:nvSpPr>
        <p:spPr>
          <a:xfrm>
            <a:off x="3243942" y="4471987"/>
            <a:ext cx="2150655" cy="369332"/>
          </a:xfrm>
          <a:prstGeom prst="rect">
            <a:avLst/>
          </a:prstGeom>
          <a:noFill/>
        </p:spPr>
        <p:txBody>
          <a:bodyPr wrap="square" rtlCol="0">
            <a:spAutoFit/>
          </a:bodyPr>
          <a:lstStyle/>
          <a:p>
            <a:r>
              <a:rPr lang="en-GB" sz="900">
                <a:hlinkClick r:id="rId7" tooltip="http://batteredhope.blogspot.com/2017/02/how-to-push-through-painful-experience.html"/>
              </a:rPr>
              <a:t>This Photo</a:t>
            </a:r>
            <a:r>
              <a:rPr lang="en-GB" sz="900"/>
              <a:t> by Unknown Author is licensed under </a:t>
            </a:r>
            <a:r>
              <a:rPr lang="en-GB" sz="900">
                <a:hlinkClick r:id="rId8" tooltip="https://creativecommons.org/licenses/by-sa/3.0/"/>
              </a:rPr>
              <a:t>CC BY-SA</a:t>
            </a:r>
            <a:endParaRPr lang="en-GB" sz="900"/>
          </a:p>
        </p:txBody>
      </p:sp>
    </p:spTree>
    <p:extLst>
      <p:ext uri="{BB962C8B-B14F-4D97-AF65-F5344CB8AC3E}">
        <p14:creationId xmlns:p14="http://schemas.microsoft.com/office/powerpoint/2010/main" val="1770261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04800"/>
            <a:ext cx="8153400" cy="1143000"/>
          </a:xfrm>
        </p:spPr>
        <p:txBody>
          <a:bodyPr/>
          <a:lstStyle/>
          <a:p>
            <a:r>
              <a:rPr lang="en-GB" dirty="0"/>
              <a:t>Understanding the meaning of trauma and its impact.</a:t>
            </a:r>
          </a:p>
        </p:txBody>
      </p:sp>
      <p:sp>
        <p:nvSpPr>
          <p:cNvPr id="7171" name="Rectangle 3"/>
          <p:cNvSpPr>
            <a:spLocks noGrp="1" noChangeArrowheads="1"/>
          </p:cNvSpPr>
          <p:nvPr>
            <p:ph type="body" idx="1"/>
          </p:nvPr>
        </p:nvSpPr>
        <p:spPr>
          <a:xfrm>
            <a:off x="323528" y="1524000"/>
            <a:ext cx="8210872" cy="4497288"/>
          </a:xfrm>
        </p:spPr>
        <p:txBody>
          <a:bodyPr/>
          <a:lstStyle/>
          <a:p>
            <a:pPr marL="0" indent="0">
              <a:buNone/>
            </a:pPr>
            <a:r>
              <a:rPr lang="en-GB" sz="1800" dirty="0">
                <a:solidFill>
                  <a:srgbClr val="0B0C0C"/>
                </a:solidFill>
                <a:latin typeface="Arial" panose="020B0604020202020204" pitchFamily="34" charset="0"/>
                <a:ea typeface="Times New Roman" panose="02020603050405020304" pitchFamily="18" charset="0"/>
              </a:rPr>
              <a:t>  </a:t>
            </a:r>
          </a:p>
          <a:p>
            <a:r>
              <a:rPr lang="en-GB" sz="1800" dirty="0">
                <a:solidFill>
                  <a:srgbClr val="0B0C0C"/>
                </a:solidFill>
                <a:latin typeface="Arial" panose="020B0604020202020204" pitchFamily="34" charset="0"/>
                <a:ea typeface="Times New Roman" panose="02020603050405020304" pitchFamily="18" charset="0"/>
              </a:rPr>
              <a:t>So, we ask, what is trauma ?</a:t>
            </a:r>
          </a:p>
          <a:p>
            <a:pPr marL="0" indent="0">
              <a:buNone/>
            </a:pPr>
            <a:endParaRPr lang="en-GB" sz="1800" kern="0" dirty="0">
              <a:solidFill>
                <a:srgbClr val="0B0C0C"/>
              </a:solidFill>
              <a:effectLst/>
              <a:latin typeface="Arial" panose="020B0604020202020204" pitchFamily="34" charset="0"/>
              <a:ea typeface="Times New Roman" panose="02020603050405020304" pitchFamily="18" charset="0"/>
            </a:endParaRPr>
          </a:p>
          <a:p>
            <a:endParaRPr lang="en-GB" sz="1800" i="1" kern="0" dirty="0">
              <a:solidFill>
                <a:srgbClr val="0B0C0C"/>
              </a:solidFill>
              <a:effectLst/>
              <a:latin typeface="Arial" panose="020B0604020202020204" pitchFamily="34" charset="0"/>
              <a:ea typeface="Times New Roman" panose="02020603050405020304" pitchFamily="18" charset="0"/>
              <a:cs typeface="+mn-cs"/>
            </a:endParaRPr>
          </a:p>
          <a:p>
            <a:r>
              <a:rPr lang="en-GB" sz="1800" b="1" i="1" kern="0" dirty="0">
                <a:solidFill>
                  <a:srgbClr val="0B0C0C"/>
                </a:solidFill>
                <a:effectLst/>
                <a:latin typeface="Arial" panose="020B0604020202020204" pitchFamily="34" charset="0"/>
                <a:ea typeface="Times New Roman" panose="02020603050405020304" pitchFamily="18" charset="0"/>
              </a:rPr>
              <a:t>“trauma is when we experience very stressful, frightening or distressing events that are difficult to cope with, or out of our control” </a:t>
            </a:r>
            <a:r>
              <a:rPr lang="en-GB" sz="1800" b="1" u="sng" kern="0" dirty="0">
                <a:solidFill>
                  <a:srgbClr val="0B0C0C"/>
                </a:solidFill>
                <a:effectLst/>
                <a:latin typeface="Arial" panose="020B0604020202020204" pitchFamily="34" charset="0"/>
                <a:ea typeface="Times New Roman" panose="02020603050405020304" pitchFamily="18" charset="0"/>
                <a:hlinkClick r:id="rId3"/>
              </a:rPr>
              <a:t>www.mind.org.uk</a:t>
            </a:r>
            <a:endParaRPr lang="en-GB" sz="1800" b="1" u="sng" dirty="0">
              <a:solidFill>
                <a:srgbClr val="0B0C0C"/>
              </a:solidFill>
              <a:latin typeface="Arial" panose="020B0604020202020204" pitchFamily="34" charset="0"/>
              <a:ea typeface="Times New Roman" panose="02020603050405020304" pitchFamily="18" charset="0"/>
            </a:endParaRPr>
          </a:p>
          <a:p>
            <a:r>
              <a:rPr lang="en-GB" sz="1800" kern="0" dirty="0">
                <a:solidFill>
                  <a:srgbClr val="0B0C0C"/>
                </a:solidFill>
                <a:effectLst/>
                <a:latin typeface="Arial" panose="020B0604020202020204" pitchFamily="34" charset="0"/>
                <a:ea typeface="Times New Roman" panose="02020603050405020304" pitchFamily="18" charset="0"/>
                <a:cs typeface="+mn-cs"/>
              </a:rPr>
              <a:t>Acute trauma results from a single incident.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Times New Roman" panose="02020603050405020304" pitchFamily="18" charset="0"/>
              <a:buChar char="•"/>
              <a:tabLst>
                <a:tab pos="457200" algn="l"/>
              </a:tabLst>
            </a:pPr>
            <a:r>
              <a:rPr lang="en-GB" sz="1800" kern="0" dirty="0">
                <a:solidFill>
                  <a:srgbClr val="0B0C0C"/>
                </a:solidFill>
                <a:effectLst/>
                <a:latin typeface="Arial" panose="020B0604020202020204" pitchFamily="34" charset="0"/>
                <a:ea typeface="Times New Roman" panose="02020603050405020304" pitchFamily="18" charset="0"/>
                <a:cs typeface="+mn-cs"/>
              </a:rPr>
              <a:t>Chronic trauma is repeated and prolonged, such as domestic violence or abuse.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Times New Roman" panose="02020603050405020304" pitchFamily="18" charset="0"/>
              <a:buChar char="•"/>
              <a:tabLst>
                <a:tab pos="457200" algn="l"/>
              </a:tabLst>
            </a:pPr>
            <a:r>
              <a:rPr lang="en-GB" sz="1800" kern="0" dirty="0">
                <a:solidFill>
                  <a:srgbClr val="0B0C0C"/>
                </a:solidFill>
                <a:effectLst/>
                <a:latin typeface="Arial" panose="020B0604020202020204" pitchFamily="34" charset="0"/>
                <a:ea typeface="Times New Roman" panose="02020603050405020304" pitchFamily="18" charset="0"/>
                <a:cs typeface="+mn-cs"/>
              </a:rPr>
              <a:t>Complex trauma is exposure to varied and multiple traumatic events.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Times New Roman" panose="02020603050405020304" pitchFamily="18" charset="0"/>
              <a:buChar char="•"/>
              <a:tabLst>
                <a:tab pos="457200" algn="l"/>
              </a:tabLst>
            </a:pPr>
            <a:r>
              <a:rPr lang="en-GB" sz="1800" kern="0" dirty="0">
                <a:solidFill>
                  <a:srgbClr val="0B0C0C"/>
                </a:solidFill>
                <a:effectLst/>
                <a:latin typeface="Arial" panose="020B0604020202020204" pitchFamily="34" charset="0"/>
                <a:ea typeface="Times New Roman" panose="02020603050405020304" pitchFamily="18" charset="0"/>
                <a:cs typeface="+mn-cs"/>
              </a:rPr>
              <a:t>Secondary, or vicarious trauma arises from exposure to other people's suffering. </a:t>
            </a:r>
            <a:r>
              <a:rPr lang="en-GB" sz="1800" u="sng" kern="0" dirty="0">
                <a:solidFill>
                  <a:srgbClr val="0B0C0C"/>
                </a:solidFill>
                <a:effectLst/>
                <a:latin typeface="Arial" panose="020B0604020202020204" pitchFamily="34" charset="0"/>
                <a:ea typeface="Times New Roman" panose="02020603050405020304" pitchFamily="18" charset="0"/>
                <a:cs typeface="+mn-cs"/>
                <a:hlinkClick r:id="rId4"/>
              </a:rPr>
              <a:t>www.psychologytoday.com</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solidFill>
                <a:srgbClr val="0B0C0C"/>
              </a:solidFill>
              <a:latin typeface="Arial" panose="020B0604020202020204" pitchFamily="34" charset="0"/>
              <a:ea typeface="Times New Roman" panose="02020603050405020304" pitchFamily="18" charset="0"/>
            </a:endParaRPr>
          </a:p>
          <a:p>
            <a:endParaRPr lang="en-GB" sz="1800" kern="0" dirty="0">
              <a:solidFill>
                <a:srgbClr val="0B0C0C"/>
              </a:solidFill>
              <a:effectLst/>
              <a:latin typeface="Arial" panose="020B0604020202020204" pitchFamily="34" charset="0"/>
              <a:ea typeface="Times New Roman" panose="02020603050405020304" pitchFamily="18" charset="0"/>
            </a:endParaRPr>
          </a:p>
          <a:p>
            <a:endParaRPr lang="en-GB" sz="1800" dirty="0">
              <a:solidFill>
                <a:srgbClr val="0B0C0C"/>
              </a:solidFill>
              <a:latin typeface="Arial" panose="020B0604020202020204" pitchFamily="34" charset="0"/>
              <a:ea typeface="Times New Roman" panose="02020603050405020304" pitchFamily="18" charset="0"/>
            </a:endParaRPr>
          </a:p>
          <a:p>
            <a:pPr marL="0" indent="0">
              <a:buNone/>
            </a:pPr>
            <a:endParaRPr lang="en-GB" sz="1800" kern="0" dirty="0">
              <a:solidFill>
                <a:srgbClr val="0B0C0C"/>
              </a:solidFill>
              <a:effectLst/>
              <a:latin typeface="Arial" panose="020B0604020202020204" pitchFamily="34" charset="0"/>
              <a:ea typeface="Times New Roman" panose="02020603050405020304" pitchFamily="18" charset="0"/>
            </a:endParaRPr>
          </a:p>
          <a:p>
            <a:endParaRPr lang="en-GB" dirty="0"/>
          </a:p>
        </p:txBody>
      </p:sp>
      <p:pic>
        <p:nvPicPr>
          <p:cNvPr id="3" name="Picture 2" descr="A cartoon character holding a question mark&#10;&#10;Description automatically generated">
            <a:extLst>
              <a:ext uri="{FF2B5EF4-FFF2-40B4-BE49-F238E27FC236}">
                <a16:creationId xmlns:a16="http://schemas.microsoft.com/office/drawing/2014/main" id="{11CA9097-4DBE-E374-A074-557B3345BA0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995936" y="1546211"/>
            <a:ext cx="1800200" cy="1296144"/>
          </a:xfrm>
          <a:prstGeom prst="rect">
            <a:avLst/>
          </a:prstGeom>
        </p:spPr>
      </p:pic>
      <p:sp>
        <p:nvSpPr>
          <p:cNvPr id="4" name="TextBox 3">
            <a:extLst>
              <a:ext uri="{FF2B5EF4-FFF2-40B4-BE49-F238E27FC236}">
                <a16:creationId xmlns:a16="http://schemas.microsoft.com/office/drawing/2014/main" id="{F797C049-8F58-FB4D-EE33-4A05B6CDEDD6}"/>
              </a:ext>
            </a:extLst>
          </p:cNvPr>
          <p:cNvSpPr txBox="1"/>
          <p:nvPr/>
        </p:nvSpPr>
        <p:spPr>
          <a:xfrm>
            <a:off x="1645920" y="6355080"/>
            <a:ext cx="5852160" cy="230832"/>
          </a:xfrm>
          <a:prstGeom prst="rect">
            <a:avLst/>
          </a:prstGeom>
          <a:noFill/>
        </p:spPr>
        <p:txBody>
          <a:bodyPr wrap="square" rtlCol="0">
            <a:spAutoFit/>
          </a:bodyPr>
          <a:lstStyle/>
          <a:p>
            <a:r>
              <a:rPr lang="en-GB" sz="900">
                <a:hlinkClick r:id="rId6" tooltip="https://pressbooks.nscc.ca/traumainformedpractice/chapter/6-4-trauma-informed-organisational-change-and-support/"/>
              </a:rPr>
              <a:t>This Photo</a:t>
            </a:r>
            <a:r>
              <a:rPr lang="en-GB" sz="900"/>
              <a:t> by Unknown Author is licensed under </a:t>
            </a:r>
            <a:r>
              <a:rPr lang="en-GB" sz="900">
                <a:hlinkClick r:id="rId7" tooltip="https://creativecommons.org/licenses/by-sa/3.0/"/>
              </a:rPr>
              <a:t>CC BY-SA</a:t>
            </a:r>
            <a:endParaRPr lang="en-GB" sz="900"/>
          </a:p>
        </p:txBody>
      </p:sp>
    </p:spTree>
    <p:extLst>
      <p:ext uri="{BB962C8B-B14F-4D97-AF65-F5344CB8AC3E}">
        <p14:creationId xmlns:p14="http://schemas.microsoft.com/office/powerpoint/2010/main" val="334121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171">
                                            <p:txEl>
                                              <p:pRg st="5" end="5"/>
                                            </p:txEl>
                                          </p:spTgt>
                                        </p:tgtEl>
                                        <p:attrNameLst>
                                          <p:attrName>style.visibility</p:attrName>
                                        </p:attrNameLst>
                                      </p:cBhvr>
                                      <p:to>
                                        <p:strVal val="visible"/>
                                      </p:to>
                                    </p:set>
                                    <p:anim calcmode="lin" valueType="num">
                                      <p:cBhvr additive="base">
                                        <p:cTn id="18"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171">
                                            <p:txEl>
                                              <p:pRg st="6" end="6"/>
                                            </p:txEl>
                                          </p:spTgt>
                                        </p:tgtEl>
                                        <p:attrNameLst>
                                          <p:attrName>style.visibility</p:attrName>
                                        </p:attrNameLst>
                                      </p:cBhvr>
                                      <p:to>
                                        <p:strVal val="visible"/>
                                      </p:to>
                                    </p:set>
                                    <p:anim calcmode="lin" valueType="num">
                                      <p:cBhvr additive="base">
                                        <p:cTn id="24"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171">
                                            <p:txEl>
                                              <p:pRg st="7" end="7"/>
                                            </p:txEl>
                                          </p:spTgt>
                                        </p:tgtEl>
                                        <p:attrNameLst>
                                          <p:attrName>style.visibility</p:attrName>
                                        </p:attrNameLst>
                                      </p:cBhvr>
                                      <p:to>
                                        <p:strVal val="visible"/>
                                      </p:to>
                                    </p:set>
                                    <p:anim calcmode="lin" valueType="num">
                                      <p:cBhvr additive="base">
                                        <p:cTn id="30"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171">
                                            <p:txEl>
                                              <p:pRg st="8" end="8"/>
                                            </p:txEl>
                                          </p:spTgt>
                                        </p:tgtEl>
                                        <p:attrNameLst>
                                          <p:attrName>style.visibility</p:attrName>
                                        </p:attrNameLst>
                                      </p:cBhvr>
                                      <p:to>
                                        <p:strVal val="visible"/>
                                      </p:to>
                                    </p:set>
                                    <p:anim calcmode="lin" valueType="num">
                                      <p:cBhvr additive="base">
                                        <p:cTn id="36"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139</TotalTime>
  <Words>2822</Words>
  <Application>Microsoft Office PowerPoint</Application>
  <PresentationFormat>On-screen Show (4:3)</PresentationFormat>
  <Paragraphs>314</Paragraphs>
  <Slides>37</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37</vt:i4>
      </vt:variant>
    </vt:vector>
  </HeadingPairs>
  <TitlesOfParts>
    <vt:vector size="48" baseType="lpstr">
      <vt:lpstr>Abadi</vt:lpstr>
      <vt:lpstr>Arial</vt:lpstr>
      <vt:lpstr>Calibri</vt:lpstr>
      <vt:lpstr>Helvetica</vt:lpstr>
      <vt:lpstr>Mystical Woods Smooth Script</vt:lpstr>
      <vt:lpstr>Symbol</vt:lpstr>
      <vt:lpstr>Times</vt:lpstr>
      <vt:lpstr>Times New Roman</vt:lpstr>
      <vt:lpstr>Enfield Template</vt:lpstr>
      <vt:lpstr>Enfield Template</vt:lpstr>
      <vt:lpstr>Office Theme</vt:lpstr>
      <vt:lpstr>PowerPoint Presentation</vt:lpstr>
      <vt:lpstr>Ground Rules</vt:lpstr>
      <vt:lpstr>Working with adults with multiple exclusions…</vt:lpstr>
      <vt:lpstr>But what does work?       Meet Alba. </vt:lpstr>
      <vt:lpstr>PowerPoint Presentation</vt:lpstr>
      <vt:lpstr>PowerPoint Presentation</vt:lpstr>
      <vt:lpstr>Structure of the session</vt:lpstr>
      <vt:lpstr>PowerPoint Presentation</vt:lpstr>
      <vt:lpstr>Understanding the meaning of trauma and its impact.</vt:lpstr>
      <vt:lpstr>The Science….</vt:lpstr>
      <vt:lpstr>Trauma-informed</vt:lpstr>
      <vt:lpstr>Six Key Principles of Trauma Informed Practice</vt:lpstr>
      <vt:lpstr>Person Centred Approach Guiding Principles</vt:lpstr>
      <vt:lpstr>Alba   </vt:lpstr>
      <vt:lpstr>What have we learned ?</vt:lpstr>
      <vt:lpstr>PowerPoint Presentation</vt:lpstr>
      <vt:lpstr>Network</vt:lpstr>
      <vt:lpstr>Why this was valuable?  </vt:lpstr>
      <vt:lpstr>Tools</vt:lpstr>
      <vt:lpstr>Outcome</vt:lpstr>
      <vt:lpstr>Reflections/challenges/learning outcomes</vt:lpstr>
      <vt:lpstr>Any questions?</vt:lpstr>
      <vt:lpstr>The Importance of the Lead Practitioner Role…</vt:lpstr>
      <vt:lpstr>The importance of a lead practitioner….</vt:lpstr>
      <vt:lpstr>So what does a lead practitioner do…</vt:lpstr>
      <vt:lpstr>In this case…</vt:lpstr>
      <vt:lpstr>Lack of a Lead Professional can lead to adults, actions and professionals getting ‘lost’</vt:lpstr>
      <vt:lpstr>Who should be the Lead Practitioner…</vt:lpstr>
      <vt:lpstr>Have you used a lead practitioner in your work?</vt:lpstr>
      <vt:lpstr>Multi-Agency Risk Management Meeting</vt:lpstr>
      <vt:lpstr>Enable </vt:lpstr>
      <vt:lpstr>SAR  Drug &amp; Alcohol Harm Reduction   </vt:lpstr>
      <vt:lpstr>Harm Reduction</vt:lpstr>
      <vt:lpstr>Overview</vt:lpstr>
      <vt:lpstr>Contact us for training or more info:</vt:lpstr>
      <vt:lpstr>Questions….</vt:lpstr>
      <vt:lpstr>Reflection…</vt:lpstr>
    </vt:vector>
  </TitlesOfParts>
  <Company>London Borough of Enfield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Elspeth Smith</dc:creator>
  <cp:lastModifiedBy>Elspeth Smith</cp:lastModifiedBy>
  <cp:revision>3</cp:revision>
  <cp:lastPrinted>2011-01-25T15:11:23Z</cp:lastPrinted>
  <dcterms:created xsi:type="dcterms:W3CDTF">2024-05-23T10:29:57Z</dcterms:created>
  <dcterms:modified xsi:type="dcterms:W3CDTF">2024-11-04T19:46:08Z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SecurityClassification">
    <vt:lpwstr>UNCLASSIFIED</vt:lpwstr>
  </property>
  <property fmtid="{D5CDD505-2E9C-101B-9397-08002B2CF9AE}" pid="3" name="PM_Qualifier">
    <vt:lpwstr/>
  </property>
  <property fmtid="{D5CDD505-2E9C-101B-9397-08002B2CF9AE}" pid="4" name="PM_DisplayValueSecClassificationWithQualifier">
    <vt:lpwstr>UNCLASSIFIED</vt:lpwstr>
  </property>
  <property fmtid="{D5CDD505-2E9C-101B-9397-08002B2CF9AE}" pid="5" name="PM_InsertionValue">
    <vt:lpwstr>Classification: UNCLASSIFIED</vt:lpwstr>
  </property>
  <property fmtid="{D5CDD505-2E9C-101B-9397-08002B2CF9AE}" pid="6" name="PM_Originator_Hash_SHA1">
    <vt:lpwstr>CD5BE0D6C20E853F0684852AC34AF174B2D753ED</vt:lpwstr>
  </property>
  <property fmtid="{D5CDD505-2E9C-101B-9397-08002B2CF9AE}" pid="7" name="PM_Hash_Version">
    <vt:lpwstr>2012.2</vt:lpwstr>
  </property>
  <property fmtid="{D5CDD505-2E9C-101B-9397-08002B2CF9AE}" pid="8" name="PM_Hash_Salt">
    <vt:lpwstr>2117AE6AF45399BFE0F273B2BCA542F0</vt:lpwstr>
  </property>
  <property fmtid="{D5CDD505-2E9C-101B-9397-08002B2CF9AE}" pid="9" name="PM_Hash_SHA1">
    <vt:lpwstr>2D58336EAE1515FB91C562A2023C9E172553E4A3</vt:lpwstr>
  </property>
  <property fmtid="{D5CDD505-2E9C-101B-9397-08002B2CF9AE}" pid="10" name="PM_LastInsertion">
    <vt:lpwstr>UNCLASSIFIED</vt:lpwstr>
  </property>
  <property fmtid="{D5CDD505-2E9C-101B-9397-08002B2CF9AE}" pid="11" name="MSIP_Label_654c3615-41c5-4b89-b528-23679be2a629_Enabled">
    <vt:lpwstr>true</vt:lpwstr>
  </property>
  <property fmtid="{D5CDD505-2E9C-101B-9397-08002B2CF9AE}" pid="12" name="MSIP_Label_654c3615-41c5-4b89-b528-23679be2a629_SetDate">
    <vt:lpwstr>2024-05-23T11:00:08Z</vt:lpwstr>
  </property>
  <property fmtid="{D5CDD505-2E9C-101B-9397-08002B2CF9AE}" pid="13" name="MSIP_Label_654c3615-41c5-4b89-b528-23679be2a629_Method">
    <vt:lpwstr>Privileged</vt:lpwstr>
  </property>
  <property fmtid="{D5CDD505-2E9C-101B-9397-08002B2CF9AE}" pid="14" name="MSIP_Label_654c3615-41c5-4b89-b528-23679be2a629_Name">
    <vt:lpwstr>654c3615-41c5-4b89-b528-23679be2a629</vt:lpwstr>
  </property>
  <property fmtid="{D5CDD505-2E9C-101B-9397-08002B2CF9AE}" pid="15" name="MSIP_Label_654c3615-41c5-4b89-b528-23679be2a629_SiteId">
    <vt:lpwstr>cc18b91d-1bb2-4d9b-ac76-7a4447488d49</vt:lpwstr>
  </property>
  <property fmtid="{D5CDD505-2E9C-101B-9397-08002B2CF9AE}" pid="16" name="MSIP_Label_654c3615-41c5-4b89-b528-23679be2a629_ActionId">
    <vt:lpwstr>8aed6742-0c05-4a33-b0f2-cb3f052093ae</vt:lpwstr>
  </property>
  <property fmtid="{D5CDD505-2E9C-101B-9397-08002B2CF9AE}" pid="17" name="MSIP_Label_654c3615-41c5-4b89-b528-23679be2a629_ContentBits">
    <vt:lpwstr>0</vt:lpwstr>
  </property>
</Properties>
</file>