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  <p:sldMasterId id="2147483648" r:id="rId2"/>
  </p:sldMasterIdLst>
  <p:notesMasterIdLst>
    <p:notesMasterId r:id="rId22"/>
  </p:notesMasterIdLst>
  <p:handoutMasterIdLst>
    <p:handoutMasterId r:id="rId23"/>
  </p:handoutMasterIdLst>
  <p:sldIdLst>
    <p:sldId id="256" r:id="rId3"/>
    <p:sldId id="273" r:id="rId4"/>
    <p:sldId id="265" r:id="rId5"/>
    <p:sldId id="274" r:id="rId6"/>
    <p:sldId id="275" r:id="rId7"/>
    <p:sldId id="270" r:id="rId8"/>
    <p:sldId id="258" r:id="rId9"/>
    <p:sldId id="267" r:id="rId10"/>
    <p:sldId id="264" r:id="rId11"/>
    <p:sldId id="260" r:id="rId12"/>
    <p:sldId id="263" r:id="rId13"/>
    <p:sldId id="271" r:id="rId14"/>
    <p:sldId id="259" r:id="rId15"/>
    <p:sldId id="268" r:id="rId16"/>
    <p:sldId id="266" r:id="rId17"/>
    <p:sldId id="272" r:id="rId18"/>
    <p:sldId id="269" r:id="rId19"/>
    <p:sldId id="261" r:id="rId20"/>
    <p:sldId id="262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35E942-C5F7-DB6F-89FC-96E03A096A45}" name="David Williams" initials="DW" userId="S::David.Williams@enfield.gov.uk::178a77fa-0168-4daf-a234-421a2358f26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2B1E"/>
    <a:srgbClr val="CE1921"/>
    <a:srgbClr val="CF1C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451" autoAdjust="0"/>
  </p:normalViewPr>
  <p:slideViewPr>
    <p:cSldViewPr>
      <p:cViewPr varScale="1">
        <p:scale>
          <a:sx n="91" d="100"/>
          <a:sy n="91" d="100"/>
        </p:scale>
        <p:origin x="73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microsoft.com/office/2018/10/relationships/authors" Target="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44F4C2-3C06-40FE-86E0-DD85B8E1120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CC114E8-973F-4213-B560-3DD6527FC95F}">
      <dgm:prSet phldrT="[Text]"/>
      <dgm:spPr/>
      <dgm:t>
        <a:bodyPr/>
        <a:lstStyle/>
        <a:p>
          <a:r>
            <a:rPr lang="en-GB" dirty="0"/>
            <a:t>Person-centred, relationship-based practice</a:t>
          </a:r>
        </a:p>
      </dgm:t>
    </dgm:pt>
    <dgm:pt modelId="{30C50D99-43DB-44DE-94BF-DE360FD28FF3}" type="parTrans" cxnId="{B931E2C4-30DC-4C51-AC7C-27E4D1895673}">
      <dgm:prSet/>
      <dgm:spPr/>
      <dgm:t>
        <a:bodyPr/>
        <a:lstStyle/>
        <a:p>
          <a:endParaRPr lang="en-GB"/>
        </a:p>
      </dgm:t>
    </dgm:pt>
    <dgm:pt modelId="{6582E3C0-39E9-4F4E-A82E-79F7273CCEEE}" type="sibTrans" cxnId="{B931E2C4-30DC-4C51-AC7C-27E4D1895673}">
      <dgm:prSet/>
      <dgm:spPr/>
      <dgm:t>
        <a:bodyPr/>
        <a:lstStyle/>
        <a:p>
          <a:endParaRPr lang="en-GB"/>
        </a:p>
      </dgm:t>
    </dgm:pt>
    <dgm:pt modelId="{9055461E-16C7-4289-851D-A23B69F77E35}">
      <dgm:prSet phldrT="[Text]"/>
      <dgm:spPr/>
      <dgm:t>
        <a:bodyPr/>
        <a:lstStyle/>
        <a:p>
          <a:r>
            <a:rPr lang="en-GB" dirty="0"/>
            <a:t>Assessment &amp; review of risk and capacity</a:t>
          </a:r>
        </a:p>
      </dgm:t>
    </dgm:pt>
    <dgm:pt modelId="{282FBDB4-2E89-4D49-BCCB-9299C56D0B16}" type="parTrans" cxnId="{50B20F01-A17B-4871-844F-844D96155ADE}">
      <dgm:prSet/>
      <dgm:spPr/>
      <dgm:t>
        <a:bodyPr/>
        <a:lstStyle/>
        <a:p>
          <a:endParaRPr lang="en-GB"/>
        </a:p>
      </dgm:t>
    </dgm:pt>
    <dgm:pt modelId="{DF2D71E8-6E60-40EB-BAE0-1955870BB892}" type="sibTrans" cxnId="{50B20F01-A17B-4871-844F-844D96155ADE}">
      <dgm:prSet/>
      <dgm:spPr/>
      <dgm:t>
        <a:bodyPr/>
        <a:lstStyle/>
        <a:p>
          <a:endParaRPr lang="en-GB"/>
        </a:p>
      </dgm:t>
    </dgm:pt>
    <dgm:pt modelId="{FD146519-23BB-46BC-862C-D52ED2FD4C1E}">
      <dgm:prSet phldrT="[Text]"/>
      <dgm:spPr/>
      <dgm:t>
        <a:bodyPr/>
        <a:lstStyle/>
        <a:p>
          <a:r>
            <a:rPr lang="en-GB" dirty="0"/>
            <a:t>Family involvement (think family)</a:t>
          </a:r>
        </a:p>
      </dgm:t>
    </dgm:pt>
    <dgm:pt modelId="{E04869BE-5BB3-4468-8508-64021CF12CA2}" type="parTrans" cxnId="{398C0E83-1DC8-494D-A4B6-FD47D490471F}">
      <dgm:prSet/>
      <dgm:spPr/>
      <dgm:t>
        <a:bodyPr/>
        <a:lstStyle/>
        <a:p>
          <a:endParaRPr lang="en-GB"/>
        </a:p>
      </dgm:t>
    </dgm:pt>
    <dgm:pt modelId="{23CB874D-D77C-466D-9EC8-E84E003ED22C}" type="sibTrans" cxnId="{398C0E83-1DC8-494D-A4B6-FD47D490471F}">
      <dgm:prSet/>
      <dgm:spPr/>
      <dgm:t>
        <a:bodyPr/>
        <a:lstStyle/>
        <a:p>
          <a:endParaRPr lang="en-GB"/>
        </a:p>
      </dgm:t>
    </dgm:pt>
    <dgm:pt modelId="{09943AA2-726A-4891-8FD8-ECA33DA5EAE7}">
      <dgm:prSet phldrT="[Text]"/>
      <dgm:spPr/>
      <dgm:t>
        <a:bodyPr/>
        <a:lstStyle/>
        <a:p>
          <a:r>
            <a:rPr lang="en-GB" dirty="0"/>
            <a:t>Availability of specialist advice</a:t>
          </a:r>
        </a:p>
      </dgm:t>
    </dgm:pt>
    <dgm:pt modelId="{0326CDDB-5E59-41F8-924C-6F2CF66A1494}" type="parTrans" cxnId="{4AB3C6DF-FD72-4327-A16D-D000E682F8A8}">
      <dgm:prSet/>
      <dgm:spPr/>
      <dgm:t>
        <a:bodyPr/>
        <a:lstStyle/>
        <a:p>
          <a:endParaRPr lang="en-GB"/>
        </a:p>
      </dgm:t>
    </dgm:pt>
    <dgm:pt modelId="{C7663F86-5CAE-4209-AE7F-9790DA10E80D}" type="sibTrans" cxnId="{4AB3C6DF-FD72-4327-A16D-D000E682F8A8}">
      <dgm:prSet/>
      <dgm:spPr/>
      <dgm:t>
        <a:bodyPr/>
        <a:lstStyle/>
        <a:p>
          <a:endParaRPr lang="en-GB"/>
        </a:p>
      </dgm:t>
    </dgm:pt>
    <dgm:pt modelId="{46B03BCD-FB2B-4074-B155-89E190712966}">
      <dgm:prSet phldrT="[Text]"/>
      <dgm:spPr/>
      <dgm:t>
        <a:bodyPr/>
        <a:lstStyle/>
        <a:p>
          <a:r>
            <a:rPr lang="en-GB" dirty="0"/>
            <a:t>Legal literacy</a:t>
          </a:r>
        </a:p>
      </dgm:t>
    </dgm:pt>
    <dgm:pt modelId="{9649E1F6-020B-410D-AD7E-E80688EB4B23}" type="parTrans" cxnId="{AFF97147-A220-4BF2-8035-4099B73CE9FE}">
      <dgm:prSet/>
      <dgm:spPr/>
      <dgm:t>
        <a:bodyPr/>
        <a:lstStyle/>
        <a:p>
          <a:endParaRPr lang="en-GB"/>
        </a:p>
      </dgm:t>
    </dgm:pt>
    <dgm:pt modelId="{49EDC459-286F-4378-B8C0-8332A624528E}" type="sibTrans" cxnId="{AFF97147-A220-4BF2-8035-4099B73CE9FE}">
      <dgm:prSet/>
      <dgm:spPr/>
      <dgm:t>
        <a:bodyPr/>
        <a:lstStyle/>
        <a:p>
          <a:endParaRPr lang="en-GB"/>
        </a:p>
      </dgm:t>
    </dgm:pt>
    <dgm:pt modelId="{E1C92492-2FC7-4FE8-ABA5-E00E551723A9}">
      <dgm:prSet/>
      <dgm:spPr/>
      <dgm:t>
        <a:bodyPr/>
        <a:lstStyle/>
        <a:p>
          <a:r>
            <a:rPr lang="en-GB" dirty="0"/>
            <a:t>Balancing autonomy with a duty of care</a:t>
          </a:r>
        </a:p>
      </dgm:t>
    </dgm:pt>
    <dgm:pt modelId="{6AE3F216-2E7E-4608-9E79-1DD0BA91A267}" type="parTrans" cxnId="{C300BF8B-3EF6-45A3-9808-8416BB9292CD}">
      <dgm:prSet/>
      <dgm:spPr/>
      <dgm:t>
        <a:bodyPr/>
        <a:lstStyle/>
        <a:p>
          <a:endParaRPr lang="en-US"/>
        </a:p>
      </dgm:t>
    </dgm:pt>
    <dgm:pt modelId="{674AE400-B9EC-4BFA-BD4D-A5105014BAF1}" type="sibTrans" cxnId="{C300BF8B-3EF6-45A3-9808-8416BB9292CD}">
      <dgm:prSet/>
      <dgm:spPr/>
      <dgm:t>
        <a:bodyPr/>
        <a:lstStyle/>
        <a:p>
          <a:endParaRPr lang="en-US"/>
        </a:p>
      </dgm:t>
    </dgm:pt>
    <dgm:pt modelId="{AC0B6C0C-63CB-427B-9698-F366130DE5A3}">
      <dgm:prSet/>
      <dgm:spPr/>
      <dgm:t>
        <a:bodyPr/>
        <a:lstStyle/>
        <a:p>
          <a:r>
            <a:rPr lang="en-GB" dirty="0"/>
            <a:t>Professional curiosity (history)</a:t>
          </a:r>
        </a:p>
      </dgm:t>
    </dgm:pt>
    <dgm:pt modelId="{9460F7BC-F43E-45EA-80C1-38E3F79D584D}" type="parTrans" cxnId="{67490893-C495-4417-9930-4B3C0328FB66}">
      <dgm:prSet/>
      <dgm:spPr/>
      <dgm:t>
        <a:bodyPr/>
        <a:lstStyle/>
        <a:p>
          <a:endParaRPr lang="en-GB"/>
        </a:p>
      </dgm:t>
    </dgm:pt>
    <dgm:pt modelId="{EDE452B3-1D0C-45EE-B8AB-5EE1FE5BFDA1}" type="sibTrans" cxnId="{67490893-C495-4417-9930-4B3C0328FB66}">
      <dgm:prSet/>
      <dgm:spPr/>
      <dgm:t>
        <a:bodyPr/>
        <a:lstStyle/>
        <a:p>
          <a:endParaRPr lang="en-GB"/>
        </a:p>
      </dgm:t>
    </dgm:pt>
    <dgm:pt modelId="{E912C275-364D-4FC9-BC82-352BADB5469C}">
      <dgm:prSet/>
      <dgm:spPr/>
      <dgm:t>
        <a:bodyPr/>
        <a:lstStyle/>
        <a:p>
          <a:r>
            <a:rPr lang="en-GB" dirty="0"/>
            <a:t>Transitions – opportunities not cliff edges</a:t>
          </a:r>
        </a:p>
      </dgm:t>
    </dgm:pt>
    <dgm:pt modelId="{67D2E738-54C1-45CE-8833-F347E7B008D0}" type="parTrans" cxnId="{3234A177-12EC-4526-8B8B-B418079DDC47}">
      <dgm:prSet/>
      <dgm:spPr/>
      <dgm:t>
        <a:bodyPr/>
        <a:lstStyle/>
        <a:p>
          <a:endParaRPr lang="en-GB"/>
        </a:p>
      </dgm:t>
    </dgm:pt>
    <dgm:pt modelId="{89B04CC0-7913-414F-BFD0-4F0DB2068542}" type="sibTrans" cxnId="{3234A177-12EC-4526-8B8B-B418079DDC47}">
      <dgm:prSet/>
      <dgm:spPr/>
      <dgm:t>
        <a:bodyPr/>
        <a:lstStyle/>
        <a:p>
          <a:endParaRPr lang="en-GB"/>
        </a:p>
      </dgm:t>
    </dgm:pt>
    <dgm:pt modelId="{6AD08639-C6FE-4801-B5A4-FBEB2ED0A836}">
      <dgm:prSet/>
      <dgm:spPr/>
      <dgm:t>
        <a:bodyPr/>
        <a:lstStyle/>
        <a:p>
          <a:r>
            <a:rPr lang="en-GB" dirty="0"/>
            <a:t>Assessment of care &amp; support, and mental health</a:t>
          </a:r>
        </a:p>
      </dgm:t>
    </dgm:pt>
    <dgm:pt modelId="{3FCCBDFC-6A59-4824-8FAE-54FFB83617B3}" type="parTrans" cxnId="{CB9C2DCF-E264-4886-836F-3E9399BFA73E}">
      <dgm:prSet/>
      <dgm:spPr/>
      <dgm:t>
        <a:bodyPr/>
        <a:lstStyle/>
        <a:p>
          <a:endParaRPr lang="en-GB"/>
        </a:p>
      </dgm:t>
    </dgm:pt>
    <dgm:pt modelId="{8CFCE3D3-D42D-4DEE-B4BD-F38EBD10DF69}" type="sibTrans" cxnId="{CB9C2DCF-E264-4886-836F-3E9399BFA73E}">
      <dgm:prSet/>
      <dgm:spPr/>
      <dgm:t>
        <a:bodyPr/>
        <a:lstStyle/>
        <a:p>
          <a:endParaRPr lang="en-GB"/>
        </a:p>
      </dgm:t>
    </dgm:pt>
    <dgm:pt modelId="{96ED4EAD-74DC-4699-9AA7-70E33D89329E}" type="pres">
      <dgm:prSet presAssocID="{5144F4C2-3C06-40FE-86E0-DD85B8E11205}" presName="diagram" presStyleCnt="0">
        <dgm:presLayoutVars>
          <dgm:dir/>
          <dgm:resizeHandles val="exact"/>
        </dgm:presLayoutVars>
      </dgm:prSet>
      <dgm:spPr/>
    </dgm:pt>
    <dgm:pt modelId="{FFCFB8AE-494D-4C68-8C63-76BB061721E0}" type="pres">
      <dgm:prSet presAssocID="{6CC114E8-973F-4213-B560-3DD6527FC95F}" presName="node" presStyleLbl="node1" presStyleIdx="0" presStyleCnt="9">
        <dgm:presLayoutVars>
          <dgm:bulletEnabled val="1"/>
        </dgm:presLayoutVars>
      </dgm:prSet>
      <dgm:spPr/>
    </dgm:pt>
    <dgm:pt modelId="{81BBF887-2A47-4D7F-8BCC-0BDE4CEC772A}" type="pres">
      <dgm:prSet presAssocID="{6582E3C0-39E9-4F4E-A82E-79F7273CCEEE}" presName="sibTrans" presStyleCnt="0"/>
      <dgm:spPr/>
    </dgm:pt>
    <dgm:pt modelId="{C8B254F4-C090-4336-881B-24F7A5199586}" type="pres">
      <dgm:prSet presAssocID="{AC0B6C0C-63CB-427B-9698-F366130DE5A3}" presName="node" presStyleLbl="node1" presStyleIdx="1" presStyleCnt="9">
        <dgm:presLayoutVars>
          <dgm:bulletEnabled val="1"/>
        </dgm:presLayoutVars>
      </dgm:prSet>
      <dgm:spPr/>
    </dgm:pt>
    <dgm:pt modelId="{45B07F3C-0F2F-4A39-8C6C-2ED6305753FB}" type="pres">
      <dgm:prSet presAssocID="{EDE452B3-1D0C-45EE-B8AB-5EE1FE5BFDA1}" presName="sibTrans" presStyleCnt="0"/>
      <dgm:spPr/>
    </dgm:pt>
    <dgm:pt modelId="{34829D28-BBAB-4466-B955-F1EBBF13A76F}" type="pres">
      <dgm:prSet presAssocID="{6AD08639-C6FE-4801-B5A4-FBEB2ED0A836}" presName="node" presStyleLbl="node1" presStyleIdx="2" presStyleCnt="9">
        <dgm:presLayoutVars>
          <dgm:bulletEnabled val="1"/>
        </dgm:presLayoutVars>
      </dgm:prSet>
      <dgm:spPr/>
    </dgm:pt>
    <dgm:pt modelId="{3F41A6DE-EDBF-481A-A8A9-7C7FEC409306}" type="pres">
      <dgm:prSet presAssocID="{8CFCE3D3-D42D-4DEE-B4BD-F38EBD10DF69}" presName="sibTrans" presStyleCnt="0"/>
      <dgm:spPr/>
    </dgm:pt>
    <dgm:pt modelId="{3193161A-B1D6-4413-922C-4B42EB114853}" type="pres">
      <dgm:prSet presAssocID="{E912C275-364D-4FC9-BC82-352BADB5469C}" presName="node" presStyleLbl="node1" presStyleIdx="3" presStyleCnt="9">
        <dgm:presLayoutVars>
          <dgm:bulletEnabled val="1"/>
        </dgm:presLayoutVars>
      </dgm:prSet>
      <dgm:spPr/>
    </dgm:pt>
    <dgm:pt modelId="{8141CD3C-3633-4DE0-B041-DB70BE883521}" type="pres">
      <dgm:prSet presAssocID="{89B04CC0-7913-414F-BFD0-4F0DB2068542}" presName="sibTrans" presStyleCnt="0"/>
      <dgm:spPr/>
    </dgm:pt>
    <dgm:pt modelId="{3670B627-8464-4AF0-8608-A6E74A751A6A}" type="pres">
      <dgm:prSet presAssocID="{9055461E-16C7-4289-851D-A23B69F77E35}" presName="node" presStyleLbl="node1" presStyleIdx="4" presStyleCnt="9">
        <dgm:presLayoutVars>
          <dgm:bulletEnabled val="1"/>
        </dgm:presLayoutVars>
      </dgm:prSet>
      <dgm:spPr/>
    </dgm:pt>
    <dgm:pt modelId="{6B515BCC-A3BB-4026-B418-7CCB8F33D0FC}" type="pres">
      <dgm:prSet presAssocID="{DF2D71E8-6E60-40EB-BAE0-1955870BB892}" presName="sibTrans" presStyleCnt="0"/>
      <dgm:spPr/>
    </dgm:pt>
    <dgm:pt modelId="{927D762A-AA35-4514-A3DA-DF8BC758065A}" type="pres">
      <dgm:prSet presAssocID="{FD146519-23BB-46BC-862C-D52ED2FD4C1E}" presName="node" presStyleLbl="node1" presStyleIdx="5" presStyleCnt="9">
        <dgm:presLayoutVars>
          <dgm:bulletEnabled val="1"/>
        </dgm:presLayoutVars>
      </dgm:prSet>
      <dgm:spPr/>
    </dgm:pt>
    <dgm:pt modelId="{7060D678-A4DD-4AB7-B9B5-89102EA56ECC}" type="pres">
      <dgm:prSet presAssocID="{23CB874D-D77C-466D-9EC8-E84E003ED22C}" presName="sibTrans" presStyleCnt="0"/>
      <dgm:spPr/>
    </dgm:pt>
    <dgm:pt modelId="{A465112D-479F-4796-9FD8-ACAABAC4B9E5}" type="pres">
      <dgm:prSet presAssocID="{09943AA2-726A-4891-8FD8-ECA33DA5EAE7}" presName="node" presStyleLbl="node1" presStyleIdx="6" presStyleCnt="9">
        <dgm:presLayoutVars>
          <dgm:bulletEnabled val="1"/>
        </dgm:presLayoutVars>
      </dgm:prSet>
      <dgm:spPr/>
    </dgm:pt>
    <dgm:pt modelId="{F46448BA-E73A-46AC-927D-613445B46C24}" type="pres">
      <dgm:prSet presAssocID="{C7663F86-5CAE-4209-AE7F-9790DA10E80D}" presName="sibTrans" presStyleCnt="0"/>
      <dgm:spPr/>
    </dgm:pt>
    <dgm:pt modelId="{8423D9CA-277D-4064-9D73-024AEE27DDBC}" type="pres">
      <dgm:prSet presAssocID="{46B03BCD-FB2B-4074-B155-89E190712966}" presName="node" presStyleLbl="node1" presStyleIdx="7" presStyleCnt="9">
        <dgm:presLayoutVars>
          <dgm:bulletEnabled val="1"/>
        </dgm:presLayoutVars>
      </dgm:prSet>
      <dgm:spPr/>
    </dgm:pt>
    <dgm:pt modelId="{A8DC4D28-3121-406B-A7ED-6315EFA6B772}" type="pres">
      <dgm:prSet presAssocID="{49EDC459-286F-4378-B8C0-8332A624528E}" presName="sibTrans" presStyleCnt="0"/>
      <dgm:spPr/>
    </dgm:pt>
    <dgm:pt modelId="{EA6A8009-B6FB-4E2D-A8E6-7C5CFBC3FD08}" type="pres">
      <dgm:prSet presAssocID="{E1C92492-2FC7-4FE8-ABA5-E00E551723A9}" presName="node" presStyleLbl="node1" presStyleIdx="8" presStyleCnt="9">
        <dgm:presLayoutVars>
          <dgm:bulletEnabled val="1"/>
        </dgm:presLayoutVars>
      </dgm:prSet>
      <dgm:spPr/>
    </dgm:pt>
  </dgm:ptLst>
  <dgm:cxnLst>
    <dgm:cxn modelId="{50B20F01-A17B-4871-844F-844D96155ADE}" srcId="{5144F4C2-3C06-40FE-86E0-DD85B8E11205}" destId="{9055461E-16C7-4289-851D-A23B69F77E35}" srcOrd="4" destOrd="0" parTransId="{282FBDB4-2E89-4D49-BCCB-9299C56D0B16}" sibTransId="{DF2D71E8-6E60-40EB-BAE0-1955870BB892}"/>
    <dgm:cxn modelId="{54E60E07-125C-4891-AA65-9746AB1B157E}" type="presOf" srcId="{09943AA2-726A-4891-8FD8-ECA33DA5EAE7}" destId="{A465112D-479F-4796-9FD8-ACAABAC4B9E5}" srcOrd="0" destOrd="0" presId="urn:microsoft.com/office/officeart/2005/8/layout/default"/>
    <dgm:cxn modelId="{42A3E10A-F7B7-47AC-A6E7-AD74724E8245}" type="presOf" srcId="{46B03BCD-FB2B-4074-B155-89E190712966}" destId="{8423D9CA-277D-4064-9D73-024AEE27DDBC}" srcOrd="0" destOrd="0" presId="urn:microsoft.com/office/officeart/2005/8/layout/default"/>
    <dgm:cxn modelId="{6DD81611-BD66-4D9C-A7DA-1237DBAE7153}" type="presOf" srcId="{FD146519-23BB-46BC-862C-D52ED2FD4C1E}" destId="{927D762A-AA35-4514-A3DA-DF8BC758065A}" srcOrd="0" destOrd="0" presId="urn:microsoft.com/office/officeart/2005/8/layout/default"/>
    <dgm:cxn modelId="{6438CC11-40F9-49FA-8100-B3A5334FC819}" type="presOf" srcId="{E912C275-364D-4FC9-BC82-352BADB5469C}" destId="{3193161A-B1D6-4413-922C-4B42EB114853}" srcOrd="0" destOrd="0" presId="urn:microsoft.com/office/officeart/2005/8/layout/default"/>
    <dgm:cxn modelId="{AFF97147-A220-4BF2-8035-4099B73CE9FE}" srcId="{5144F4C2-3C06-40FE-86E0-DD85B8E11205}" destId="{46B03BCD-FB2B-4074-B155-89E190712966}" srcOrd="7" destOrd="0" parTransId="{9649E1F6-020B-410D-AD7E-E80688EB4B23}" sibTransId="{49EDC459-286F-4378-B8C0-8332A624528E}"/>
    <dgm:cxn modelId="{178DFD68-E706-4AE4-AEA5-E4B07B6057E5}" type="presOf" srcId="{E1C92492-2FC7-4FE8-ABA5-E00E551723A9}" destId="{EA6A8009-B6FB-4E2D-A8E6-7C5CFBC3FD08}" srcOrd="0" destOrd="0" presId="urn:microsoft.com/office/officeart/2005/8/layout/default"/>
    <dgm:cxn modelId="{4BFBC56A-D668-4867-B9A8-7EC4F3301A57}" type="presOf" srcId="{5144F4C2-3C06-40FE-86E0-DD85B8E11205}" destId="{96ED4EAD-74DC-4699-9AA7-70E33D89329E}" srcOrd="0" destOrd="0" presId="urn:microsoft.com/office/officeart/2005/8/layout/default"/>
    <dgm:cxn modelId="{7AC0884F-F818-410D-8509-D1FAFCBA4CA1}" type="presOf" srcId="{AC0B6C0C-63CB-427B-9698-F366130DE5A3}" destId="{C8B254F4-C090-4336-881B-24F7A5199586}" srcOrd="0" destOrd="0" presId="urn:microsoft.com/office/officeart/2005/8/layout/default"/>
    <dgm:cxn modelId="{3234A177-12EC-4526-8B8B-B418079DDC47}" srcId="{5144F4C2-3C06-40FE-86E0-DD85B8E11205}" destId="{E912C275-364D-4FC9-BC82-352BADB5469C}" srcOrd="3" destOrd="0" parTransId="{67D2E738-54C1-45CE-8833-F347E7B008D0}" sibTransId="{89B04CC0-7913-414F-BFD0-4F0DB2068542}"/>
    <dgm:cxn modelId="{398C0E83-1DC8-494D-A4B6-FD47D490471F}" srcId="{5144F4C2-3C06-40FE-86E0-DD85B8E11205}" destId="{FD146519-23BB-46BC-862C-D52ED2FD4C1E}" srcOrd="5" destOrd="0" parTransId="{E04869BE-5BB3-4468-8508-64021CF12CA2}" sibTransId="{23CB874D-D77C-466D-9EC8-E84E003ED22C}"/>
    <dgm:cxn modelId="{C300BF8B-3EF6-45A3-9808-8416BB9292CD}" srcId="{5144F4C2-3C06-40FE-86E0-DD85B8E11205}" destId="{E1C92492-2FC7-4FE8-ABA5-E00E551723A9}" srcOrd="8" destOrd="0" parTransId="{6AE3F216-2E7E-4608-9E79-1DD0BA91A267}" sibTransId="{674AE400-B9EC-4BFA-BD4D-A5105014BAF1}"/>
    <dgm:cxn modelId="{C85D3991-3BE7-430C-909F-E340025BFCA0}" type="presOf" srcId="{6CC114E8-973F-4213-B560-3DD6527FC95F}" destId="{FFCFB8AE-494D-4C68-8C63-76BB061721E0}" srcOrd="0" destOrd="0" presId="urn:microsoft.com/office/officeart/2005/8/layout/default"/>
    <dgm:cxn modelId="{67490893-C495-4417-9930-4B3C0328FB66}" srcId="{5144F4C2-3C06-40FE-86E0-DD85B8E11205}" destId="{AC0B6C0C-63CB-427B-9698-F366130DE5A3}" srcOrd="1" destOrd="0" parTransId="{9460F7BC-F43E-45EA-80C1-38E3F79D584D}" sibTransId="{EDE452B3-1D0C-45EE-B8AB-5EE1FE5BFDA1}"/>
    <dgm:cxn modelId="{B931E2C4-30DC-4C51-AC7C-27E4D1895673}" srcId="{5144F4C2-3C06-40FE-86E0-DD85B8E11205}" destId="{6CC114E8-973F-4213-B560-3DD6527FC95F}" srcOrd="0" destOrd="0" parTransId="{30C50D99-43DB-44DE-94BF-DE360FD28FF3}" sibTransId="{6582E3C0-39E9-4F4E-A82E-79F7273CCEEE}"/>
    <dgm:cxn modelId="{7BE87CCC-8C2D-462B-A84B-49DC23D2738A}" type="presOf" srcId="{9055461E-16C7-4289-851D-A23B69F77E35}" destId="{3670B627-8464-4AF0-8608-A6E74A751A6A}" srcOrd="0" destOrd="0" presId="urn:microsoft.com/office/officeart/2005/8/layout/default"/>
    <dgm:cxn modelId="{CB9C2DCF-E264-4886-836F-3E9399BFA73E}" srcId="{5144F4C2-3C06-40FE-86E0-DD85B8E11205}" destId="{6AD08639-C6FE-4801-B5A4-FBEB2ED0A836}" srcOrd="2" destOrd="0" parTransId="{3FCCBDFC-6A59-4824-8FAE-54FFB83617B3}" sibTransId="{8CFCE3D3-D42D-4DEE-B4BD-F38EBD10DF69}"/>
    <dgm:cxn modelId="{75EACED5-F295-4966-9FC6-6CB66A9A0B17}" type="presOf" srcId="{6AD08639-C6FE-4801-B5A4-FBEB2ED0A836}" destId="{34829D28-BBAB-4466-B955-F1EBBF13A76F}" srcOrd="0" destOrd="0" presId="urn:microsoft.com/office/officeart/2005/8/layout/default"/>
    <dgm:cxn modelId="{4AB3C6DF-FD72-4327-A16D-D000E682F8A8}" srcId="{5144F4C2-3C06-40FE-86E0-DD85B8E11205}" destId="{09943AA2-726A-4891-8FD8-ECA33DA5EAE7}" srcOrd="6" destOrd="0" parTransId="{0326CDDB-5E59-41F8-924C-6F2CF66A1494}" sibTransId="{C7663F86-5CAE-4209-AE7F-9790DA10E80D}"/>
    <dgm:cxn modelId="{6028BA1D-7180-4690-A13C-73531147E050}" type="presParOf" srcId="{96ED4EAD-74DC-4699-9AA7-70E33D89329E}" destId="{FFCFB8AE-494D-4C68-8C63-76BB061721E0}" srcOrd="0" destOrd="0" presId="urn:microsoft.com/office/officeart/2005/8/layout/default"/>
    <dgm:cxn modelId="{340EC14E-10EC-4867-93E4-CE0540120243}" type="presParOf" srcId="{96ED4EAD-74DC-4699-9AA7-70E33D89329E}" destId="{81BBF887-2A47-4D7F-8BCC-0BDE4CEC772A}" srcOrd="1" destOrd="0" presId="urn:microsoft.com/office/officeart/2005/8/layout/default"/>
    <dgm:cxn modelId="{D8DDA24C-F464-4231-97A7-7ECDA3D20AA2}" type="presParOf" srcId="{96ED4EAD-74DC-4699-9AA7-70E33D89329E}" destId="{C8B254F4-C090-4336-881B-24F7A5199586}" srcOrd="2" destOrd="0" presId="urn:microsoft.com/office/officeart/2005/8/layout/default"/>
    <dgm:cxn modelId="{1F219032-6D2E-4D0B-A6C1-696180CF23DA}" type="presParOf" srcId="{96ED4EAD-74DC-4699-9AA7-70E33D89329E}" destId="{45B07F3C-0F2F-4A39-8C6C-2ED6305753FB}" srcOrd="3" destOrd="0" presId="urn:microsoft.com/office/officeart/2005/8/layout/default"/>
    <dgm:cxn modelId="{749260D0-6729-4DDC-959F-621ED6CF6D1D}" type="presParOf" srcId="{96ED4EAD-74DC-4699-9AA7-70E33D89329E}" destId="{34829D28-BBAB-4466-B955-F1EBBF13A76F}" srcOrd="4" destOrd="0" presId="urn:microsoft.com/office/officeart/2005/8/layout/default"/>
    <dgm:cxn modelId="{84B8C1E6-D7D4-41C3-9ED5-D5D36CA4DE5C}" type="presParOf" srcId="{96ED4EAD-74DC-4699-9AA7-70E33D89329E}" destId="{3F41A6DE-EDBF-481A-A8A9-7C7FEC409306}" srcOrd="5" destOrd="0" presId="urn:microsoft.com/office/officeart/2005/8/layout/default"/>
    <dgm:cxn modelId="{71EC93BD-3A53-4E01-8C66-1218BC3FEB1E}" type="presParOf" srcId="{96ED4EAD-74DC-4699-9AA7-70E33D89329E}" destId="{3193161A-B1D6-4413-922C-4B42EB114853}" srcOrd="6" destOrd="0" presId="urn:microsoft.com/office/officeart/2005/8/layout/default"/>
    <dgm:cxn modelId="{0619FF80-4818-41A8-BC7B-02CB027734CC}" type="presParOf" srcId="{96ED4EAD-74DC-4699-9AA7-70E33D89329E}" destId="{8141CD3C-3633-4DE0-B041-DB70BE883521}" srcOrd="7" destOrd="0" presId="urn:microsoft.com/office/officeart/2005/8/layout/default"/>
    <dgm:cxn modelId="{24480681-BED4-43E7-8447-D32B849FDEC3}" type="presParOf" srcId="{96ED4EAD-74DC-4699-9AA7-70E33D89329E}" destId="{3670B627-8464-4AF0-8608-A6E74A751A6A}" srcOrd="8" destOrd="0" presId="urn:microsoft.com/office/officeart/2005/8/layout/default"/>
    <dgm:cxn modelId="{67441656-A2D0-4E7C-AD56-E1AB61537749}" type="presParOf" srcId="{96ED4EAD-74DC-4699-9AA7-70E33D89329E}" destId="{6B515BCC-A3BB-4026-B418-7CCB8F33D0FC}" srcOrd="9" destOrd="0" presId="urn:microsoft.com/office/officeart/2005/8/layout/default"/>
    <dgm:cxn modelId="{ACF658B6-CFE7-4010-87A6-CCEFDC607B4D}" type="presParOf" srcId="{96ED4EAD-74DC-4699-9AA7-70E33D89329E}" destId="{927D762A-AA35-4514-A3DA-DF8BC758065A}" srcOrd="10" destOrd="0" presId="urn:microsoft.com/office/officeart/2005/8/layout/default"/>
    <dgm:cxn modelId="{7AD380D2-C3C6-4622-A2DE-C09B0800A95E}" type="presParOf" srcId="{96ED4EAD-74DC-4699-9AA7-70E33D89329E}" destId="{7060D678-A4DD-4AB7-B9B5-89102EA56ECC}" srcOrd="11" destOrd="0" presId="urn:microsoft.com/office/officeart/2005/8/layout/default"/>
    <dgm:cxn modelId="{885C22CE-0BB8-4CA9-997C-B3900DBBC84B}" type="presParOf" srcId="{96ED4EAD-74DC-4699-9AA7-70E33D89329E}" destId="{A465112D-479F-4796-9FD8-ACAABAC4B9E5}" srcOrd="12" destOrd="0" presId="urn:microsoft.com/office/officeart/2005/8/layout/default"/>
    <dgm:cxn modelId="{BF537AAC-A17B-46F4-AA70-333B4E81289A}" type="presParOf" srcId="{96ED4EAD-74DC-4699-9AA7-70E33D89329E}" destId="{F46448BA-E73A-46AC-927D-613445B46C24}" srcOrd="13" destOrd="0" presId="urn:microsoft.com/office/officeart/2005/8/layout/default"/>
    <dgm:cxn modelId="{12BFDE0B-F933-4A52-9C0D-68EA98CF206A}" type="presParOf" srcId="{96ED4EAD-74DC-4699-9AA7-70E33D89329E}" destId="{8423D9CA-277D-4064-9D73-024AEE27DDBC}" srcOrd="14" destOrd="0" presId="urn:microsoft.com/office/officeart/2005/8/layout/default"/>
    <dgm:cxn modelId="{112D7654-19A7-4705-888C-2A8347F6CE3F}" type="presParOf" srcId="{96ED4EAD-74DC-4699-9AA7-70E33D89329E}" destId="{A8DC4D28-3121-406B-A7ED-6315EFA6B772}" srcOrd="15" destOrd="0" presId="urn:microsoft.com/office/officeart/2005/8/layout/default"/>
    <dgm:cxn modelId="{C452AC01-AFD9-40F4-B7F3-777BF358D78B}" type="presParOf" srcId="{96ED4EAD-74DC-4699-9AA7-70E33D89329E}" destId="{EA6A8009-B6FB-4E2D-A8E6-7C5CFBC3FD08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4568B9-8424-49AD-86A5-BAC1A5CE9E4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B9BED51-2043-4DEA-A2B7-61FFAC61221E}">
      <dgm:prSet phldrT="[Text]"/>
      <dgm:spPr/>
      <dgm:t>
        <a:bodyPr/>
        <a:lstStyle/>
        <a:p>
          <a:r>
            <a:rPr lang="en-GB" dirty="0"/>
            <a:t>Information-sharing &amp; communication</a:t>
          </a:r>
        </a:p>
      </dgm:t>
    </dgm:pt>
    <dgm:pt modelId="{91FC240A-EC0B-4695-A69F-8A577AB90673}" type="parTrans" cxnId="{B34AC536-6B10-4535-9BB7-99EA63C8CEA5}">
      <dgm:prSet/>
      <dgm:spPr/>
      <dgm:t>
        <a:bodyPr/>
        <a:lstStyle/>
        <a:p>
          <a:endParaRPr lang="en-GB"/>
        </a:p>
      </dgm:t>
    </dgm:pt>
    <dgm:pt modelId="{588D11F4-3021-4FF7-8142-0674B98BF712}" type="sibTrans" cxnId="{B34AC536-6B10-4535-9BB7-99EA63C8CEA5}">
      <dgm:prSet/>
      <dgm:spPr/>
      <dgm:t>
        <a:bodyPr/>
        <a:lstStyle/>
        <a:p>
          <a:endParaRPr lang="en-GB"/>
        </a:p>
      </dgm:t>
    </dgm:pt>
    <dgm:pt modelId="{50A81056-E3B9-46FE-B572-AAA2B5D99567}">
      <dgm:prSet phldrT="[Text]"/>
      <dgm:spPr/>
      <dgm:t>
        <a:bodyPr/>
        <a:lstStyle/>
        <a:p>
          <a:r>
            <a:rPr lang="en-GB" dirty="0"/>
            <a:t>Working together on complex, stuck and stalled cases</a:t>
          </a:r>
        </a:p>
      </dgm:t>
    </dgm:pt>
    <dgm:pt modelId="{CC969C21-6A88-4064-A5FA-D4DE6D6EAAF5}" type="parTrans" cxnId="{A907FF5F-86C5-426E-A765-0BAC1BDC4282}">
      <dgm:prSet/>
      <dgm:spPr/>
      <dgm:t>
        <a:bodyPr/>
        <a:lstStyle/>
        <a:p>
          <a:endParaRPr lang="en-GB"/>
        </a:p>
      </dgm:t>
    </dgm:pt>
    <dgm:pt modelId="{53E44D53-FC7D-4891-A299-3D756EAA26B0}" type="sibTrans" cxnId="{A907FF5F-86C5-426E-A765-0BAC1BDC4282}">
      <dgm:prSet/>
      <dgm:spPr/>
      <dgm:t>
        <a:bodyPr/>
        <a:lstStyle/>
        <a:p>
          <a:endParaRPr lang="en-GB"/>
        </a:p>
      </dgm:t>
    </dgm:pt>
    <dgm:pt modelId="{3E24DB14-4C23-4B58-80AE-5B42D21665E0}">
      <dgm:prSet phldrT="[Text]"/>
      <dgm:spPr/>
      <dgm:t>
        <a:bodyPr/>
        <a:lstStyle/>
        <a:p>
          <a:r>
            <a:rPr lang="en-GB" dirty="0"/>
            <a:t>Use of multi-agency meetings and safeguarding enquiries</a:t>
          </a:r>
        </a:p>
      </dgm:t>
    </dgm:pt>
    <dgm:pt modelId="{22B0D8CD-2E97-41E7-88D9-5F2397E6DA90}" type="parTrans" cxnId="{8B161349-5811-4C06-9E5F-FA1F0652DE46}">
      <dgm:prSet/>
      <dgm:spPr/>
      <dgm:t>
        <a:bodyPr/>
        <a:lstStyle/>
        <a:p>
          <a:endParaRPr lang="en-GB"/>
        </a:p>
      </dgm:t>
    </dgm:pt>
    <dgm:pt modelId="{F006F755-46AA-4E98-9189-3947DB71BF1E}" type="sibTrans" cxnId="{8B161349-5811-4C06-9E5F-FA1F0652DE46}">
      <dgm:prSet/>
      <dgm:spPr/>
      <dgm:t>
        <a:bodyPr/>
        <a:lstStyle/>
        <a:p>
          <a:endParaRPr lang="en-GB"/>
        </a:p>
      </dgm:t>
    </dgm:pt>
    <dgm:pt modelId="{AF583266-0E78-44FD-8118-C1E7865C1CCA}">
      <dgm:prSet phldrT="[Text]"/>
      <dgm:spPr/>
      <dgm:t>
        <a:bodyPr/>
        <a:lstStyle/>
        <a:p>
          <a:r>
            <a:rPr lang="en-GB" dirty="0"/>
            <a:t>Clear roles and responsibilities (lead agencies and key workers)</a:t>
          </a:r>
        </a:p>
      </dgm:t>
    </dgm:pt>
    <dgm:pt modelId="{C1960A1F-7381-43F7-8CD5-211706988D04}" type="parTrans" cxnId="{8491231E-3A6C-4877-A18B-345D56DBABCA}">
      <dgm:prSet/>
      <dgm:spPr/>
      <dgm:t>
        <a:bodyPr/>
        <a:lstStyle/>
        <a:p>
          <a:endParaRPr lang="en-GB"/>
        </a:p>
      </dgm:t>
    </dgm:pt>
    <dgm:pt modelId="{70FC1D39-77DA-41B3-AAF4-C8AD1232C336}" type="sibTrans" cxnId="{8491231E-3A6C-4877-A18B-345D56DBABCA}">
      <dgm:prSet/>
      <dgm:spPr/>
      <dgm:t>
        <a:bodyPr/>
        <a:lstStyle/>
        <a:p>
          <a:endParaRPr lang="en-GB"/>
        </a:p>
      </dgm:t>
    </dgm:pt>
    <dgm:pt modelId="{B8D18FCB-3F79-49E1-87E2-F1FAD827AC98}">
      <dgm:prSet phldrT="[Text]"/>
      <dgm:spPr/>
      <dgm:t>
        <a:bodyPr/>
        <a:lstStyle/>
        <a:p>
          <a:r>
            <a:rPr lang="en-GB" dirty="0"/>
            <a:t>Shared record-keeping</a:t>
          </a:r>
        </a:p>
      </dgm:t>
    </dgm:pt>
    <dgm:pt modelId="{4A8A1A61-88CC-4395-904C-6F3A4934266F}" type="parTrans" cxnId="{A1C0B062-E44E-4CB7-BBE4-ABA87BAC0A17}">
      <dgm:prSet/>
      <dgm:spPr/>
      <dgm:t>
        <a:bodyPr/>
        <a:lstStyle/>
        <a:p>
          <a:endParaRPr lang="en-GB"/>
        </a:p>
      </dgm:t>
    </dgm:pt>
    <dgm:pt modelId="{7AB95D35-4BC6-4936-99EB-EFDE443796F5}" type="sibTrans" cxnId="{A1C0B062-E44E-4CB7-BBE4-ABA87BAC0A17}">
      <dgm:prSet/>
      <dgm:spPr/>
      <dgm:t>
        <a:bodyPr/>
        <a:lstStyle/>
        <a:p>
          <a:endParaRPr lang="en-GB"/>
        </a:p>
      </dgm:t>
    </dgm:pt>
    <dgm:pt modelId="{8F060AEA-8F74-4553-9B4F-79133D211AC0}">
      <dgm:prSet/>
      <dgm:spPr/>
      <dgm:t>
        <a:bodyPr/>
        <a:lstStyle/>
        <a:p>
          <a:r>
            <a:rPr lang="en-GB" dirty="0"/>
            <a:t>Guidance on balancing autonomy with a duty of care</a:t>
          </a:r>
        </a:p>
      </dgm:t>
    </dgm:pt>
    <dgm:pt modelId="{B0C24995-6F69-4BD3-935D-EA0672D6C4BE}" type="parTrans" cxnId="{0A1660AE-9051-4CBC-BED8-5DC85920CE4C}">
      <dgm:prSet/>
      <dgm:spPr/>
      <dgm:t>
        <a:bodyPr/>
        <a:lstStyle/>
        <a:p>
          <a:endParaRPr lang="en-US"/>
        </a:p>
      </dgm:t>
    </dgm:pt>
    <dgm:pt modelId="{B45A29B1-4C00-45DF-A403-BDA3162DD525}" type="sibTrans" cxnId="{0A1660AE-9051-4CBC-BED8-5DC85920CE4C}">
      <dgm:prSet/>
      <dgm:spPr/>
      <dgm:t>
        <a:bodyPr/>
        <a:lstStyle/>
        <a:p>
          <a:endParaRPr lang="en-US"/>
        </a:p>
      </dgm:t>
    </dgm:pt>
    <dgm:pt modelId="{0FC43D7F-FB97-435C-BA86-437D0815EEE1}" type="pres">
      <dgm:prSet presAssocID="{C14568B9-8424-49AD-86A5-BAC1A5CE9E4F}" presName="diagram" presStyleCnt="0">
        <dgm:presLayoutVars>
          <dgm:dir/>
          <dgm:resizeHandles val="exact"/>
        </dgm:presLayoutVars>
      </dgm:prSet>
      <dgm:spPr/>
    </dgm:pt>
    <dgm:pt modelId="{6D82F956-1B5C-4D57-A32F-D22C7249E166}" type="pres">
      <dgm:prSet presAssocID="{8F060AEA-8F74-4553-9B4F-79133D211AC0}" presName="node" presStyleLbl="node1" presStyleIdx="0" presStyleCnt="6">
        <dgm:presLayoutVars>
          <dgm:bulletEnabled val="1"/>
        </dgm:presLayoutVars>
      </dgm:prSet>
      <dgm:spPr/>
    </dgm:pt>
    <dgm:pt modelId="{3120E14B-4213-4A78-871F-44D1760E2A80}" type="pres">
      <dgm:prSet presAssocID="{B45A29B1-4C00-45DF-A403-BDA3162DD525}" presName="sibTrans" presStyleCnt="0"/>
      <dgm:spPr/>
    </dgm:pt>
    <dgm:pt modelId="{290B2E1D-7EF3-493E-B330-270B27ACCE38}" type="pres">
      <dgm:prSet presAssocID="{8B9BED51-2043-4DEA-A2B7-61FFAC61221E}" presName="node" presStyleLbl="node1" presStyleIdx="1" presStyleCnt="6">
        <dgm:presLayoutVars>
          <dgm:bulletEnabled val="1"/>
        </dgm:presLayoutVars>
      </dgm:prSet>
      <dgm:spPr/>
    </dgm:pt>
    <dgm:pt modelId="{29887708-2E99-45FC-BCE4-51795C443343}" type="pres">
      <dgm:prSet presAssocID="{588D11F4-3021-4FF7-8142-0674B98BF712}" presName="sibTrans" presStyleCnt="0"/>
      <dgm:spPr/>
    </dgm:pt>
    <dgm:pt modelId="{06620868-8EA1-4DD7-8EE7-9E494E2C420B}" type="pres">
      <dgm:prSet presAssocID="{50A81056-E3B9-46FE-B572-AAA2B5D99567}" presName="node" presStyleLbl="node1" presStyleIdx="2" presStyleCnt="6">
        <dgm:presLayoutVars>
          <dgm:bulletEnabled val="1"/>
        </dgm:presLayoutVars>
      </dgm:prSet>
      <dgm:spPr/>
    </dgm:pt>
    <dgm:pt modelId="{5819DD86-5811-4988-8E63-5C712F13F9B6}" type="pres">
      <dgm:prSet presAssocID="{53E44D53-FC7D-4891-A299-3D756EAA26B0}" presName="sibTrans" presStyleCnt="0"/>
      <dgm:spPr/>
    </dgm:pt>
    <dgm:pt modelId="{0C530A5D-6AE7-47A0-BC7C-3676AC0877CF}" type="pres">
      <dgm:prSet presAssocID="{3E24DB14-4C23-4B58-80AE-5B42D21665E0}" presName="node" presStyleLbl="node1" presStyleIdx="3" presStyleCnt="6">
        <dgm:presLayoutVars>
          <dgm:bulletEnabled val="1"/>
        </dgm:presLayoutVars>
      </dgm:prSet>
      <dgm:spPr/>
    </dgm:pt>
    <dgm:pt modelId="{BDEBB8C4-2AB7-4D50-9AA6-F13E3E35DEB8}" type="pres">
      <dgm:prSet presAssocID="{F006F755-46AA-4E98-9189-3947DB71BF1E}" presName="sibTrans" presStyleCnt="0"/>
      <dgm:spPr/>
    </dgm:pt>
    <dgm:pt modelId="{362446AD-1F32-48FC-A446-711210E81046}" type="pres">
      <dgm:prSet presAssocID="{AF583266-0E78-44FD-8118-C1E7865C1CCA}" presName="node" presStyleLbl="node1" presStyleIdx="4" presStyleCnt="6">
        <dgm:presLayoutVars>
          <dgm:bulletEnabled val="1"/>
        </dgm:presLayoutVars>
      </dgm:prSet>
      <dgm:spPr/>
    </dgm:pt>
    <dgm:pt modelId="{A8B2165E-B07A-4F63-BCE7-E56A8D4885CF}" type="pres">
      <dgm:prSet presAssocID="{70FC1D39-77DA-41B3-AAF4-C8AD1232C336}" presName="sibTrans" presStyleCnt="0"/>
      <dgm:spPr/>
    </dgm:pt>
    <dgm:pt modelId="{70D12CF3-B565-420D-9252-571F5449B2AC}" type="pres">
      <dgm:prSet presAssocID="{B8D18FCB-3F79-49E1-87E2-F1FAD827AC98}" presName="node" presStyleLbl="node1" presStyleIdx="5" presStyleCnt="6">
        <dgm:presLayoutVars>
          <dgm:bulletEnabled val="1"/>
        </dgm:presLayoutVars>
      </dgm:prSet>
      <dgm:spPr/>
    </dgm:pt>
  </dgm:ptLst>
  <dgm:cxnLst>
    <dgm:cxn modelId="{8491231E-3A6C-4877-A18B-345D56DBABCA}" srcId="{C14568B9-8424-49AD-86A5-BAC1A5CE9E4F}" destId="{AF583266-0E78-44FD-8118-C1E7865C1CCA}" srcOrd="4" destOrd="0" parTransId="{C1960A1F-7381-43F7-8CD5-211706988D04}" sibTransId="{70FC1D39-77DA-41B3-AAF4-C8AD1232C336}"/>
    <dgm:cxn modelId="{CBDF6724-AA1C-4809-88EB-BD4C7AEE6CAC}" type="presOf" srcId="{3E24DB14-4C23-4B58-80AE-5B42D21665E0}" destId="{0C530A5D-6AE7-47A0-BC7C-3676AC0877CF}" srcOrd="0" destOrd="0" presId="urn:microsoft.com/office/officeart/2005/8/layout/default"/>
    <dgm:cxn modelId="{B34AC536-6B10-4535-9BB7-99EA63C8CEA5}" srcId="{C14568B9-8424-49AD-86A5-BAC1A5CE9E4F}" destId="{8B9BED51-2043-4DEA-A2B7-61FFAC61221E}" srcOrd="1" destOrd="0" parTransId="{91FC240A-EC0B-4695-A69F-8A577AB90673}" sibTransId="{588D11F4-3021-4FF7-8142-0674B98BF712}"/>
    <dgm:cxn modelId="{A907FF5F-86C5-426E-A765-0BAC1BDC4282}" srcId="{C14568B9-8424-49AD-86A5-BAC1A5CE9E4F}" destId="{50A81056-E3B9-46FE-B572-AAA2B5D99567}" srcOrd="2" destOrd="0" parTransId="{CC969C21-6A88-4064-A5FA-D4DE6D6EAAF5}" sibTransId="{53E44D53-FC7D-4891-A299-3D756EAA26B0}"/>
    <dgm:cxn modelId="{A1C0B062-E44E-4CB7-BBE4-ABA87BAC0A17}" srcId="{C14568B9-8424-49AD-86A5-BAC1A5CE9E4F}" destId="{B8D18FCB-3F79-49E1-87E2-F1FAD827AC98}" srcOrd="5" destOrd="0" parTransId="{4A8A1A61-88CC-4395-904C-6F3A4934266F}" sibTransId="{7AB95D35-4BC6-4936-99EB-EFDE443796F5}"/>
    <dgm:cxn modelId="{8B161349-5811-4C06-9E5F-FA1F0652DE46}" srcId="{C14568B9-8424-49AD-86A5-BAC1A5CE9E4F}" destId="{3E24DB14-4C23-4B58-80AE-5B42D21665E0}" srcOrd="3" destOrd="0" parTransId="{22B0D8CD-2E97-41E7-88D9-5F2397E6DA90}" sibTransId="{F006F755-46AA-4E98-9189-3947DB71BF1E}"/>
    <dgm:cxn modelId="{D3E3FE4A-4F8D-4B9B-A2F0-4AD6F4119D40}" type="presOf" srcId="{B8D18FCB-3F79-49E1-87E2-F1FAD827AC98}" destId="{70D12CF3-B565-420D-9252-571F5449B2AC}" srcOrd="0" destOrd="0" presId="urn:microsoft.com/office/officeart/2005/8/layout/default"/>
    <dgm:cxn modelId="{410C8D79-4D09-49C5-A204-BA09E3B19AF9}" type="presOf" srcId="{50A81056-E3B9-46FE-B572-AAA2B5D99567}" destId="{06620868-8EA1-4DD7-8EE7-9E494E2C420B}" srcOrd="0" destOrd="0" presId="urn:microsoft.com/office/officeart/2005/8/layout/default"/>
    <dgm:cxn modelId="{DEC3ED92-8242-4875-AB34-71E6D433C10A}" type="presOf" srcId="{AF583266-0E78-44FD-8118-C1E7865C1CCA}" destId="{362446AD-1F32-48FC-A446-711210E81046}" srcOrd="0" destOrd="0" presId="urn:microsoft.com/office/officeart/2005/8/layout/default"/>
    <dgm:cxn modelId="{5B471997-A964-4124-B8F6-7F2F1E199BB0}" type="presOf" srcId="{8F060AEA-8F74-4553-9B4F-79133D211AC0}" destId="{6D82F956-1B5C-4D57-A32F-D22C7249E166}" srcOrd="0" destOrd="0" presId="urn:microsoft.com/office/officeart/2005/8/layout/default"/>
    <dgm:cxn modelId="{6B610098-942F-4601-BEEC-70CD8CFEC8EC}" type="presOf" srcId="{C14568B9-8424-49AD-86A5-BAC1A5CE9E4F}" destId="{0FC43D7F-FB97-435C-BA86-437D0815EEE1}" srcOrd="0" destOrd="0" presId="urn:microsoft.com/office/officeart/2005/8/layout/default"/>
    <dgm:cxn modelId="{0A1660AE-9051-4CBC-BED8-5DC85920CE4C}" srcId="{C14568B9-8424-49AD-86A5-BAC1A5CE9E4F}" destId="{8F060AEA-8F74-4553-9B4F-79133D211AC0}" srcOrd="0" destOrd="0" parTransId="{B0C24995-6F69-4BD3-935D-EA0672D6C4BE}" sibTransId="{B45A29B1-4C00-45DF-A403-BDA3162DD525}"/>
    <dgm:cxn modelId="{E02826B8-7263-46EE-8186-F06F3B193964}" type="presOf" srcId="{8B9BED51-2043-4DEA-A2B7-61FFAC61221E}" destId="{290B2E1D-7EF3-493E-B330-270B27ACCE38}" srcOrd="0" destOrd="0" presId="urn:microsoft.com/office/officeart/2005/8/layout/default"/>
    <dgm:cxn modelId="{268BDF72-9A65-4CFB-BEE7-64A1A87C63E7}" type="presParOf" srcId="{0FC43D7F-FB97-435C-BA86-437D0815EEE1}" destId="{6D82F956-1B5C-4D57-A32F-D22C7249E166}" srcOrd="0" destOrd="0" presId="urn:microsoft.com/office/officeart/2005/8/layout/default"/>
    <dgm:cxn modelId="{2639069B-E5A8-447E-805C-88699DB56BC1}" type="presParOf" srcId="{0FC43D7F-FB97-435C-BA86-437D0815EEE1}" destId="{3120E14B-4213-4A78-871F-44D1760E2A80}" srcOrd="1" destOrd="0" presId="urn:microsoft.com/office/officeart/2005/8/layout/default"/>
    <dgm:cxn modelId="{98A9BABB-D495-40A0-A6C4-8C3CD7B4258A}" type="presParOf" srcId="{0FC43D7F-FB97-435C-BA86-437D0815EEE1}" destId="{290B2E1D-7EF3-493E-B330-270B27ACCE38}" srcOrd="2" destOrd="0" presId="urn:microsoft.com/office/officeart/2005/8/layout/default"/>
    <dgm:cxn modelId="{360AF852-DBA1-4802-9145-61FA835B59E3}" type="presParOf" srcId="{0FC43D7F-FB97-435C-BA86-437D0815EEE1}" destId="{29887708-2E99-45FC-BCE4-51795C443343}" srcOrd="3" destOrd="0" presId="urn:microsoft.com/office/officeart/2005/8/layout/default"/>
    <dgm:cxn modelId="{A9BEA95E-2C5B-4FA9-8D0B-E54A6231BDC9}" type="presParOf" srcId="{0FC43D7F-FB97-435C-BA86-437D0815EEE1}" destId="{06620868-8EA1-4DD7-8EE7-9E494E2C420B}" srcOrd="4" destOrd="0" presId="urn:microsoft.com/office/officeart/2005/8/layout/default"/>
    <dgm:cxn modelId="{A04B903C-7296-42FF-AADF-E9BCA7412F52}" type="presParOf" srcId="{0FC43D7F-FB97-435C-BA86-437D0815EEE1}" destId="{5819DD86-5811-4988-8E63-5C712F13F9B6}" srcOrd="5" destOrd="0" presId="urn:microsoft.com/office/officeart/2005/8/layout/default"/>
    <dgm:cxn modelId="{E7C46138-C797-4FE3-A1AB-E2CB4DEFC722}" type="presParOf" srcId="{0FC43D7F-FB97-435C-BA86-437D0815EEE1}" destId="{0C530A5D-6AE7-47A0-BC7C-3676AC0877CF}" srcOrd="6" destOrd="0" presId="urn:microsoft.com/office/officeart/2005/8/layout/default"/>
    <dgm:cxn modelId="{F1AACA88-EDC3-4F16-884F-46F50E68D132}" type="presParOf" srcId="{0FC43D7F-FB97-435C-BA86-437D0815EEE1}" destId="{BDEBB8C4-2AB7-4D50-9AA6-F13E3E35DEB8}" srcOrd="7" destOrd="0" presId="urn:microsoft.com/office/officeart/2005/8/layout/default"/>
    <dgm:cxn modelId="{F9A735C0-796C-4CD1-B779-4A96C2B2251C}" type="presParOf" srcId="{0FC43D7F-FB97-435C-BA86-437D0815EEE1}" destId="{362446AD-1F32-48FC-A446-711210E81046}" srcOrd="8" destOrd="0" presId="urn:microsoft.com/office/officeart/2005/8/layout/default"/>
    <dgm:cxn modelId="{A22140B4-6048-4E5C-AEDB-42B1AFD46A64}" type="presParOf" srcId="{0FC43D7F-FB97-435C-BA86-437D0815EEE1}" destId="{A8B2165E-B07A-4F63-BCE7-E56A8D4885CF}" srcOrd="9" destOrd="0" presId="urn:microsoft.com/office/officeart/2005/8/layout/default"/>
    <dgm:cxn modelId="{C3CC59F1-8FD4-4251-A08E-2BAD1E715A48}" type="presParOf" srcId="{0FC43D7F-FB97-435C-BA86-437D0815EEE1}" destId="{70D12CF3-B565-420D-9252-571F5449B2AC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AFD55E-7D54-4A53-B966-468E8840C45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1922AB4-F45B-494C-9BF2-869EFCBC44A3}">
      <dgm:prSet phldrT="[Text]"/>
      <dgm:spPr/>
      <dgm:t>
        <a:bodyPr/>
        <a:lstStyle/>
        <a:p>
          <a:r>
            <a:rPr lang="en-GB" dirty="0"/>
            <a:t>Development, dissemination &amp; review of guidance</a:t>
          </a:r>
        </a:p>
      </dgm:t>
    </dgm:pt>
    <dgm:pt modelId="{D6076225-5A72-425A-BEC1-6DE568123B03}" type="parTrans" cxnId="{57C729F0-5580-40FF-9107-40E6B38AC68A}">
      <dgm:prSet/>
      <dgm:spPr/>
      <dgm:t>
        <a:bodyPr/>
        <a:lstStyle/>
        <a:p>
          <a:endParaRPr lang="en-GB"/>
        </a:p>
      </dgm:t>
    </dgm:pt>
    <dgm:pt modelId="{42C3B517-3C9D-4C29-A831-FD8E20494753}" type="sibTrans" cxnId="{57C729F0-5580-40FF-9107-40E6B38AC68A}">
      <dgm:prSet/>
      <dgm:spPr/>
      <dgm:t>
        <a:bodyPr/>
        <a:lstStyle/>
        <a:p>
          <a:endParaRPr lang="en-GB"/>
        </a:p>
      </dgm:t>
    </dgm:pt>
    <dgm:pt modelId="{FDD73514-0AF2-40B5-970A-418CF99883A5}">
      <dgm:prSet phldrT="[Text]"/>
      <dgm:spPr/>
      <dgm:t>
        <a:bodyPr/>
        <a:lstStyle/>
        <a:p>
          <a:r>
            <a:rPr lang="en-GB" dirty="0"/>
            <a:t>Clarifying management responsibilities and oversight</a:t>
          </a:r>
        </a:p>
      </dgm:t>
    </dgm:pt>
    <dgm:pt modelId="{86D6AD40-D474-42F6-9713-9F7EF7A3E72E}" type="parTrans" cxnId="{5902726E-1618-43E5-ADB9-023D1F1F8972}">
      <dgm:prSet/>
      <dgm:spPr/>
      <dgm:t>
        <a:bodyPr/>
        <a:lstStyle/>
        <a:p>
          <a:endParaRPr lang="en-GB"/>
        </a:p>
      </dgm:t>
    </dgm:pt>
    <dgm:pt modelId="{2E76FD7C-851B-4441-AFD1-5746C5526171}" type="sibTrans" cxnId="{5902726E-1618-43E5-ADB9-023D1F1F8972}">
      <dgm:prSet/>
      <dgm:spPr/>
      <dgm:t>
        <a:bodyPr/>
        <a:lstStyle/>
        <a:p>
          <a:endParaRPr lang="en-GB"/>
        </a:p>
      </dgm:t>
    </dgm:pt>
    <dgm:pt modelId="{65F93B86-181D-44A7-A3E1-59A34CA08FA3}">
      <dgm:prSet phldrT="[Text]"/>
      <dgm:spPr/>
      <dgm:t>
        <a:bodyPr/>
        <a:lstStyle/>
        <a:p>
          <a:r>
            <a:rPr lang="en-GB" dirty="0"/>
            <a:t>Staffing, supervision, support &amp; training</a:t>
          </a:r>
        </a:p>
      </dgm:t>
    </dgm:pt>
    <dgm:pt modelId="{EC7FC9BF-6901-4D19-A229-A0BF0D924AAA}" type="parTrans" cxnId="{F5D5289F-3947-460F-918A-9EE670EC58BB}">
      <dgm:prSet/>
      <dgm:spPr/>
      <dgm:t>
        <a:bodyPr/>
        <a:lstStyle/>
        <a:p>
          <a:endParaRPr lang="en-GB"/>
        </a:p>
      </dgm:t>
    </dgm:pt>
    <dgm:pt modelId="{E8369B28-F54F-4170-877A-F6B36D57B4BE}" type="sibTrans" cxnId="{F5D5289F-3947-460F-918A-9EE670EC58BB}">
      <dgm:prSet/>
      <dgm:spPr/>
      <dgm:t>
        <a:bodyPr/>
        <a:lstStyle/>
        <a:p>
          <a:endParaRPr lang="en-GB"/>
        </a:p>
      </dgm:t>
    </dgm:pt>
    <dgm:pt modelId="{15CC0A2D-22BC-4CEA-BE24-521C07356162}">
      <dgm:prSet phldrT="[Text]"/>
      <dgm:spPr/>
      <dgm:t>
        <a:bodyPr/>
        <a:lstStyle/>
        <a:p>
          <a:r>
            <a:rPr lang="en-GB" dirty="0"/>
            <a:t>Recording standards</a:t>
          </a:r>
        </a:p>
      </dgm:t>
    </dgm:pt>
    <dgm:pt modelId="{0E8BCB43-206F-4FBC-9FC4-9DDB6652F98C}" type="parTrans" cxnId="{55597668-D4F6-441C-9BC3-0B3E063A1C3A}">
      <dgm:prSet/>
      <dgm:spPr/>
      <dgm:t>
        <a:bodyPr/>
        <a:lstStyle/>
        <a:p>
          <a:endParaRPr lang="en-GB"/>
        </a:p>
      </dgm:t>
    </dgm:pt>
    <dgm:pt modelId="{CD59FB2F-2CAE-4CCE-8C4A-18F579781BD1}" type="sibTrans" cxnId="{55597668-D4F6-441C-9BC3-0B3E063A1C3A}">
      <dgm:prSet/>
      <dgm:spPr/>
      <dgm:t>
        <a:bodyPr/>
        <a:lstStyle/>
        <a:p>
          <a:endParaRPr lang="en-GB"/>
        </a:p>
      </dgm:t>
    </dgm:pt>
    <dgm:pt modelId="{F8079AE7-F2F9-48E6-B25E-6775C3E47997}">
      <dgm:prSet phldrT="[Text]"/>
      <dgm:spPr/>
      <dgm:t>
        <a:bodyPr/>
        <a:lstStyle/>
        <a:p>
          <a:r>
            <a:rPr lang="en-GB" dirty="0"/>
            <a:t>Commissioning &amp; contract monitoring</a:t>
          </a:r>
        </a:p>
      </dgm:t>
    </dgm:pt>
    <dgm:pt modelId="{31F36B2A-CF78-47D5-8209-FB2A38E2B200}" type="parTrans" cxnId="{CD92660E-06F3-4FC9-B428-32ED6A49979D}">
      <dgm:prSet/>
      <dgm:spPr/>
      <dgm:t>
        <a:bodyPr/>
        <a:lstStyle/>
        <a:p>
          <a:endParaRPr lang="en-GB"/>
        </a:p>
      </dgm:t>
    </dgm:pt>
    <dgm:pt modelId="{B042CF75-67A5-4697-9918-5CAB3DA9405C}" type="sibTrans" cxnId="{CD92660E-06F3-4FC9-B428-32ED6A49979D}">
      <dgm:prSet/>
      <dgm:spPr/>
      <dgm:t>
        <a:bodyPr/>
        <a:lstStyle/>
        <a:p>
          <a:endParaRPr lang="en-GB"/>
        </a:p>
      </dgm:t>
    </dgm:pt>
    <dgm:pt modelId="{62693D1A-ACB8-4742-96DA-E1C1AA1463D6}">
      <dgm:prSet/>
      <dgm:spPr/>
      <dgm:t>
        <a:bodyPr/>
        <a:lstStyle/>
        <a:p>
          <a:r>
            <a:rPr lang="en-GB" dirty="0"/>
            <a:t>Culture of openness, challenge and escalation</a:t>
          </a:r>
        </a:p>
      </dgm:t>
    </dgm:pt>
    <dgm:pt modelId="{B19AAEC1-1DFE-4BA0-B1AF-D3D62B4B9067}" type="parTrans" cxnId="{2F6AC730-3FF6-46A1-A45C-C72822EC690C}">
      <dgm:prSet/>
      <dgm:spPr/>
      <dgm:t>
        <a:bodyPr/>
        <a:lstStyle/>
        <a:p>
          <a:endParaRPr lang="en-US"/>
        </a:p>
      </dgm:t>
    </dgm:pt>
    <dgm:pt modelId="{88CF6C8E-5D05-4A53-8358-E385C97FE472}" type="sibTrans" cxnId="{2F6AC730-3FF6-46A1-A45C-C72822EC690C}">
      <dgm:prSet/>
      <dgm:spPr/>
      <dgm:t>
        <a:bodyPr/>
        <a:lstStyle/>
        <a:p>
          <a:endParaRPr lang="en-US"/>
        </a:p>
      </dgm:t>
    </dgm:pt>
    <dgm:pt modelId="{47462F21-D9F8-4EB8-B153-5330F7AC4485}" type="pres">
      <dgm:prSet presAssocID="{08AFD55E-7D54-4A53-B966-468E8840C454}" presName="diagram" presStyleCnt="0">
        <dgm:presLayoutVars>
          <dgm:dir/>
          <dgm:resizeHandles val="exact"/>
        </dgm:presLayoutVars>
      </dgm:prSet>
      <dgm:spPr/>
    </dgm:pt>
    <dgm:pt modelId="{039A337B-A140-4061-AA57-E6500FE6744E}" type="pres">
      <dgm:prSet presAssocID="{91922AB4-F45B-494C-9BF2-869EFCBC44A3}" presName="node" presStyleLbl="node1" presStyleIdx="0" presStyleCnt="6">
        <dgm:presLayoutVars>
          <dgm:bulletEnabled val="1"/>
        </dgm:presLayoutVars>
      </dgm:prSet>
      <dgm:spPr/>
    </dgm:pt>
    <dgm:pt modelId="{17893562-9E5D-438E-900F-F70DEBFFCFE4}" type="pres">
      <dgm:prSet presAssocID="{42C3B517-3C9D-4C29-A831-FD8E20494753}" presName="sibTrans" presStyleCnt="0"/>
      <dgm:spPr/>
    </dgm:pt>
    <dgm:pt modelId="{584A998B-4791-4AD9-AFA0-F6E4B56B89A8}" type="pres">
      <dgm:prSet presAssocID="{FDD73514-0AF2-40B5-970A-418CF99883A5}" presName="node" presStyleLbl="node1" presStyleIdx="1" presStyleCnt="6">
        <dgm:presLayoutVars>
          <dgm:bulletEnabled val="1"/>
        </dgm:presLayoutVars>
      </dgm:prSet>
      <dgm:spPr/>
    </dgm:pt>
    <dgm:pt modelId="{7E7FAA21-4A4A-456E-B63A-D98DF9F92D9A}" type="pres">
      <dgm:prSet presAssocID="{2E76FD7C-851B-4441-AFD1-5746C5526171}" presName="sibTrans" presStyleCnt="0"/>
      <dgm:spPr/>
    </dgm:pt>
    <dgm:pt modelId="{95DA3E08-D9AC-495D-8792-00981A66D944}" type="pres">
      <dgm:prSet presAssocID="{65F93B86-181D-44A7-A3E1-59A34CA08FA3}" presName="node" presStyleLbl="node1" presStyleIdx="2" presStyleCnt="6">
        <dgm:presLayoutVars>
          <dgm:bulletEnabled val="1"/>
        </dgm:presLayoutVars>
      </dgm:prSet>
      <dgm:spPr/>
    </dgm:pt>
    <dgm:pt modelId="{49AD658D-73F2-4C18-B706-0E16ED7F4263}" type="pres">
      <dgm:prSet presAssocID="{E8369B28-F54F-4170-877A-F6B36D57B4BE}" presName="sibTrans" presStyleCnt="0"/>
      <dgm:spPr/>
    </dgm:pt>
    <dgm:pt modelId="{B2AC77B4-8C1D-4150-97A9-1EE94F94A533}" type="pres">
      <dgm:prSet presAssocID="{15CC0A2D-22BC-4CEA-BE24-521C07356162}" presName="node" presStyleLbl="node1" presStyleIdx="3" presStyleCnt="6">
        <dgm:presLayoutVars>
          <dgm:bulletEnabled val="1"/>
        </dgm:presLayoutVars>
      </dgm:prSet>
      <dgm:spPr/>
    </dgm:pt>
    <dgm:pt modelId="{0701526F-60E7-44E7-8E0E-416C4B6E4DD3}" type="pres">
      <dgm:prSet presAssocID="{CD59FB2F-2CAE-4CCE-8C4A-18F579781BD1}" presName="sibTrans" presStyleCnt="0"/>
      <dgm:spPr/>
    </dgm:pt>
    <dgm:pt modelId="{073F61EB-6549-4139-B4C1-0FB525B2FE26}" type="pres">
      <dgm:prSet presAssocID="{F8079AE7-F2F9-48E6-B25E-6775C3E47997}" presName="node" presStyleLbl="node1" presStyleIdx="4" presStyleCnt="6">
        <dgm:presLayoutVars>
          <dgm:bulletEnabled val="1"/>
        </dgm:presLayoutVars>
      </dgm:prSet>
      <dgm:spPr/>
    </dgm:pt>
    <dgm:pt modelId="{D30D4F2E-584B-4D3C-AD08-18C7DBCCA3E3}" type="pres">
      <dgm:prSet presAssocID="{B042CF75-67A5-4697-9918-5CAB3DA9405C}" presName="sibTrans" presStyleCnt="0"/>
      <dgm:spPr/>
    </dgm:pt>
    <dgm:pt modelId="{62E15ED9-6C44-40A1-BF6C-C593AD7E1C65}" type="pres">
      <dgm:prSet presAssocID="{62693D1A-ACB8-4742-96DA-E1C1AA1463D6}" presName="node" presStyleLbl="node1" presStyleIdx="5" presStyleCnt="6">
        <dgm:presLayoutVars>
          <dgm:bulletEnabled val="1"/>
        </dgm:presLayoutVars>
      </dgm:prSet>
      <dgm:spPr/>
    </dgm:pt>
  </dgm:ptLst>
  <dgm:cxnLst>
    <dgm:cxn modelId="{CD92660E-06F3-4FC9-B428-32ED6A49979D}" srcId="{08AFD55E-7D54-4A53-B966-468E8840C454}" destId="{F8079AE7-F2F9-48E6-B25E-6775C3E47997}" srcOrd="4" destOrd="0" parTransId="{31F36B2A-CF78-47D5-8209-FB2A38E2B200}" sibTransId="{B042CF75-67A5-4697-9918-5CAB3DA9405C}"/>
    <dgm:cxn modelId="{2A5CF912-0335-4D54-AD97-4E58955470E4}" type="presOf" srcId="{F8079AE7-F2F9-48E6-B25E-6775C3E47997}" destId="{073F61EB-6549-4139-B4C1-0FB525B2FE26}" srcOrd="0" destOrd="0" presId="urn:microsoft.com/office/officeart/2005/8/layout/default"/>
    <dgm:cxn modelId="{EFE2DE18-1632-41D1-8181-BC48766FEE12}" type="presOf" srcId="{91922AB4-F45B-494C-9BF2-869EFCBC44A3}" destId="{039A337B-A140-4061-AA57-E6500FE6744E}" srcOrd="0" destOrd="0" presId="urn:microsoft.com/office/officeart/2005/8/layout/default"/>
    <dgm:cxn modelId="{2F6AC730-3FF6-46A1-A45C-C72822EC690C}" srcId="{08AFD55E-7D54-4A53-B966-468E8840C454}" destId="{62693D1A-ACB8-4742-96DA-E1C1AA1463D6}" srcOrd="5" destOrd="0" parTransId="{B19AAEC1-1DFE-4BA0-B1AF-D3D62B4B9067}" sibTransId="{88CF6C8E-5D05-4A53-8358-E385C97FE472}"/>
    <dgm:cxn modelId="{F919EF33-B049-4421-85EA-2D76EA419EC2}" type="presOf" srcId="{15CC0A2D-22BC-4CEA-BE24-521C07356162}" destId="{B2AC77B4-8C1D-4150-97A9-1EE94F94A533}" srcOrd="0" destOrd="0" presId="urn:microsoft.com/office/officeart/2005/8/layout/default"/>
    <dgm:cxn modelId="{55597668-D4F6-441C-9BC3-0B3E063A1C3A}" srcId="{08AFD55E-7D54-4A53-B966-468E8840C454}" destId="{15CC0A2D-22BC-4CEA-BE24-521C07356162}" srcOrd="3" destOrd="0" parTransId="{0E8BCB43-206F-4FBC-9FC4-9DDB6652F98C}" sibTransId="{CD59FB2F-2CAE-4CCE-8C4A-18F579781BD1}"/>
    <dgm:cxn modelId="{5902726E-1618-43E5-ADB9-023D1F1F8972}" srcId="{08AFD55E-7D54-4A53-B966-468E8840C454}" destId="{FDD73514-0AF2-40B5-970A-418CF99883A5}" srcOrd="1" destOrd="0" parTransId="{86D6AD40-D474-42F6-9713-9F7EF7A3E72E}" sibTransId="{2E76FD7C-851B-4441-AFD1-5746C5526171}"/>
    <dgm:cxn modelId="{0490AB9E-D8C8-436F-A1C9-0ECDD1BD195A}" type="presOf" srcId="{65F93B86-181D-44A7-A3E1-59A34CA08FA3}" destId="{95DA3E08-D9AC-495D-8792-00981A66D944}" srcOrd="0" destOrd="0" presId="urn:microsoft.com/office/officeart/2005/8/layout/default"/>
    <dgm:cxn modelId="{F5D5289F-3947-460F-918A-9EE670EC58BB}" srcId="{08AFD55E-7D54-4A53-B966-468E8840C454}" destId="{65F93B86-181D-44A7-A3E1-59A34CA08FA3}" srcOrd="2" destOrd="0" parTransId="{EC7FC9BF-6901-4D19-A229-A0BF0D924AAA}" sibTransId="{E8369B28-F54F-4170-877A-F6B36D57B4BE}"/>
    <dgm:cxn modelId="{93A8CD9F-20A6-48E8-B945-A0657CA61F6C}" type="presOf" srcId="{FDD73514-0AF2-40B5-970A-418CF99883A5}" destId="{584A998B-4791-4AD9-AFA0-F6E4B56B89A8}" srcOrd="0" destOrd="0" presId="urn:microsoft.com/office/officeart/2005/8/layout/default"/>
    <dgm:cxn modelId="{B3F536A0-5226-4448-B365-012B0C41E1BE}" type="presOf" srcId="{62693D1A-ACB8-4742-96DA-E1C1AA1463D6}" destId="{62E15ED9-6C44-40A1-BF6C-C593AD7E1C65}" srcOrd="0" destOrd="0" presId="urn:microsoft.com/office/officeart/2005/8/layout/default"/>
    <dgm:cxn modelId="{7F9EEEBD-21EF-4E8A-B279-3464E0D5F692}" type="presOf" srcId="{08AFD55E-7D54-4A53-B966-468E8840C454}" destId="{47462F21-D9F8-4EB8-B153-5330F7AC4485}" srcOrd="0" destOrd="0" presId="urn:microsoft.com/office/officeart/2005/8/layout/default"/>
    <dgm:cxn modelId="{57C729F0-5580-40FF-9107-40E6B38AC68A}" srcId="{08AFD55E-7D54-4A53-B966-468E8840C454}" destId="{91922AB4-F45B-494C-9BF2-869EFCBC44A3}" srcOrd="0" destOrd="0" parTransId="{D6076225-5A72-425A-BEC1-6DE568123B03}" sibTransId="{42C3B517-3C9D-4C29-A831-FD8E20494753}"/>
    <dgm:cxn modelId="{29289B2B-7777-49FC-9E55-0ADC1D255288}" type="presParOf" srcId="{47462F21-D9F8-4EB8-B153-5330F7AC4485}" destId="{039A337B-A140-4061-AA57-E6500FE6744E}" srcOrd="0" destOrd="0" presId="urn:microsoft.com/office/officeart/2005/8/layout/default"/>
    <dgm:cxn modelId="{7FA968DD-4CC5-43DC-86C0-DAFA48108A04}" type="presParOf" srcId="{47462F21-D9F8-4EB8-B153-5330F7AC4485}" destId="{17893562-9E5D-438E-900F-F70DEBFFCFE4}" srcOrd="1" destOrd="0" presId="urn:microsoft.com/office/officeart/2005/8/layout/default"/>
    <dgm:cxn modelId="{D6D7063E-FA92-4AEE-B628-A4513C19A1A1}" type="presParOf" srcId="{47462F21-D9F8-4EB8-B153-5330F7AC4485}" destId="{584A998B-4791-4AD9-AFA0-F6E4B56B89A8}" srcOrd="2" destOrd="0" presId="urn:microsoft.com/office/officeart/2005/8/layout/default"/>
    <dgm:cxn modelId="{D5740848-DEEF-497C-8954-6E219402765F}" type="presParOf" srcId="{47462F21-D9F8-4EB8-B153-5330F7AC4485}" destId="{7E7FAA21-4A4A-456E-B63A-D98DF9F92D9A}" srcOrd="3" destOrd="0" presId="urn:microsoft.com/office/officeart/2005/8/layout/default"/>
    <dgm:cxn modelId="{FF30C8F7-48A8-49C1-B237-C7AA2498C041}" type="presParOf" srcId="{47462F21-D9F8-4EB8-B153-5330F7AC4485}" destId="{95DA3E08-D9AC-495D-8792-00981A66D944}" srcOrd="4" destOrd="0" presId="urn:microsoft.com/office/officeart/2005/8/layout/default"/>
    <dgm:cxn modelId="{71171B40-5B28-4E33-AD22-6D31BD1B8166}" type="presParOf" srcId="{47462F21-D9F8-4EB8-B153-5330F7AC4485}" destId="{49AD658D-73F2-4C18-B706-0E16ED7F4263}" srcOrd="5" destOrd="0" presId="urn:microsoft.com/office/officeart/2005/8/layout/default"/>
    <dgm:cxn modelId="{11742922-53CD-4541-A011-8424F1388487}" type="presParOf" srcId="{47462F21-D9F8-4EB8-B153-5330F7AC4485}" destId="{B2AC77B4-8C1D-4150-97A9-1EE94F94A533}" srcOrd="6" destOrd="0" presId="urn:microsoft.com/office/officeart/2005/8/layout/default"/>
    <dgm:cxn modelId="{71B771EB-D5CA-4C8A-8189-104670701171}" type="presParOf" srcId="{47462F21-D9F8-4EB8-B153-5330F7AC4485}" destId="{0701526F-60E7-44E7-8E0E-416C4B6E4DD3}" srcOrd="7" destOrd="0" presId="urn:microsoft.com/office/officeart/2005/8/layout/default"/>
    <dgm:cxn modelId="{D1343F94-438B-437B-A55C-5E9DC635FD16}" type="presParOf" srcId="{47462F21-D9F8-4EB8-B153-5330F7AC4485}" destId="{073F61EB-6549-4139-B4C1-0FB525B2FE26}" srcOrd="8" destOrd="0" presId="urn:microsoft.com/office/officeart/2005/8/layout/default"/>
    <dgm:cxn modelId="{ED5C8FE1-F4BD-4610-B87C-3822BDDB3672}" type="presParOf" srcId="{47462F21-D9F8-4EB8-B153-5330F7AC4485}" destId="{D30D4F2E-584B-4D3C-AD08-18C7DBCCA3E3}" srcOrd="9" destOrd="0" presId="urn:microsoft.com/office/officeart/2005/8/layout/default"/>
    <dgm:cxn modelId="{06635175-A5F8-4F0B-A29A-77131494BB69}" type="presParOf" srcId="{47462F21-D9F8-4EB8-B153-5330F7AC4485}" destId="{62E15ED9-6C44-40A1-BF6C-C593AD7E1C6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CFB8AE-494D-4C68-8C63-76BB061721E0}">
      <dsp:nvSpPr>
        <dsp:cNvPr id="0" name=""/>
        <dsp:cNvSpPr/>
      </dsp:nvSpPr>
      <dsp:spPr>
        <a:xfrm>
          <a:off x="0" y="186928"/>
          <a:ext cx="2327671" cy="139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Person-centred, relationship-based practice</a:t>
          </a:r>
        </a:p>
      </dsp:txBody>
      <dsp:txXfrm>
        <a:off x="0" y="186928"/>
        <a:ext cx="2327671" cy="1396603"/>
      </dsp:txXfrm>
    </dsp:sp>
    <dsp:sp modelId="{C8B254F4-C090-4336-881B-24F7A5199586}">
      <dsp:nvSpPr>
        <dsp:cNvPr id="0" name=""/>
        <dsp:cNvSpPr/>
      </dsp:nvSpPr>
      <dsp:spPr>
        <a:xfrm>
          <a:off x="2560439" y="186928"/>
          <a:ext cx="2327671" cy="139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Professional curiosity (history)</a:t>
          </a:r>
        </a:p>
      </dsp:txBody>
      <dsp:txXfrm>
        <a:off x="2560439" y="186928"/>
        <a:ext cx="2327671" cy="1396603"/>
      </dsp:txXfrm>
    </dsp:sp>
    <dsp:sp modelId="{34829D28-BBAB-4466-B955-F1EBBF13A76F}">
      <dsp:nvSpPr>
        <dsp:cNvPr id="0" name=""/>
        <dsp:cNvSpPr/>
      </dsp:nvSpPr>
      <dsp:spPr>
        <a:xfrm>
          <a:off x="5120878" y="186928"/>
          <a:ext cx="2327671" cy="139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Assessment of care &amp; support, and mental health</a:t>
          </a:r>
        </a:p>
      </dsp:txBody>
      <dsp:txXfrm>
        <a:off x="5120878" y="186928"/>
        <a:ext cx="2327671" cy="1396603"/>
      </dsp:txXfrm>
    </dsp:sp>
    <dsp:sp modelId="{3193161A-B1D6-4413-922C-4B42EB114853}">
      <dsp:nvSpPr>
        <dsp:cNvPr id="0" name=""/>
        <dsp:cNvSpPr/>
      </dsp:nvSpPr>
      <dsp:spPr>
        <a:xfrm>
          <a:off x="0" y="1816298"/>
          <a:ext cx="2327671" cy="139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Transitions – opportunities not cliff edges</a:t>
          </a:r>
        </a:p>
      </dsp:txBody>
      <dsp:txXfrm>
        <a:off x="0" y="1816298"/>
        <a:ext cx="2327671" cy="1396603"/>
      </dsp:txXfrm>
    </dsp:sp>
    <dsp:sp modelId="{3670B627-8464-4AF0-8608-A6E74A751A6A}">
      <dsp:nvSpPr>
        <dsp:cNvPr id="0" name=""/>
        <dsp:cNvSpPr/>
      </dsp:nvSpPr>
      <dsp:spPr>
        <a:xfrm>
          <a:off x="2560439" y="1816298"/>
          <a:ext cx="2327671" cy="139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Assessment &amp; review of risk and capacity</a:t>
          </a:r>
        </a:p>
      </dsp:txBody>
      <dsp:txXfrm>
        <a:off x="2560439" y="1816298"/>
        <a:ext cx="2327671" cy="1396603"/>
      </dsp:txXfrm>
    </dsp:sp>
    <dsp:sp modelId="{927D762A-AA35-4514-A3DA-DF8BC758065A}">
      <dsp:nvSpPr>
        <dsp:cNvPr id="0" name=""/>
        <dsp:cNvSpPr/>
      </dsp:nvSpPr>
      <dsp:spPr>
        <a:xfrm>
          <a:off x="5120878" y="1816298"/>
          <a:ext cx="2327671" cy="139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Family involvement (think family)</a:t>
          </a:r>
        </a:p>
      </dsp:txBody>
      <dsp:txXfrm>
        <a:off x="5120878" y="1816298"/>
        <a:ext cx="2327671" cy="1396603"/>
      </dsp:txXfrm>
    </dsp:sp>
    <dsp:sp modelId="{A465112D-479F-4796-9FD8-ACAABAC4B9E5}">
      <dsp:nvSpPr>
        <dsp:cNvPr id="0" name=""/>
        <dsp:cNvSpPr/>
      </dsp:nvSpPr>
      <dsp:spPr>
        <a:xfrm>
          <a:off x="0" y="3445668"/>
          <a:ext cx="2327671" cy="139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Availability of specialist advice</a:t>
          </a:r>
        </a:p>
      </dsp:txBody>
      <dsp:txXfrm>
        <a:off x="0" y="3445668"/>
        <a:ext cx="2327671" cy="1396603"/>
      </dsp:txXfrm>
    </dsp:sp>
    <dsp:sp modelId="{8423D9CA-277D-4064-9D73-024AEE27DDBC}">
      <dsp:nvSpPr>
        <dsp:cNvPr id="0" name=""/>
        <dsp:cNvSpPr/>
      </dsp:nvSpPr>
      <dsp:spPr>
        <a:xfrm>
          <a:off x="2560439" y="3445668"/>
          <a:ext cx="2327671" cy="139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Legal literacy</a:t>
          </a:r>
        </a:p>
      </dsp:txBody>
      <dsp:txXfrm>
        <a:off x="2560439" y="3445668"/>
        <a:ext cx="2327671" cy="1396603"/>
      </dsp:txXfrm>
    </dsp:sp>
    <dsp:sp modelId="{EA6A8009-B6FB-4E2D-A8E6-7C5CFBC3FD08}">
      <dsp:nvSpPr>
        <dsp:cNvPr id="0" name=""/>
        <dsp:cNvSpPr/>
      </dsp:nvSpPr>
      <dsp:spPr>
        <a:xfrm>
          <a:off x="5120878" y="3445668"/>
          <a:ext cx="2327671" cy="139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Balancing autonomy with a duty of care</a:t>
          </a:r>
        </a:p>
      </dsp:txBody>
      <dsp:txXfrm>
        <a:off x="5120878" y="3445668"/>
        <a:ext cx="2327671" cy="1396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82F956-1B5C-4D57-A32F-D22C7249E166}">
      <dsp:nvSpPr>
        <dsp:cNvPr id="0" name=""/>
        <dsp:cNvSpPr/>
      </dsp:nvSpPr>
      <dsp:spPr>
        <a:xfrm>
          <a:off x="815935" y="2381"/>
          <a:ext cx="2016918" cy="1210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Guidance on balancing autonomy with a duty of care</a:t>
          </a:r>
        </a:p>
      </dsp:txBody>
      <dsp:txXfrm>
        <a:off x="815935" y="2381"/>
        <a:ext cx="2016918" cy="1210151"/>
      </dsp:txXfrm>
    </dsp:sp>
    <dsp:sp modelId="{290B2E1D-7EF3-493E-B330-270B27ACCE38}">
      <dsp:nvSpPr>
        <dsp:cNvPr id="0" name=""/>
        <dsp:cNvSpPr/>
      </dsp:nvSpPr>
      <dsp:spPr>
        <a:xfrm>
          <a:off x="3034545" y="2381"/>
          <a:ext cx="2016918" cy="1210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Information-sharing &amp; communication</a:t>
          </a:r>
        </a:p>
      </dsp:txBody>
      <dsp:txXfrm>
        <a:off x="3034545" y="2381"/>
        <a:ext cx="2016918" cy="1210151"/>
      </dsp:txXfrm>
    </dsp:sp>
    <dsp:sp modelId="{06620868-8EA1-4DD7-8EE7-9E494E2C420B}">
      <dsp:nvSpPr>
        <dsp:cNvPr id="0" name=""/>
        <dsp:cNvSpPr/>
      </dsp:nvSpPr>
      <dsp:spPr>
        <a:xfrm>
          <a:off x="815935" y="1414224"/>
          <a:ext cx="2016918" cy="1210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Working together on complex, stuck and stalled cases</a:t>
          </a:r>
        </a:p>
      </dsp:txBody>
      <dsp:txXfrm>
        <a:off x="815935" y="1414224"/>
        <a:ext cx="2016918" cy="1210151"/>
      </dsp:txXfrm>
    </dsp:sp>
    <dsp:sp modelId="{0C530A5D-6AE7-47A0-BC7C-3676AC0877CF}">
      <dsp:nvSpPr>
        <dsp:cNvPr id="0" name=""/>
        <dsp:cNvSpPr/>
      </dsp:nvSpPr>
      <dsp:spPr>
        <a:xfrm>
          <a:off x="3034545" y="1414224"/>
          <a:ext cx="2016918" cy="1210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Use of multi-agency meetings and safeguarding enquiries</a:t>
          </a:r>
        </a:p>
      </dsp:txBody>
      <dsp:txXfrm>
        <a:off x="3034545" y="1414224"/>
        <a:ext cx="2016918" cy="1210151"/>
      </dsp:txXfrm>
    </dsp:sp>
    <dsp:sp modelId="{362446AD-1F32-48FC-A446-711210E81046}">
      <dsp:nvSpPr>
        <dsp:cNvPr id="0" name=""/>
        <dsp:cNvSpPr/>
      </dsp:nvSpPr>
      <dsp:spPr>
        <a:xfrm>
          <a:off x="815935" y="2826067"/>
          <a:ext cx="2016918" cy="1210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Clear roles and responsibilities (lead agencies and key workers)</a:t>
          </a:r>
        </a:p>
      </dsp:txBody>
      <dsp:txXfrm>
        <a:off x="815935" y="2826067"/>
        <a:ext cx="2016918" cy="1210151"/>
      </dsp:txXfrm>
    </dsp:sp>
    <dsp:sp modelId="{70D12CF3-B565-420D-9252-571F5449B2AC}">
      <dsp:nvSpPr>
        <dsp:cNvPr id="0" name=""/>
        <dsp:cNvSpPr/>
      </dsp:nvSpPr>
      <dsp:spPr>
        <a:xfrm>
          <a:off x="3034545" y="2826067"/>
          <a:ext cx="2016918" cy="12101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Shared record-keeping</a:t>
          </a:r>
        </a:p>
      </dsp:txBody>
      <dsp:txXfrm>
        <a:off x="3034545" y="2826067"/>
        <a:ext cx="2016918" cy="12101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A337B-A140-4061-AA57-E6500FE6744E}">
      <dsp:nvSpPr>
        <dsp:cNvPr id="0" name=""/>
        <dsp:cNvSpPr/>
      </dsp:nvSpPr>
      <dsp:spPr>
        <a:xfrm>
          <a:off x="0" y="739378"/>
          <a:ext cx="2262187" cy="13573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Development, dissemination &amp; review of guidance</a:t>
          </a:r>
        </a:p>
      </dsp:txBody>
      <dsp:txXfrm>
        <a:off x="0" y="739378"/>
        <a:ext cx="2262187" cy="1357312"/>
      </dsp:txXfrm>
    </dsp:sp>
    <dsp:sp modelId="{584A998B-4791-4AD9-AFA0-F6E4B56B89A8}">
      <dsp:nvSpPr>
        <dsp:cNvPr id="0" name=""/>
        <dsp:cNvSpPr/>
      </dsp:nvSpPr>
      <dsp:spPr>
        <a:xfrm>
          <a:off x="2488406" y="739378"/>
          <a:ext cx="2262187" cy="13573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Clarifying management responsibilities and oversight</a:t>
          </a:r>
        </a:p>
      </dsp:txBody>
      <dsp:txXfrm>
        <a:off x="2488406" y="739378"/>
        <a:ext cx="2262187" cy="1357312"/>
      </dsp:txXfrm>
    </dsp:sp>
    <dsp:sp modelId="{95DA3E08-D9AC-495D-8792-00981A66D944}">
      <dsp:nvSpPr>
        <dsp:cNvPr id="0" name=""/>
        <dsp:cNvSpPr/>
      </dsp:nvSpPr>
      <dsp:spPr>
        <a:xfrm>
          <a:off x="4976812" y="739378"/>
          <a:ext cx="2262187" cy="13573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Staffing, supervision, support &amp; training</a:t>
          </a:r>
        </a:p>
      </dsp:txBody>
      <dsp:txXfrm>
        <a:off x="4976812" y="739378"/>
        <a:ext cx="2262187" cy="1357312"/>
      </dsp:txXfrm>
    </dsp:sp>
    <dsp:sp modelId="{B2AC77B4-8C1D-4150-97A9-1EE94F94A533}">
      <dsp:nvSpPr>
        <dsp:cNvPr id="0" name=""/>
        <dsp:cNvSpPr/>
      </dsp:nvSpPr>
      <dsp:spPr>
        <a:xfrm>
          <a:off x="0" y="2322909"/>
          <a:ext cx="2262187" cy="13573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Recording standards</a:t>
          </a:r>
        </a:p>
      </dsp:txBody>
      <dsp:txXfrm>
        <a:off x="0" y="2322909"/>
        <a:ext cx="2262187" cy="1357312"/>
      </dsp:txXfrm>
    </dsp:sp>
    <dsp:sp modelId="{073F61EB-6549-4139-B4C1-0FB525B2FE26}">
      <dsp:nvSpPr>
        <dsp:cNvPr id="0" name=""/>
        <dsp:cNvSpPr/>
      </dsp:nvSpPr>
      <dsp:spPr>
        <a:xfrm>
          <a:off x="2488406" y="2322909"/>
          <a:ext cx="2262187" cy="13573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Commissioning &amp; contract monitoring</a:t>
          </a:r>
        </a:p>
      </dsp:txBody>
      <dsp:txXfrm>
        <a:off x="2488406" y="2322909"/>
        <a:ext cx="2262187" cy="1357312"/>
      </dsp:txXfrm>
    </dsp:sp>
    <dsp:sp modelId="{62E15ED9-6C44-40A1-BF6C-C593AD7E1C65}">
      <dsp:nvSpPr>
        <dsp:cNvPr id="0" name=""/>
        <dsp:cNvSpPr/>
      </dsp:nvSpPr>
      <dsp:spPr>
        <a:xfrm>
          <a:off x="4976812" y="2322909"/>
          <a:ext cx="2262187" cy="13573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Culture of openness, challenge and escalation</a:t>
          </a:r>
        </a:p>
      </dsp:txBody>
      <dsp:txXfrm>
        <a:off x="4976812" y="2322909"/>
        <a:ext cx="2262187" cy="1357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5B6BA-74C3-4E64-B0FB-3DC3DB0F2F16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36CAF-CCAE-4AF9-A2AC-EB1FEE28B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7944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BCB94-A30F-4C07-8FD5-5D3608F048A3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5E8E8-1528-48FB-B845-BEC6BE7B3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5183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5E8E8-1528-48FB-B845-BEC6BE7B33E1}" type="slidenum">
              <a:rPr lang="en-GB" smtClean="0"/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660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5E8E8-1528-48FB-B845-BEC6BE7B33E1}" type="slidenum">
              <a:rPr lang="en-GB" smtClean="0"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349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5E8E8-1528-48FB-B845-BEC6BE7B33E1}" type="slidenum">
              <a:rPr lang="en-GB" smtClean="0"/>
              <a:t>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349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737433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2041672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304800"/>
            <a:ext cx="2038350" cy="54102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962650" cy="54102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33837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C4F72-8252-4606-9EE8-7A779F612DE6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B7717-E68C-45DB-9DE8-2746ACD9C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14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192565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06162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40005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524000"/>
            <a:ext cx="40005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536311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7998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3183447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043669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423656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314736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8153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225" y="5638800"/>
            <a:ext cx="2133600" cy="117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CD092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C4F72-8252-4606-9EE8-7A779F612DE6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B7717-E68C-45DB-9DE8-2746ACD9C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28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ylife.enfield.gov.uk/enfield-home-page/content/safeguarding/professionals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8302625" y="58261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GB"/>
          </a:p>
        </p:txBody>
      </p:sp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924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6" name="Rectangle 38"/>
          <p:cNvSpPr>
            <a:spLocks noGrp="1" noChangeArrowheads="1"/>
          </p:cNvSpPr>
          <p:nvPr/>
        </p:nvSpPr>
        <p:spPr bwMode="auto">
          <a:xfrm>
            <a:off x="304800" y="914400"/>
            <a:ext cx="812244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5600" b="1" dirty="0">
                <a:solidFill>
                  <a:srgbClr val="D52B1E"/>
                </a:solidFill>
                <a:latin typeface="Arial" charset="0"/>
              </a:rPr>
              <a:t>H</a:t>
            </a:r>
            <a:r>
              <a:rPr lang="en-US" sz="5600" b="1" dirty="0" err="1">
                <a:solidFill>
                  <a:srgbClr val="D52B1E"/>
                </a:solidFill>
                <a:latin typeface="Arial" charset="0"/>
              </a:rPr>
              <a:t>omelessness</a:t>
            </a:r>
            <a:r>
              <a:rPr lang="en-US" sz="5600" b="1" dirty="0">
                <a:solidFill>
                  <a:srgbClr val="D52B1E"/>
                </a:solidFill>
                <a:latin typeface="Arial" charset="0"/>
              </a:rPr>
              <a:t> and Self Neglect: Learning from </a:t>
            </a:r>
            <a:r>
              <a:rPr lang="en-US" sz="5600" b="1">
                <a:solidFill>
                  <a:srgbClr val="D52B1E"/>
                </a:solidFill>
                <a:latin typeface="Arial" charset="0"/>
              </a:rPr>
              <a:t>the Thematic </a:t>
            </a:r>
            <a:r>
              <a:rPr lang="en-US" sz="5600" b="1" dirty="0">
                <a:solidFill>
                  <a:srgbClr val="D52B1E"/>
                </a:solidFill>
                <a:latin typeface="Arial" charset="0"/>
              </a:rPr>
              <a:t>SAR</a:t>
            </a:r>
            <a:endParaRPr lang="en-US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87" name="Rectangle 39"/>
          <p:cNvSpPr>
            <a:spLocks noGrp="1" noChangeArrowheads="1"/>
          </p:cNvSpPr>
          <p:nvPr/>
        </p:nvSpPr>
        <p:spPr bwMode="auto">
          <a:xfrm>
            <a:off x="1143000" y="2511667"/>
            <a:ext cx="67818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3200" b="1" dirty="0">
              <a:latin typeface="Arial" charset="0"/>
            </a:endParaRPr>
          </a:p>
          <a:p>
            <a:pPr algn="ctr"/>
            <a:r>
              <a:rPr lang="en-US" sz="3200" b="1" dirty="0">
                <a:latin typeface="Arial" charset="0"/>
              </a:rPr>
              <a:t>Elspeth Smith, Safeguarding Adults Practice Lead </a:t>
            </a:r>
          </a:p>
          <a:p>
            <a:pPr algn="ctr"/>
            <a:r>
              <a:rPr lang="en-US" sz="3200" b="1" dirty="0">
                <a:latin typeface="Arial" charset="0"/>
              </a:rPr>
              <a:t>and </a:t>
            </a:r>
          </a:p>
          <a:p>
            <a:pPr algn="ctr"/>
            <a:r>
              <a:rPr lang="en-US" sz="3200" b="1" dirty="0">
                <a:latin typeface="Arial" charset="0"/>
              </a:rPr>
              <a:t>David Williams, Principal Social Worker</a:t>
            </a:r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152400" y="6184900"/>
            <a:ext cx="2438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900" b="1">
                <a:solidFill>
                  <a:srgbClr val="D52B1E"/>
                </a:solidFill>
                <a:latin typeface="Arial" charset="0"/>
              </a:rPr>
              <a:t>www.enfield.gov.uk</a:t>
            </a:r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3581400" y="5867400"/>
            <a:ext cx="19192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52B1E"/>
                </a:solidFill>
                <a:latin typeface="Arial" charset="0"/>
              </a:rPr>
              <a:t>Striving for excellence</a:t>
            </a:r>
          </a:p>
        </p:txBody>
      </p:sp>
      <p:pic>
        <p:nvPicPr>
          <p:cNvPr id="2091" name="Picture 4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8" y="6172200"/>
            <a:ext cx="1535112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2" name="Picture 4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225" y="5638800"/>
            <a:ext cx="2133600" cy="117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EB97E-E558-657A-DC27-83371F924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Legal literacy…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2E1D3-CA2E-EA4B-37D9-F08B07639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0"/>
            <a:ext cx="8153400" cy="4191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Homelessness Reduction Act 2017 – duty to refer.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Care Act 2014 – Safeguarding duties which include self-neglect.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Human Rights Act – did we sometimes prioritise right to privacy above right to life?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Mental Capacity Act – assessments not always apparent. No advocates used?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744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5C959-5EDC-9CBF-3FF5-87B752148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Safeguarding literacy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79492-664E-797B-80E4-72A758EE0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Again, some really good practice but also missed opportunities.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If the concern stays in your notes then nothing happens. Guidance on when and how to refer Safeguarding can be found at </a:t>
            </a:r>
            <a:r>
              <a:rPr lang="en-US" dirty="0">
                <a:hlinkClick r:id="rId2"/>
              </a:rPr>
              <a:t>Professionals (enfield.gov.uk)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Recording reasons for decision making.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4940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+mn-lt"/>
              </a:rPr>
              <a:t>Inter-organisational environment – best practice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3005856"/>
              </p:ext>
            </p:extLst>
          </p:nvPr>
        </p:nvGraphicFramePr>
        <p:xfrm>
          <a:off x="1676400" y="2057400"/>
          <a:ext cx="58674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271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7E201-AF88-6A03-BEAB-D97E56F0E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Domain 3: Organisational Context.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0F0B4-A4A3-D3B4-712D-764CD1ADD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How does the wider context of work affect the direct work with adults at risk?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These deaths took place in 2021/22 so COVID-19 was the elephant in the room but a lot of the issues remain.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740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9A47D-C941-86B4-07FE-FE87E371E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Domain 3: Organisational Context.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D8CEE-CABB-4FEA-3375-BBE47A497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Workloads.</a:t>
            </a:r>
          </a:p>
          <a:p>
            <a:endParaRPr lang="en-GB" dirty="0"/>
          </a:p>
          <a:p>
            <a:r>
              <a:rPr lang="en-GB" dirty="0"/>
              <a:t>Workflows.</a:t>
            </a:r>
          </a:p>
          <a:p>
            <a:endParaRPr lang="en-GB" dirty="0"/>
          </a:p>
          <a:p>
            <a:r>
              <a:rPr lang="en-GB" dirty="0"/>
              <a:t>Awareness of resources.</a:t>
            </a:r>
          </a:p>
          <a:p>
            <a:endParaRPr lang="en-GB" dirty="0"/>
          </a:p>
          <a:p>
            <a:r>
              <a:rPr lang="en-GB" dirty="0"/>
              <a:t>Supporting each other – both as different organisations but also line manager/ front line staff.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3112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BFBD0-F3F5-9B01-6A16-0A8C8B91A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 we treat symptoms rather than causes?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76E6F-925D-B9F6-C58F-D6377D5D0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‘With Adult D and Adult P there was some reliance on blitz cleans without considering what else might be attempted to prevent a reoccurrence of poor living conditions’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Do we create space to explore the ‘why’?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Is there something about how we set up our services/ pathways that creates this?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290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+mn-lt"/>
              </a:rPr>
              <a:t>Organisational environment – best practice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9311201"/>
              </p:ext>
            </p:extLst>
          </p:nvPr>
        </p:nvGraphicFramePr>
        <p:xfrm>
          <a:off x="990600" y="1981200"/>
          <a:ext cx="72390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0861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30A33-4274-BFA5-0AF2-90EA626F7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 Risk Advisory Panel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7D7AF-CAE1-EDC3-2387-DC9C7EB96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Staff sometimes ‘stuck’ as to what to do next</a:t>
            </a:r>
          </a:p>
          <a:p>
            <a:r>
              <a:rPr lang="en-GB" dirty="0"/>
              <a:t>Patterns were not surfaced prior to attendance</a:t>
            </a:r>
          </a:p>
          <a:p>
            <a:r>
              <a:rPr lang="en-GB" dirty="0"/>
              <a:t>We encourage risk assessment and MDT meeting as a precondition to referral being accepted</a:t>
            </a:r>
          </a:p>
          <a:p>
            <a:r>
              <a:rPr lang="en-GB" dirty="0"/>
              <a:t>Vital to have everyone in attendance</a:t>
            </a:r>
          </a:p>
          <a:p>
            <a:r>
              <a:rPr lang="en-GB" dirty="0"/>
              <a:t>MDT nature of HRAP promotes curiosity with up to an hour for discussion with strengths based approach taken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631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ED6F-A69E-B976-AFF0-D6494EBCB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Next…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A3DBE-7356-2149-78F7-7267B998E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884862"/>
            <a:ext cx="8153400" cy="4191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Enfield’s Safeguarding Adults Board Self Neglect Sub-group: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- Multi-agency Risk Meeting template to encourage lead practitioner and MDT approach. </a:t>
            </a:r>
          </a:p>
          <a:p>
            <a:pPr marL="0" indent="0">
              <a:buNone/>
            </a:pPr>
            <a:r>
              <a:rPr lang="en-GB" sz="2000" dirty="0"/>
              <a:t>- Developing legal literacy guidance and training. </a:t>
            </a:r>
          </a:p>
          <a:p>
            <a:pPr marL="0" indent="0">
              <a:buNone/>
            </a:pPr>
            <a:r>
              <a:rPr lang="en-GB" sz="2000" dirty="0"/>
              <a:t>- Potential regular Self-Neglect MARAC style meetings.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Rough Sleeper’s MARAM and Services continue to develop accommodation options in relation to those active in addiction.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Adult Social Care are reviewing pathways to try and avoid ‘stop-start’ experiences.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Plans to run a Risk Assessment master class…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More explicit process in ASC for processing Police reports.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32515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0D94-955F-A156-FB4F-F4D0ED16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807" y="381000"/>
            <a:ext cx="8153400" cy="1143000"/>
          </a:xfrm>
        </p:spPr>
        <p:txBody>
          <a:bodyPr/>
          <a:lstStyle/>
          <a:p>
            <a:r>
              <a:rPr lang="en-GB" dirty="0"/>
              <a:t>The June SAR Learning Event (25</a:t>
            </a:r>
            <a:r>
              <a:rPr lang="en-GB" baseline="30000" dirty="0"/>
              <a:t>th</a:t>
            </a:r>
            <a:r>
              <a:rPr lang="en-GB" dirty="0"/>
              <a:t>) will focus on addiction services and how these support adults – particularly those who are street homeless and experiencing mental distress.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We’ll also have a case study around where multi-disciplinary work has gone really well.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We hope to you there!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B6FF8-DA5E-FE9F-62AB-8E297B3B4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52400"/>
            <a:ext cx="6888822" cy="1143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346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153400" cy="1143000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86800" cy="4800600"/>
          </a:xfrm>
        </p:spPr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dirty="0"/>
              <a:t>Welcome and introduction</a:t>
            </a:r>
          </a:p>
          <a:p>
            <a:r>
              <a:rPr lang="en-GB" dirty="0"/>
              <a:t>Ground Rules</a:t>
            </a:r>
          </a:p>
          <a:p>
            <a:r>
              <a:rPr lang="en-GB" dirty="0"/>
              <a:t>Background </a:t>
            </a:r>
          </a:p>
          <a:p>
            <a:r>
              <a:rPr lang="en-GB" dirty="0"/>
              <a:t>Domains: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800" dirty="0"/>
              <a:t>Direct Work with Individuals at Risk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800" dirty="0"/>
              <a:t>Team Around the Person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800" dirty="0"/>
              <a:t>Organisational Context</a:t>
            </a:r>
          </a:p>
          <a:p>
            <a:r>
              <a:rPr lang="en-GB" dirty="0"/>
              <a:t>High Risk Advisory Panel</a:t>
            </a:r>
          </a:p>
          <a:p>
            <a:r>
              <a:rPr lang="en-GB" dirty="0"/>
              <a:t>Safeguarding Adults Board Work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AA2BB-CF37-7C55-799F-10394399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71500"/>
            <a:ext cx="8153400" cy="1143000"/>
          </a:xfrm>
        </p:spPr>
        <p:txBody>
          <a:bodyPr/>
          <a:lstStyle/>
          <a:p>
            <a:r>
              <a:rPr lang="en-GB" dirty="0"/>
              <a:t>Before we begin…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82393-2329-F873-0794-40DDC27F6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This SAR looks at the lives (and deaths) of five real adults. It would take a thousand slides for us to adequately describe those lives.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Adults M, K, P, D and B were all people with hopes, worries and quirks. It’s important to remember them and the very real impact our work had on them (good and bad).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47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9E3D3-0306-709D-E736-4F73A300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439150" cy="1325563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Domain 1: Direct Work with Individuals at Risk</a:t>
            </a:r>
            <a:br>
              <a:rPr lang="en-GB" sz="3200" dirty="0"/>
            </a:br>
            <a:endParaRPr lang="en-GB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84C33-75C3-8745-6396-6A54A8AD2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en-GB" dirty="0"/>
              <a:t>Patterns didn’t necessarily prompt changes in approach. Introduction rather than referral.</a:t>
            </a:r>
          </a:p>
          <a:p>
            <a:pPr lvl="1">
              <a:buFontTx/>
              <a:buChar char="-"/>
            </a:pPr>
            <a:r>
              <a:rPr lang="en-GB" dirty="0"/>
              <a:t>Engagement not effective, but no changes made to methods of practice</a:t>
            </a:r>
          </a:p>
          <a:p>
            <a:pPr lvl="1">
              <a:buFontTx/>
              <a:buChar char="-"/>
            </a:pPr>
            <a:r>
              <a:rPr lang="en-GB" dirty="0"/>
              <a:t>Working together was difficult but referrals were made instead of introductions (B, D, P) – no outreach</a:t>
            </a:r>
          </a:p>
          <a:p>
            <a:pPr>
              <a:buFontTx/>
              <a:buChar char="-"/>
            </a:pPr>
            <a:r>
              <a:rPr lang="en-GB" dirty="0"/>
              <a:t>Multi-disciplinary approach sometimes not taken. </a:t>
            </a:r>
          </a:p>
          <a:p>
            <a:pPr lvl="1">
              <a:buFontTx/>
              <a:buChar char="-"/>
            </a:pPr>
            <a:r>
              <a:rPr lang="en-GB" dirty="0"/>
              <a:t>Risk likely and significant then outreach and info sharing necessary (D self-discharged, lacked responses to services but information sharing limited around risk)</a:t>
            </a:r>
          </a:p>
          <a:p>
            <a:pPr>
              <a:buFontTx/>
              <a:buChar char="-"/>
            </a:pPr>
            <a:r>
              <a:rPr lang="en-GB" dirty="0"/>
              <a:t>Concerned Curiosity</a:t>
            </a:r>
          </a:p>
          <a:p>
            <a:pPr lvl="1">
              <a:buFontTx/>
              <a:buChar char="-"/>
            </a:pPr>
            <a:r>
              <a:rPr lang="en-GB" dirty="0"/>
              <a:t>With people who present a significant risk, opportunities missed to try and understand responses to engagement whilst in contained hospital setting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0398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9E3D3-0306-709D-E736-4F73A300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Domain 1: Direct Work with Individuals at 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84C33-75C3-8745-6396-6A54A8AD2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Rationale for decisions – recording issue but also does it betray assumptions?</a:t>
            </a:r>
          </a:p>
          <a:p>
            <a:pPr lvl="1"/>
            <a:r>
              <a:rPr lang="en-GB" dirty="0"/>
              <a:t>Belief that P had capacity to make decision to leave hospital without formal assessment made – assumption of ‘lifestyle choice’.</a:t>
            </a:r>
          </a:p>
          <a:p>
            <a:r>
              <a:rPr lang="en-GB" dirty="0"/>
              <a:t>Alcohol or substance abuse a common factor</a:t>
            </a:r>
          </a:p>
          <a:p>
            <a:pPr lvl="1"/>
            <a:r>
              <a:rPr lang="en-GB" dirty="0"/>
              <a:t>Was there enough consideration of this impact, particularly on mental capacity</a:t>
            </a:r>
          </a:p>
          <a:p>
            <a:r>
              <a:rPr lang="en-GB" dirty="0"/>
              <a:t>Information sharing – detail in referrals for example or exploration of patterns –</a:t>
            </a:r>
          </a:p>
          <a:p>
            <a:pPr lvl="1"/>
            <a:r>
              <a:rPr lang="en-GB" dirty="0"/>
              <a:t>substance misuse not explored enough as driver for A&amp;E attendance (B)</a:t>
            </a:r>
          </a:p>
          <a:p>
            <a:r>
              <a:rPr lang="en-GB" dirty="0"/>
              <a:t>Advocacy – some people need support to engage from someone they see as being on their side</a:t>
            </a:r>
          </a:p>
        </p:txBody>
      </p:sp>
    </p:spTree>
    <p:extLst>
      <p:ext uri="{BB962C8B-B14F-4D97-AF65-F5344CB8AC3E}">
        <p14:creationId xmlns:p14="http://schemas.microsoft.com/office/powerpoint/2010/main" val="2443997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practice – best practice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163126"/>
              </p:ext>
            </p:extLst>
          </p:nvPr>
        </p:nvGraphicFramePr>
        <p:xfrm>
          <a:off x="1066800" y="1295400"/>
          <a:ext cx="744855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6652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153400" cy="1143000"/>
          </a:xfrm>
        </p:spPr>
        <p:txBody>
          <a:bodyPr/>
          <a:lstStyle/>
          <a:p>
            <a:r>
              <a:rPr lang="en-GB" dirty="0"/>
              <a:t>Domain 2: Team around the person.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153400" cy="4191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How do services work together to provide wrap around health, housing and social care?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This includes looking at legal literacy, safeguarding literacy and multi-agency meetings.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C65E6-FD46-4674-72D8-0ACB73745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Domain 2: Team Around the Person.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1790D-61C1-8133-74C1-705AD7FBB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90600"/>
            <a:ext cx="8153400" cy="4191000"/>
          </a:xfrm>
        </p:spPr>
        <p:txBody>
          <a:bodyPr/>
          <a:lstStyle/>
          <a:p>
            <a:r>
              <a:rPr lang="en-GB" dirty="0"/>
              <a:t>Valuable joint visits – could these be repeated and done more often?</a:t>
            </a:r>
          </a:p>
          <a:p>
            <a:endParaRPr lang="en-GB" dirty="0"/>
          </a:p>
          <a:p>
            <a:r>
              <a:rPr lang="en-GB" dirty="0"/>
              <a:t>Multi-disciplinary meetings worked really well but weren’t used enough – or, in some cases, reviewed in terms of actions. </a:t>
            </a:r>
          </a:p>
          <a:p>
            <a:endParaRPr lang="en-GB" dirty="0"/>
          </a:p>
          <a:p>
            <a:r>
              <a:rPr lang="en-GB" dirty="0"/>
              <a:t>Plans sometimes became ‘lost’ – who owns the plan? Lead doesn’t mean responsible for everything. 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147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2CF52-EF01-CCF2-8769-4A8821211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Information sharing and multi-agency meetings.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E1EED-00AE-1F07-E73B-4FA7C72EA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fantastic example where a GP and many other services worked together with M to make sure he got his script regularly.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Other examples of this went less well. Referrals that were delayed for example.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166309"/>
      </p:ext>
    </p:extLst>
  </p:cSld>
  <p:clrMapOvr>
    <a:masterClrMapping/>
  </p:clrMapOvr>
</p:sld>
</file>

<file path=ppt/theme/theme1.xml><?xml version="1.0" encoding="utf-8"?>
<a:theme xmlns:a="http://schemas.openxmlformats.org/drawingml/2006/main" name="Enfield Template">
  <a:themeElements>
    <a:clrScheme name="Enfield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nfield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Enfield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field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field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382</TotalTime>
  <Words>1089</Words>
  <Application>Microsoft Office PowerPoint</Application>
  <PresentationFormat>On-screen Show (4:3)</PresentationFormat>
  <Paragraphs>134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</vt:lpstr>
      <vt:lpstr>Enfield Template</vt:lpstr>
      <vt:lpstr>Office Theme</vt:lpstr>
      <vt:lpstr>PowerPoint Presentation</vt:lpstr>
      <vt:lpstr>Introduction</vt:lpstr>
      <vt:lpstr>Before we begin…</vt:lpstr>
      <vt:lpstr>Domain 1: Direct Work with Individuals at Risk </vt:lpstr>
      <vt:lpstr>Domain 1: Direct Work with Individuals at Risk</vt:lpstr>
      <vt:lpstr>Direct practice – best practice</vt:lpstr>
      <vt:lpstr>Domain 2: Team around the person. </vt:lpstr>
      <vt:lpstr>Domain 2: Team Around the Person. </vt:lpstr>
      <vt:lpstr>Information sharing and multi-agency meetings. </vt:lpstr>
      <vt:lpstr>Legal literacy…</vt:lpstr>
      <vt:lpstr>Safeguarding literacy</vt:lpstr>
      <vt:lpstr>Inter-organisational environment – best practice</vt:lpstr>
      <vt:lpstr>Domain 3: Organisational Context. </vt:lpstr>
      <vt:lpstr>Domain 3: Organisational Context. </vt:lpstr>
      <vt:lpstr>Do we treat symptoms rather than causes?</vt:lpstr>
      <vt:lpstr>Organisational environment – best practice</vt:lpstr>
      <vt:lpstr>High Risk Advisory Panel</vt:lpstr>
      <vt:lpstr>What Next…</vt:lpstr>
      <vt:lpstr>The June SAR Learning Event (25th) will focus on addiction services and how these support adults – particularly those who are street homeless and experiencing mental distress.  We’ll also have a case study around where multi-disciplinary work has gone really well.   We hope to you there!</vt:lpstr>
    </vt:vector>
  </TitlesOfParts>
  <Company>London Borough of Enfield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Elspeth Smith</dc:creator>
  <cp:lastModifiedBy>Elspeth Smith</cp:lastModifiedBy>
  <cp:revision>4</cp:revision>
  <cp:lastPrinted>2011-01-25T15:11:23Z</cp:lastPrinted>
  <dcterms:created xsi:type="dcterms:W3CDTF">2024-04-19T12:52:18Z</dcterms:created>
  <dcterms:modified xsi:type="dcterms:W3CDTF">2024-11-04T19:54:11Z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SecurityClassification">
    <vt:lpwstr>UNCLASSIFIED</vt:lpwstr>
  </property>
  <property fmtid="{D5CDD505-2E9C-101B-9397-08002B2CF9AE}" pid="3" name="PM_Qualifier">
    <vt:lpwstr/>
  </property>
  <property fmtid="{D5CDD505-2E9C-101B-9397-08002B2CF9AE}" pid="4" name="PM_DisplayValueSecClassificationWithQualifier">
    <vt:lpwstr>UNCLASSIFIED</vt:lpwstr>
  </property>
  <property fmtid="{D5CDD505-2E9C-101B-9397-08002B2CF9AE}" pid="5" name="PM_InsertionValue">
    <vt:lpwstr>Classification: UNCLASSIFIED</vt:lpwstr>
  </property>
  <property fmtid="{D5CDD505-2E9C-101B-9397-08002B2CF9AE}" pid="6" name="PM_Originator_Hash_SHA1">
    <vt:lpwstr>CD5BE0D6C20E853F0684852AC34AF174B2D753ED</vt:lpwstr>
  </property>
  <property fmtid="{D5CDD505-2E9C-101B-9397-08002B2CF9AE}" pid="7" name="PM_Hash_Version">
    <vt:lpwstr>2012.2</vt:lpwstr>
  </property>
  <property fmtid="{D5CDD505-2E9C-101B-9397-08002B2CF9AE}" pid="8" name="PM_Hash_Salt">
    <vt:lpwstr>2117AE6AF45399BFE0F273B2BCA542F0</vt:lpwstr>
  </property>
  <property fmtid="{D5CDD505-2E9C-101B-9397-08002B2CF9AE}" pid="9" name="PM_Hash_SHA1">
    <vt:lpwstr>2D58336EAE1515FB91C562A2023C9E172553E4A3</vt:lpwstr>
  </property>
  <property fmtid="{D5CDD505-2E9C-101B-9397-08002B2CF9AE}" pid="10" name="PM_LastInsertion">
    <vt:lpwstr>UNCLASSIFIED</vt:lpwstr>
  </property>
  <property fmtid="{D5CDD505-2E9C-101B-9397-08002B2CF9AE}" pid="11" name="MSIP_Label_654c3615-41c5-4b89-b528-23679be2a629_Enabled">
    <vt:lpwstr>true</vt:lpwstr>
  </property>
  <property fmtid="{D5CDD505-2E9C-101B-9397-08002B2CF9AE}" pid="12" name="MSIP_Label_654c3615-41c5-4b89-b528-23679be2a629_SetDate">
    <vt:lpwstr>2024-04-19T16:39:43Z</vt:lpwstr>
  </property>
  <property fmtid="{D5CDD505-2E9C-101B-9397-08002B2CF9AE}" pid="13" name="MSIP_Label_654c3615-41c5-4b89-b528-23679be2a629_Method">
    <vt:lpwstr>Privileged</vt:lpwstr>
  </property>
  <property fmtid="{D5CDD505-2E9C-101B-9397-08002B2CF9AE}" pid="14" name="MSIP_Label_654c3615-41c5-4b89-b528-23679be2a629_Name">
    <vt:lpwstr>654c3615-41c5-4b89-b528-23679be2a629</vt:lpwstr>
  </property>
  <property fmtid="{D5CDD505-2E9C-101B-9397-08002B2CF9AE}" pid="15" name="MSIP_Label_654c3615-41c5-4b89-b528-23679be2a629_SiteId">
    <vt:lpwstr>cc18b91d-1bb2-4d9b-ac76-7a4447488d49</vt:lpwstr>
  </property>
  <property fmtid="{D5CDD505-2E9C-101B-9397-08002B2CF9AE}" pid="16" name="MSIP_Label_654c3615-41c5-4b89-b528-23679be2a629_ActionId">
    <vt:lpwstr>fec95484-9692-47d2-af06-90563b17c482</vt:lpwstr>
  </property>
  <property fmtid="{D5CDD505-2E9C-101B-9397-08002B2CF9AE}" pid="17" name="MSIP_Label_654c3615-41c5-4b89-b528-23679be2a629_ContentBits">
    <vt:lpwstr>0</vt:lpwstr>
  </property>
</Properties>
</file>