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9" r:id="rId3"/>
    <p:sldId id="260" r:id="rId4"/>
    <p:sldId id="261" r:id="rId5"/>
    <p:sldId id="269" r:id="rId6"/>
    <p:sldId id="263" r:id="rId7"/>
    <p:sldId id="270" r:id="rId8"/>
    <p:sldId id="271" r:id="rId9"/>
    <p:sldId id="266" r:id="rId10"/>
    <p:sldId id="267" r:id="rId11"/>
    <p:sldId id="268" r:id="rId12"/>
    <p:sldId id="274" r:id="rId13"/>
    <p:sldId id="26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CE1921"/>
    <a:srgbClr val="CF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DBAC4-EAD8-4A6A-A5C8-4FD6523055DE}" v="3" dt="2024-01-23T14:15:57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51" autoAdjust="0"/>
  </p:normalViewPr>
  <p:slideViewPr>
    <p:cSldViewPr>
      <p:cViewPr varScale="1">
        <p:scale>
          <a:sx n="91" d="100"/>
          <a:sy n="91" d="100"/>
        </p:scale>
        <p:origin x="78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B6BA-74C3-4E64-B0FB-3DC3DB0F2F1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36CAF-CCAE-4AF9-A2AC-EB1FEE28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94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BCB94-A30F-4C07-8FD5-5D3608F048A3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E8E8-1528-48FB-B845-BEC6BE7B3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1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+mn-lt"/>
              </a:rPr>
              <a:t>87% have experienced abuse on social media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82% have experienced media incitement to racial hatred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Victimisation begins early in life: 78% experienced significant ‘hate-related incidents’ in school.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C4719-E5AD-4C3D-A469-DD6EAC1C6D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8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743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416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541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383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1702F-23CF-65B0-0E5D-399F5321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9736-F8F9-4FCA-A572-9DCAB4E2C99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D9477-ABA5-6402-5C01-BFAAFE34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9E3BB-06D7-19F1-ED21-E50E5FC0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9D71-C2A0-4D6E-B16F-8837F9F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0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9256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6162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3631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998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344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366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2365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1473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38800"/>
            <a:ext cx="21336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2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A2F9F-6473-B3E1-6FAD-29C1B687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6DD1-2746-7776-4F6F-1E2B3AE7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C1ABC-8582-3BB1-B42F-079D643E9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9736-F8F9-4FCA-A572-9DCAB4E2C99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6A1D8-2507-0621-E72B-28FFFD608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A21C-9137-A4EC-745A-953D7547A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9D71-C2A0-4D6E-B16F-8837F9FE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hBbMrF8Z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8302625" y="5826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447975"/>
            <a:ext cx="2851150" cy="21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Rectangle 38"/>
          <p:cNvSpPr>
            <a:spLocks noGrp="1" noChangeArrowheads="1"/>
          </p:cNvSpPr>
          <p:nvPr/>
        </p:nvSpPr>
        <p:spPr bwMode="auto">
          <a:xfrm>
            <a:off x="685800" y="1676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badi Extra Light" panose="020B0204020104020204" pitchFamily="34" charset="0"/>
              </a:rPr>
              <a:t>Safeguarding in Enfield for GRTBS communities- a discussion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Abadi Extra Light" panose="020B0204020104020204" pitchFamily="34" charset="0"/>
              </a:rPr>
              <a:t>Karen Maguire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Abadi Extra Light" panose="020B0204020104020204" pitchFamily="34" charset="0"/>
              </a:rPr>
              <a:t>GRTBS Lead Enfield Council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/>
        </p:nvSpPr>
        <p:spPr bwMode="auto">
          <a:xfrm>
            <a:off x="1371600" y="31242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200" b="1" dirty="0">
              <a:latin typeface="Arial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52400" y="61849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900" b="1">
                <a:solidFill>
                  <a:srgbClr val="D52B1E"/>
                </a:solidFill>
                <a:latin typeface="Arial" charset="0"/>
              </a:rPr>
              <a:t>www.enfield.gov.uk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3581400" y="58674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52B1E"/>
                </a:solidFill>
                <a:latin typeface="Arial" charset="0"/>
              </a:rPr>
              <a:t>Striving for excellence</a:t>
            </a: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6172200"/>
            <a:ext cx="1535112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38800"/>
            <a:ext cx="21336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195B75-C093-44F7-BCB1-7D8DB4ACD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3977" y="392752"/>
            <a:ext cx="7918648" cy="55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4351-7FB3-0136-F393-E14D5511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89195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GRTBS Project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30C8-BCF1-6204-F828-D0F8D930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153400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 develop the borough’s strategic approach to Gypsy Roma and Traveller (GRTBS) communities in Enfield, by supporting the best possible quality of life for them by focusing on 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Health and Wellbeing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Community engagement 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Site delivery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Community safety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Financial inclusion &amp; employment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Equalities monitoring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Customer experience &amp; journey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Heritage &amp; Culture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64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8849E2-4D26-AC13-F98B-313BE340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0888"/>
            <a:ext cx="8153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we change our offer to GRTBS families – a discussion</a:t>
            </a:r>
          </a:p>
        </p:txBody>
      </p:sp>
    </p:spTree>
    <p:extLst>
      <p:ext uri="{BB962C8B-B14F-4D97-AF65-F5344CB8AC3E}">
        <p14:creationId xmlns:p14="http://schemas.microsoft.com/office/powerpoint/2010/main" val="52576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B6DD-B1B2-C0DE-2DAC-822C2B86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0" dirty="0">
                <a:solidFill>
                  <a:srgbClr val="FF0000"/>
                </a:solidFill>
                <a:latin typeface="Candara Light" panose="020E0502030303020204" pitchFamily="34" charset="0"/>
              </a:rPr>
              <a:t>Meet some of our stakeholders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62200C9-29F8-469C-AB7D-7D76E6393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64" y="1052736"/>
            <a:ext cx="4040188" cy="3951288"/>
          </a:xfrm>
        </p:spPr>
        <p:txBody>
          <a:bodyPr wrap="square" anchor="t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dirty="0">
              <a:latin typeface="Abadi Extra Light" panose="020B02040201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GRTBS Community</a:t>
            </a:r>
          </a:p>
          <a:p>
            <a:pPr algn="just"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London Gypsy Travellers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8000" dirty="0">
              <a:latin typeface="Abadi Extra Light" panose="020B02040201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Friends Family Travellers</a:t>
            </a:r>
          </a:p>
          <a:p>
            <a:pPr algn="just"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8000" dirty="0" err="1">
                <a:latin typeface="Abadi Extra Light" panose="020B0204020104020204" pitchFamily="34" charset="0"/>
              </a:rPr>
              <a:t>Traveller</a:t>
            </a:r>
            <a:r>
              <a:rPr lang="en-US" sz="8000" dirty="0">
                <a:latin typeface="Abadi Extra Light" panose="020B0204020104020204" pitchFamily="34" charset="0"/>
              </a:rPr>
              <a:t> Movement</a:t>
            </a:r>
          </a:p>
          <a:p>
            <a:pPr algn="just"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London Roma Support Group</a:t>
            </a:r>
          </a:p>
          <a:p>
            <a:pPr algn="just"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Luton Roma Support Group</a:t>
            </a:r>
          </a:p>
          <a:p>
            <a:pPr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NHS</a:t>
            </a:r>
          </a:p>
          <a:p>
            <a:pPr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Mind</a:t>
            </a:r>
          </a:p>
          <a:p>
            <a:pPr>
              <a:lnSpc>
                <a:spcPct val="90000"/>
              </a:lnSpc>
            </a:pPr>
            <a:endParaRPr lang="en-US" sz="8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8000" dirty="0">
                <a:latin typeface="Abadi Extra Light" panose="020B0204020104020204" pitchFamily="34" charset="0"/>
              </a:rPr>
              <a:t>Samaritans</a:t>
            </a:r>
          </a:p>
          <a:p>
            <a:pPr>
              <a:lnSpc>
                <a:spcPct val="90000"/>
              </a:lnSpc>
            </a:pP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470D14-9D37-4701-954A-10BB595AC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36712"/>
            <a:ext cx="4041775" cy="959544"/>
          </a:xfrm>
          <a:solidFill>
            <a:schemeClr val="bg1"/>
          </a:solidFill>
        </p:spPr>
        <p:txBody>
          <a:bodyPr wrap="square" anchor="b">
            <a:normAutofit/>
          </a:bodyPr>
          <a:lstStyle/>
          <a:p>
            <a:endParaRPr lang="en-US" dirty="0">
              <a:latin typeface="Abadi Extra Light" panose="020B0204020104020204" pitchFamily="34" charset="0"/>
            </a:endParaRPr>
          </a:p>
          <a:p>
            <a:endParaRPr lang="en-US" sz="5000" dirty="0">
              <a:latin typeface="Abadi Extra Light" panose="020B0204020104020204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1E5882-D89F-FC54-CE9F-2003707C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975" y="1110457"/>
            <a:ext cx="4041775" cy="395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Greater London Authority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Branue</a:t>
            </a:r>
            <a:r>
              <a:rPr lang="en-US" sz="2000" dirty="0">
                <a:latin typeface="Abadi Extra Light" panose="020B0204020104020204" pitchFamily="34" charset="0"/>
              </a:rPr>
              <a:t> Marketing Consultants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Members/ Cllrs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Enfield Wider Community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Citizen Advice Bureau Enfield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North London Hospice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Dr’s of the World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Gates Herts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80E6C-9E3A-0E86-CD1E-FC099AC24A31}"/>
              </a:ext>
            </a:extLst>
          </p:cNvPr>
          <p:cNvSpPr txBox="1"/>
          <p:nvPr/>
        </p:nvSpPr>
        <p:spPr>
          <a:xfrm>
            <a:off x="2286000" y="1905506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latin typeface="Candara Light" panose="020E0502030303020204" pitchFamily="34" charset="0"/>
              </a:rPr>
              <a:t>Please feel free to get in touch </a:t>
            </a:r>
          </a:p>
          <a:p>
            <a:pPr marL="0" indent="0">
              <a:buNone/>
            </a:pPr>
            <a:endParaRPr lang="en-GB" dirty="0">
              <a:latin typeface="Candara Light" panose="020E0502030303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ara Light" panose="020E0502030303020204" pitchFamily="34" charset="0"/>
              </a:rPr>
              <a:t>	  Thankyou </a:t>
            </a:r>
          </a:p>
          <a:p>
            <a:pPr marL="0" indent="0">
              <a:buNone/>
            </a:pPr>
            <a:endParaRPr lang="en-GB" sz="2400" dirty="0">
              <a:latin typeface="Candara Light" panose="020E0502030303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ara Light" panose="020E0502030303020204" pitchFamily="34" charset="0"/>
              </a:rPr>
              <a:t>      grt@enfield.gov.uk</a:t>
            </a:r>
          </a:p>
          <a:p>
            <a:pPr marL="0" indent="0">
              <a:buNone/>
            </a:pPr>
            <a:r>
              <a:rPr lang="en-GB" sz="2400" dirty="0">
                <a:latin typeface="Candara Light" panose="020E0502030303020204" pitchFamily="34" charset="0"/>
              </a:rPr>
              <a:t>	</a:t>
            </a:r>
            <a:r>
              <a:rPr lang="en-GB" sz="2400" dirty="0">
                <a:latin typeface="Abadi Extra Light" panose="020B0204020104020204" pitchFamily="34" charset="0"/>
              </a:rPr>
              <a:t>02081320958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5E06D-8802-695E-F01D-E923E0E0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4552"/>
            <a:ext cx="5976664" cy="56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26D32-EECC-6F1A-5B71-0BB52DD0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2" t="3789" r="6322" b="-1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1F931D-DE03-227A-2C41-6557C4968898}"/>
              </a:ext>
            </a:extLst>
          </p:cNvPr>
          <p:cNvSpPr txBox="1">
            <a:spLocks/>
          </p:cNvSpPr>
          <p:nvPr/>
        </p:nvSpPr>
        <p:spPr>
          <a:xfrm>
            <a:off x="6277852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Working together today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3D5DB7-27E7-EC29-82C9-3D10DF1341B0}"/>
              </a:ext>
            </a:extLst>
          </p:cNvPr>
          <p:cNvSpPr txBox="1">
            <a:spLocks/>
          </p:cNvSpPr>
          <p:nvPr/>
        </p:nvSpPr>
        <p:spPr>
          <a:xfrm>
            <a:off x="6277852" y="2718054"/>
            <a:ext cx="25791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en-US" sz="15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Let’s be…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lvl="0">
              <a:spcAft>
                <a:spcPts val="600"/>
              </a:spcAft>
            </a:pPr>
            <a:r>
              <a:rPr lang="en-US" sz="15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Curious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lvl="0">
              <a:spcAft>
                <a:spcPts val="600"/>
              </a:spcAft>
            </a:pPr>
            <a:r>
              <a:rPr lang="en-US" sz="1500" b="1" dirty="0">
                <a:uFill>
                  <a:solidFill>
                    <a:srgbClr val="000000"/>
                  </a:solidFill>
                </a:uFill>
              </a:rPr>
              <a:t>Mindful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lvl="0">
              <a:spcAft>
                <a:spcPts val="600"/>
              </a:spcAft>
            </a:pPr>
            <a:r>
              <a:rPr lang="en-US" sz="15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Honest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lvl="0">
              <a:spcAft>
                <a:spcPts val="600"/>
              </a:spcAft>
            </a:pPr>
            <a:r>
              <a:rPr lang="en-US" sz="15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Gently questioning 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lvl="0">
              <a:spcAft>
                <a:spcPts val="600"/>
              </a:spcAft>
            </a:pPr>
            <a:r>
              <a:rPr lang="en-US" sz="15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Supportive of learning 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lvl="0">
              <a:spcAft>
                <a:spcPts val="600"/>
              </a:spcAft>
            </a:pPr>
            <a:r>
              <a:rPr lang="en-US" sz="15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Inclusive of our differences </a:t>
            </a:r>
            <a:endParaRPr lang="en-US" sz="15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marL="0" fontAlgn="base">
              <a:spcAft>
                <a:spcPts val="1125"/>
              </a:spcAft>
            </a:pPr>
            <a:endParaRPr lang="en-US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11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FAA9D-9673-B80D-079C-C11F7305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1" r="12886" b="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1F931D-DE03-227A-2C41-6557C4968898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2866641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 dirty="0">
                <a:solidFill>
                  <a:srgbClr val="FF0000"/>
                </a:solidFill>
              </a:rPr>
              <a:t>A lifetime of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3D5DB7-27E7-EC29-82C9-3D10DF1341B0}"/>
              </a:ext>
            </a:extLst>
          </p:cNvPr>
          <p:cNvSpPr txBox="1">
            <a:spLocks/>
          </p:cNvSpPr>
          <p:nvPr/>
        </p:nvSpPr>
        <p:spPr>
          <a:xfrm>
            <a:off x="628650" y="2434201"/>
            <a:ext cx="286664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0">
              <a:spcAft>
                <a:spcPts val="600"/>
              </a:spcAft>
            </a:pPr>
            <a:r>
              <a:rPr lang="en-US" sz="170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Think about what you’ve learned about Gypsy and Traveller people at different stages of your life </a:t>
            </a:r>
          </a:p>
          <a:p>
            <a:pPr marL="257175" lvl="0">
              <a:spcAft>
                <a:spcPts val="600"/>
              </a:spcAft>
            </a:pPr>
            <a:r>
              <a:rPr lang="en-US" sz="1700">
                <a:uFill>
                  <a:solidFill>
                    <a:srgbClr val="000000"/>
                  </a:solidFill>
                </a:uFill>
              </a:rPr>
              <a:t>What did you think or believe as a result?</a:t>
            </a:r>
          </a:p>
          <a:p>
            <a:pPr marL="257175" lvl="0">
              <a:spcAft>
                <a:spcPts val="600"/>
              </a:spcAft>
            </a:pPr>
            <a:r>
              <a:rPr lang="en-US" sz="1700">
                <a:uFill>
                  <a:solidFill>
                    <a:srgbClr val="000000"/>
                  </a:solidFill>
                </a:uFill>
              </a:rPr>
              <a:t>Share reflections with the group</a:t>
            </a:r>
            <a:endParaRPr lang="en-US" sz="1700">
              <a:effectLst/>
              <a:uFill>
                <a:solidFill>
                  <a:srgbClr val="000000"/>
                </a:solidFill>
              </a:uFill>
            </a:endParaRPr>
          </a:p>
          <a:p>
            <a:pPr marL="257175" lvl="0">
              <a:spcAft>
                <a:spcPts val="600"/>
              </a:spcAft>
            </a:pPr>
            <a:endParaRPr lang="en-US" sz="17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9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83AEC-5524-40C9-1C32-EC58416B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r="26486" b="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ADF0B-C8EF-AFB7-6BAD-492822AA7096}"/>
              </a:ext>
            </a:extLst>
          </p:cNvPr>
          <p:cNvSpPr txBox="1"/>
          <p:nvPr/>
        </p:nvSpPr>
        <p:spPr>
          <a:xfrm>
            <a:off x="4885341" y="1196752"/>
            <a:ext cx="3630007" cy="4980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1030"/>
              </a:spcBef>
            </a:pPr>
            <a:endParaRPr lang="en-US" sz="17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1030"/>
              </a:spcBef>
            </a:pPr>
            <a:r>
              <a:rPr lang="en-US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Gypsy, Roma and </a:t>
            </a:r>
            <a:r>
              <a:rPr lang="en-US" sz="22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Traveller</a:t>
            </a:r>
            <a:r>
              <a:rPr lang="en-US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(GRT) umbrella covers different groups: </a:t>
            </a:r>
          </a:p>
          <a:p>
            <a:pPr eaLnBrk="1" hangingPunct="1">
              <a:lnSpc>
                <a:spcPct val="90000"/>
              </a:lnSpc>
              <a:spcBef>
                <a:spcPts val="1030"/>
              </a:spcBef>
            </a:pPr>
            <a:endParaRPr lang="en-US" sz="1700" b="1" dirty="0">
              <a:solidFill>
                <a:srgbClr val="FF0000"/>
              </a:solidFill>
              <a:latin typeface="+mn-lt"/>
            </a:endParaRPr>
          </a:p>
          <a:p>
            <a:pPr marL="264890" indent="-228600" eaLnBrk="1" hangingPunct="1">
              <a:lnSpc>
                <a:spcPct val="90000"/>
              </a:lnSpc>
              <a:spcBef>
                <a:spcPts val="1030"/>
              </a:spcBef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uFill>
                  <a:solidFill>
                    <a:srgbClr val="000000"/>
                  </a:solidFill>
                </a:uFill>
                <a:latin typeface="+mn-lt"/>
              </a:rPr>
              <a:t>GYPSY: </a:t>
            </a:r>
            <a:r>
              <a:rPr lang="en-US" sz="1700" dirty="0">
                <a:uFill>
                  <a:solidFill>
                    <a:srgbClr val="000000"/>
                  </a:solidFill>
                </a:uFill>
                <a:latin typeface="+mn-lt"/>
              </a:rPr>
              <a:t>Includes the various British Romany groups, Romanichal (English Gypsies), Welsh Kale and Scottish Romanies. </a:t>
            </a:r>
          </a:p>
          <a:p>
            <a:pPr marL="264890" indent="-228600" eaLnBrk="1" hangingPunct="1">
              <a:lnSpc>
                <a:spcPct val="90000"/>
              </a:lnSpc>
              <a:spcBef>
                <a:spcPts val="1030"/>
              </a:spcBef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uFill>
                  <a:solidFill>
                    <a:srgbClr val="000000"/>
                  </a:solidFill>
                </a:uFill>
                <a:latin typeface="+mn-lt"/>
              </a:rPr>
              <a:t>ROMA: </a:t>
            </a:r>
            <a:r>
              <a:rPr lang="en-US" sz="1700" dirty="0">
                <a:uFill>
                  <a:solidFill>
                    <a:srgbClr val="000000"/>
                  </a:solidFill>
                </a:uFill>
                <a:latin typeface="+mn-lt"/>
              </a:rPr>
              <a:t>Includes more recent Romani emigrants from mainland Europe. </a:t>
            </a:r>
          </a:p>
          <a:p>
            <a:pPr marL="235458" indent="-228600" eaLnBrk="1" hangingPunct="1">
              <a:lnSpc>
                <a:spcPct val="90000"/>
              </a:lnSpc>
              <a:spcBef>
                <a:spcPts val="103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uFill>
                  <a:solidFill>
                    <a:srgbClr val="000000"/>
                  </a:solidFill>
                </a:uFill>
                <a:latin typeface="+mn-lt"/>
              </a:rPr>
              <a:t>TRAVELLER: </a:t>
            </a:r>
            <a:r>
              <a:rPr lang="en-US" sz="1700" dirty="0">
                <a:uFill>
                  <a:solidFill>
                    <a:srgbClr val="000000"/>
                  </a:solidFill>
                </a:uFill>
                <a:latin typeface="+mn-lt"/>
              </a:rPr>
              <a:t>This includes the protected ethnic groups of Irish and Scottish Travellers. </a:t>
            </a:r>
          </a:p>
          <a:p>
            <a:pPr marL="235458" indent="-228600" eaLnBrk="1" hangingPunct="1">
              <a:lnSpc>
                <a:spcPct val="90000"/>
              </a:lnSpc>
              <a:spcBef>
                <a:spcPts val="1030"/>
              </a:spcBef>
              <a:buFont typeface="Arial" panose="020B0604020202020204" pitchFamily="34" charset="0"/>
              <a:buChar char="•"/>
            </a:pPr>
            <a:endParaRPr lang="en-US" sz="1700" dirty="0">
              <a:uFill>
                <a:solidFill>
                  <a:srgbClr val="000000"/>
                </a:solidFill>
              </a:uFill>
              <a:latin typeface="+mn-lt"/>
            </a:endParaRPr>
          </a:p>
          <a:p>
            <a:pPr marL="235458" indent="-228600" eaLnBrk="1" hangingPunct="1">
              <a:lnSpc>
                <a:spcPct val="90000"/>
              </a:lnSpc>
              <a:spcBef>
                <a:spcPts val="1030"/>
              </a:spcBef>
              <a:buFont typeface="Arial" panose="020B0604020202020204" pitchFamily="34" charset="0"/>
              <a:buChar char="•"/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Roads from the past’ (Travellers Times) - </a:t>
            </a:r>
            <a:r>
              <a:rPr lang="en-GB" sz="1600" i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https://www.youtube.com/watch?v=1bhBbMrF8Z0</a:t>
            </a:r>
            <a:endParaRPr lang="en-GB" sz="1600" i="1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5458" indent="-228600" eaLnBrk="1" hangingPunct="1">
              <a:lnSpc>
                <a:spcPct val="90000"/>
              </a:lnSpc>
              <a:spcBef>
                <a:spcPts val="1030"/>
              </a:spcBef>
              <a:buFont typeface="Arial" panose="020B0604020202020204" pitchFamily="34" charset="0"/>
              <a:buChar char="•"/>
            </a:pPr>
            <a:endParaRPr lang="en-US" sz="1700" dirty="0">
              <a:uFill>
                <a:solidFill>
                  <a:srgbClr val="000000"/>
                </a:solidFill>
              </a:u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08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1F931D-DE03-227A-2C41-6557C4968898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2862072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Gypsy and </a:t>
            </a:r>
            <a:r>
              <a:rPr lang="en-US" sz="31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Traveller</a:t>
            </a:r>
            <a:r>
              <a:rPr lang="en-US" sz="31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people in London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3D5DB7-27E7-EC29-82C9-3D10DF1341B0}"/>
              </a:ext>
            </a:extLst>
          </p:cNvPr>
          <p:cNvSpPr txBox="1">
            <a:spLocks/>
          </p:cNvSpPr>
          <p:nvPr/>
        </p:nvSpPr>
        <p:spPr>
          <a:xfrm>
            <a:off x="589217" y="1955774"/>
            <a:ext cx="2862072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1700" dirty="0">
              <a:effectLst/>
              <a:uFill>
                <a:solidFill>
                  <a:srgbClr val="000000"/>
                </a:solidFill>
              </a:uFill>
            </a:endParaRPr>
          </a:p>
          <a:p>
            <a:r>
              <a:rPr lang="en-US" sz="1800" dirty="0">
                <a:effectLst/>
              </a:rPr>
              <a:t>Romany Gypsies and Irish Travellers have been present in boroughs of London since at least the 1500s, predating an idea of a unified Great Britain. </a:t>
            </a:r>
          </a:p>
          <a:p>
            <a:r>
              <a:rPr lang="en-US" sz="1800" dirty="0">
                <a:effectLst/>
              </a:rPr>
              <a:t>From the last census data recorded we have 1800 GRT families in Enfield</a:t>
            </a:r>
          </a:p>
          <a:p>
            <a:r>
              <a:rPr lang="en-US" sz="1800" dirty="0"/>
              <a:t>We know from other data correlated this is more in the region of 6,000</a:t>
            </a:r>
            <a:endParaRPr lang="en-US" sz="1800" dirty="0">
              <a:effectLst/>
            </a:endParaRPr>
          </a:p>
          <a:p>
            <a:pPr marL="0"/>
            <a:endParaRPr lang="en-US" sz="1700" dirty="0">
              <a:effectLst/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7FED009D-5293-9DB8-62E0-359D5046C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" r="10378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Picture 2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FDED5506-2872-4247-7F57-D22C215BC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9" r="2" b="3185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25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D231-7A6A-3591-81F9-2409A317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 wrap="square" anchor="t">
            <a:normAutofit/>
          </a:bodyPr>
          <a:lstStyle/>
          <a:p>
            <a:r>
              <a:rPr lang="en-GB" sz="3000" b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 attitudes: ‘Shocking but not surprising</a:t>
            </a:r>
            <a:r>
              <a:rPr lang="en-GB" sz="3000" b="0" dirty="0"/>
              <a:t>’</a:t>
            </a:r>
            <a:br>
              <a:rPr lang="en-GB" sz="3000" b="0" dirty="0"/>
            </a:br>
            <a:endParaRPr lang="en-GB" sz="3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84A47-4B25-B3F8-BBAA-81550DD6A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5" r="7534"/>
          <a:stretch/>
        </p:blipFill>
        <p:spPr>
          <a:xfrm>
            <a:off x="1099953" y="1524000"/>
            <a:ext cx="2749735" cy="246501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061F-6FBB-320B-E0E3-D690A768D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526771"/>
            <a:ext cx="4000500" cy="4191000"/>
          </a:xfrm>
        </p:spPr>
        <p:txBody>
          <a:bodyPr wrap="square" anchor="t">
            <a:normAutofit/>
          </a:bodyPr>
          <a:lstStyle/>
          <a:p>
            <a:pPr marL="0" indent="0" defTabSz="877824">
              <a:lnSpc>
                <a:spcPct val="90000"/>
              </a:lnSpc>
              <a:spcBef>
                <a:spcPts val="960"/>
              </a:spcBef>
              <a:buNone/>
            </a:pPr>
            <a:endParaRPr lang="en-GB" sz="1800" b="1" kern="1200" dirty="0">
              <a:uFill>
                <a:solidFill>
                  <a:srgbClr val="000000"/>
                </a:solidFill>
              </a:uFill>
            </a:endParaRPr>
          </a:p>
          <a:p>
            <a:pPr defTabSz="877824">
              <a:lnSpc>
                <a:spcPct val="90000"/>
              </a:lnSpc>
              <a:spcBef>
                <a:spcPts val="960"/>
              </a:spcBef>
            </a:pPr>
            <a:r>
              <a:rPr lang="en-GB" sz="1800" b="1" kern="1200" dirty="0"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Irish Travellers and Gypsies are the most disliked ethnic group in Britain according to a 2022 University of Birmingham survey</a:t>
            </a:r>
          </a:p>
          <a:p>
            <a:pPr defTabSz="877824">
              <a:lnSpc>
                <a:spcPct val="90000"/>
              </a:lnSpc>
              <a:spcBef>
                <a:spcPts val="960"/>
              </a:spcBef>
            </a:pPr>
            <a:r>
              <a:rPr lang="en-GB" sz="18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44.6% of respondents acknowledged negative attitudes towards this group, followed by negativity towards Muslim people (25.9%) and then Pakistani people (14.5%). </a:t>
            </a:r>
            <a:endParaRPr lang="en-GB" sz="1800" b="1" kern="1200" dirty="0"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877824">
              <a:lnSpc>
                <a:spcPct val="90000"/>
              </a:lnSpc>
              <a:spcBef>
                <a:spcPts val="960"/>
              </a:spcBef>
            </a:pPr>
            <a:r>
              <a:rPr lang="en-US" sz="18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45% would be uncomfortable with a Gypsy or </a:t>
            </a:r>
            <a:r>
              <a:rPr lang="en-US" sz="1800" b="1" kern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Traveller</a:t>
            </a:r>
            <a:r>
              <a:rPr lang="en-US" sz="18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moving next door to them (2021 YouGov survey)</a:t>
            </a: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C2BC-5DCC-886C-9E3D-A92DCD50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53" y="414908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9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544096-FF51-5F1E-B6AF-CD2EBD533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 wrap="square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824">
              <a:spcAft>
                <a:spcPts val="600"/>
              </a:spcAft>
            </a:pPr>
            <a:endParaRPr lang="en-GB" sz="3200" kern="1200" dirty="0">
              <a:solidFill>
                <a:srgbClr val="CD0921"/>
              </a:solidFill>
            </a:endParaRPr>
          </a:p>
          <a:p>
            <a:pPr defTabSz="877824">
              <a:spcAft>
                <a:spcPts val="600"/>
              </a:spcAft>
            </a:pPr>
            <a:endParaRPr lang="en-GB" sz="3200" kern="1200" dirty="0">
              <a:solidFill>
                <a:srgbClr val="CD0921"/>
              </a:solidFill>
            </a:endParaRPr>
          </a:p>
          <a:p>
            <a:pPr defTabSz="877824">
              <a:spcAft>
                <a:spcPts val="600"/>
              </a:spcAft>
            </a:pPr>
            <a:endParaRPr lang="en-GB" sz="3200" kern="1200" dirty="0">
              <a:solidFill>
                <a:srgbClr val="CD0921"/>
              </a:solidFill>
            </a:endParaRPr>
          </a:p>
          <a:p>
            <a:pPr>
              <a:spcAft>
                <a:spcPts val="600"/>
              </a:spcAft>
            </a:pPr>
            <a:endParaRPr lang="en-GB" sz="3200" dirty="0">
              <a:solidFill>
                <a:srgbClr val="CD092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70C9-190E-E40A-B6F9-E53466E97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476672"/>
            <a:ext cx="4000500" cy="5238328"/>
          </a:xfrm>
        </p:spPr>
        <p:txBody>
          <a:bodyPr wrap="square" anchor="t">
            <a:normAutofit/>
          </a:bodyPr>
          <a:lstStyle/>
          <a:p>
            <a:pPr marL="0" indent="0" defTabSz="877824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kern="1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Gypsy and </a:t>
            </a:r>
            <a:r>
              <a:rPr lang="en-US" kern="12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Traveller</a:t>
            </a:r>
            <a:r>
              <a:rPr lang="en-US" kern="1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experiences of racism</a:t>
            </a:r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endParaRPr lang="en-US" sz="1500" b="1" kern="1200" dirty="0"/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62% of Gypsies and Travellers had experienced racial abuse, which was the highest out of all minority ethnic groups surveyed</a:t>
            </a:r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Gypsy and </a:t>
            </a:r>
            <a:r>
              <a:rPr lang="en-US" sz="1800" kern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Traveller</a:t>
            </a:r>
            <a:r>
              <a:rPr lang="en-US" sz="18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people also reported the second highest percentage of experience of racial discrimination by the police (18.3%), more than three times the overall rate (5.7%).</a:t>
            </a:r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endPara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77824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8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Evidence for Equality National Survey (EVENS) 2023</a:t>
            </a:r>
            <a:endParaRPr lang="en-GB" sz="1800" b="1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endParaRPr lang="en-GB" sz="1500" kern="1200" dirty="0"/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endParaRPr lang="en-GB" sz="1500" b="1" kern="1200" dirty="0"/>
          </a:p>
          <a:p>
            <a:pPr defTabSz="877824">
              <a:lnSpc>
                <a:spcPct val="90000"/>
              </a:lnSpc>
              <a:spcAft>
                <a:spcPts val="600"/>
              </a:spcAft>
            </a:pPr>
            <a:endParaRPr lang="en-GB" sz="1500" kern="1200" dirty="0"/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6A464-5CDA-50AE-6AD5-70A6F283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876300"/>
            <a:ext cx="3473317" cy="2788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E3AA6-A009-AEDB-0F1D-5D3B1E1C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89040"/>
            <a:ext cx="272514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080E4-D425-B629-84AF-7399051E75DA}"/>
              </a:ext>
            </a:extLst>
          </p:cNvPr>
          <p:cNvSpPr/>
          <p:nvPr/>
        </p:nvSpPr>
        <p:spPr>
          <a:xfrm>
            <a:off x="346364" y="1131094"/>
            <a:ext cx="8451272" cy="4595813"/>
          </a:xfrm>
          <a:prstGeom prst="rect">
            <a:avLst/>
          </a:prstGeom>
          <a:noFill/>
          <a:ln>
            <a:solidFill>
              <a:srgbClr val="764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1F931D-DE03-227A-2C41-6557C4968898}"/>
              </a:ext>
            </a:extLst>
          </p:cNvPr>
          <p:cNvSpPr txBox="1">
            <a:spLocks/>
          </p:cNvSpPr>
          <p:nvPr/>
        </p:nvSpPr>
        <p:spPr>
          <a:xfrm>
            <a:off x="628650" y="1354077"/>
            <a:ext cx="7886700" cy="639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FF0000"/>
                </a:solidFill>
                <a:latin typeface="+mn-lt"/>
              </a:rPr>
              <a:t>Gypsy and </a:t>
            </a:r>
            <a:r>
              <a:rPr lang="en-US" sz="2700" dirty="0" err="1">
                <a:solidFill>
                  <a:srgbClr val="FF0000"/>
                </a:solidFill>
                <a:latin typeface="+mn-lt"/>
              </a:rPr>
              <a:t>Traveller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 experiences of hate crime</a:t>
            </a:r>
          </a:p>
          <a:p>
            <a:endParaRPr lang="en-US" sz="3300" dirty="0">
              <a:solidFill>
                <a:srgbClr val="674F7B"/>
              </a:solidFill>
              <a:latin typeface="+mn-lt"/>
            </a:endParaRPr>
          </a:p>
          <a:p>
            <a:r>
              <a:rPr lang="en-GB" sz="2100" dirty="0">
                <a:latin typeface="Heebo" panose="00000500000000000000" pitchFamily="2" charset="-79"/>
                <a:cs typeface="Heebo" panose="00000500000000000000" pitchFamily="2" charset="-79"/>
              </a:rPr>
              <a:t>78% of people said incidents of hate speech/crime happen </a:t>
            </a:r>
            <a:r>
              <a:rPr lang="en-GB" sz="2100" b="1" dirty="0">
                <a:latin typeface="Heebo" panose="00000500000000000000" pitchFamily="2" charset="-79"/>
                <a:cs typeface="Heebo" panose="00000500000000000000" pitchFamily="2" charset="-79"/>
              </a:rPr>
              <a:t>very often </a:t>
            </a:r>
          </a:p>
          <a:p>
            <a:endParaRPr lang="en-GB" sz="21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r>
              <a:rPr lang="en-GB" sz="2100" dirty="0">
                <a:latin typeface="Heebo" panose="00000500000000000000" pitchFamily="2" charset="-79"/>
                <a:cs typeface="Heebo" panose="00000500000000000000" pitchFamily="2" charset="-79"/>
              </a:rPr>
              <a:t>94% of people have experienced exclusion and discrimination from and within services including health and education services</a:t>
            </a:r>
          </a:p>
          <a:p>
            <a:endParaRPr lang="en-GB" sz="2100" dirty="0">
              <a:latin typeface="+mn-lt"/>
            </a:endParaRPr>
          </a:p>
          <a:p>
            <a:endParaRPr lang="en-GB" sz="600" dirty="0">
              <a:latin typeface="+mn-lt"/>
            </a:endParaRPr>
          </a:p>
          <a:p>
            <a:pPr algn="r"/>
            <a:r>
              <a:rPr lang="en-GB" sz="1500" dirty="0">
                <a:latin typeface="+mn-lt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en-GB" sz="1500" dirty="0">
                <a:latin typeface="Heebo" panose="00000500000000000000" pitchFamily="2" charset="-79"/>
                <a:cs typeface="Heebo" panose="00000500000000000000" pitchFamily="2" charset="-79"/>
              </a:rPr>
              <a:t>Source: Hate: ‘As regular as rain’ 2020 GATE Herts/Bucks New University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3D5DB7-27E7-EC29-82C9-3D10DF1341B0}"/>
              </a:ext>
            </a:extLst>
          </p:cNvPr>
          <p:cNvSpPr txBox="1">
            <a:spLocks/>
          </p:cNvSpPr>
          <p:nvPr/>
        </p:nvSpPr>
        <p:spPr>
          <a:xfrm>
            <a:off x="755129" y="1993108"/>
            <a:ext cx="7633742" cy="33004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endParaRPr lang="en-US" sz="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35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6122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080E4-D425-B629-84AF-7399051E75DA}"/>
              </a:ext>
            </a:extLst>
          </p:cNvPr>
          <p:cNvSpPr/>
          <p:nvPr/>
        </p:nvSpPr>
        <p:spPr>
          <a:xfrm>
            <a:off x="346364" y="1131094"/>
            <a:ext cx="8451272" cy="4595813"/>
          </a:xfrm>
          <a:prstGeom prst="rect">
            <a:avLst/>
          </a:prstGeom>
          <a:noFill/>
          <a:ln>
            <a:solidFill>
              <a:srgbClr val="764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1F931D-DE03-227A-2C41-6557C4968898}"/>
              </a:ext>
            </a:extLst>
          </p:cNvPr>
          <p:cNvSpPr txBox="1">
            <a:spLocks/>
          </p:cNvSpPr>
          <p:nvPr/>
        </p:nvSpPr>
        <p:spPr>
          <a:xfrm>
            <a:off x="628649" y="1483516"/>
            <a:ext cx="7886700" cy="607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FF0000"/>
                </a:solidFill>
                <a:latin typeface="+mn-lt"/>
              </a:rPr>
              <a:t>Impact on Gypsy and Traveller people</a:t>
            </a:r>
          </a:p>
          <a:p>
            <a:endParaRPr lang="en-US" sz="1800" dirty="0">
              <a:solidFill>
                <a:srgbClr val="674F7B"/>
              </a:solidFill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100" dirty="0">
                <a:latin typeface="Heebo" panose="00000500000000000000" pitchFamily="2" charset="-79"/>
                <a:cs typeface="Heebo" panose="00000500000000000000" pitchFamily="2" charset="-79"/>
              </a:rPr>
              <a:t>Worst outcomes of any ethnic group in Britain in relation to educational attainment, health and employment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100" dirty="0">
              <a:solidFill>
                <a:srgbClr val="674F7B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100" dirty="0">
                <a:latin typeface="Heebo" panose="00000500000000000000" pitchFamily="2" charset="-79"/>
                <a:cs typeface="Heebo" panose="00000500000000000000" pitchFamily="2" charset="-79"/>
              </a:rPr>
              <a:t>Higher mortality rates - </a:t>
            </a:r>
            <a:r>
              <a:rPr lang="en-GB" sz="2100" b="0" i="0" dirty="0">
                <a:solidFill>
                  <a:srgbClr val="212121"/>
                </a:solidFill>
                <a:effectLst/>
                <a:latin typeface="Heebo" panose="00000500000000000000" pitchFamily="2" charset="-79"/>
                <a:cs typeface="Heebo" panose="00000500000000000000" pitchFamily="2" charset="-79"/>
              </a:rPr>
              <a:t>Traveller men and women live 10-12 years less than the wider population</a:t>
            </a:r>
            <a:endParaRPr lang="en-US" sz="2100" dirty="0">
              <a:effectLst/>
              <a:latin typeface="Heebo" panose="00000500000000000000" pitchFamily="2" charset="-79"/>
              <a:ea typeface="Arial Unicode MS"/>
              <a:cs typeface="Heebo" panose="00000500000000000000" pitchFamily="2" charset="-79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1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Heebo" panose="00000500000000000000" pitchFamily="2" charset="-79"/>
                <a:cs typeface="Heebo" panose="00000500000000000000" pitchFamily="2" charset="-79"/>
              </a:rPr>
              <a:t>65% of Gypsy and Traveller young people are affected by suicide in their families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788" dirty="0">
              <a:solidFill>
                <a:srgbClr val="674F7B"/>
              </a:solidFill>
              <a:latin typeface="+mn-lt"/>
            </a:endParaRPr>
          </a:p>
          <a:p>
            <a:endParaRPr lang="en-US" sz="3300" dirty="0">
              <a:solidFill>
                <a:srgbClr val="674F7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695516"/>
      </p:ext>
    </p:extLst>
  </p:cSld>
  <p:clrMapOvr>
    <a:masterClrMapping/>
  </p:clrMapOvr>
</p:sld>
</file>

<file path=ppt/theme/theme1.xml><?xml version="1.0" encoding="utf-8"?>
<a:theme xmlns:a="http://schemas.openxmlformats.org/drawingml/2006/main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fiel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fiel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1406</TotalTime>
  <Words>652</Words>
  <Application>Microsoft Office PowerPoint</Application>
  <PresentationFormat>On-screen Show (4:3)</PresentationFormat>
  <Paragraphs>122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 Extra Light</vt:lpstr>
      <vt:lpstr>Arial</vt:lpstr>
      <vt:lpstr>Calibri</vt:lpstr>
      <vt:lpstr>Calibri Light</vt:lpstr>
      <vt:lpstr>Candara Light</vt:lpstr>
      <vt:lpstr>Heebo</vt:lpstr>
      <vt:lpstr>Times</vt:lpstr>
      <vt:lpstr>Enfield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attitudes: ‘Shocking but not surprising’ </vt:lpstr>
      <vt:lpstr>   </vt:lpstr>
      <vt:lpstr>PowerPoint Presentation</vt:lpstr>
      <vt:lpstr>PowerPoint Presentation</vt:lpstr>
      <vt:lpstr>GRTBS Project Board</vt:lpstr>
      <vt:lpstr>How can we change our offer to GRTBS families – a discussion</vt:lpstr>
      <vt:lpstr>Meet some of our stakeholders</vt:lpstr>
      <vt:lpstr>PowerPoint Presentation</vt:lpstr>
    </vt:vector>
  </TitlesOfParts>
  <Company>London Borough of Enfield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Maguire</dc:creator>
  <cp:lastModifiedBy>Elspeth Smith</cp:lastModifiedBy>
  <cp:revision>6</cp:revision>
  <cp:lastPrinted>2011-01-25T15:11:23Z</cp:lastPrinted>
  <dcterms:created xsi:type="dcterms:W3CDTF">2024-01-22T14:45:17Z</dcterms:created>
  <dcterms:modified xsi:type="dcterms:W3CDTF">2024-11-04T19:42:26Z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SecurityClassification">
    <vt:lpwstr>UNCLASSIFIED</vt:lpwstr>
  </property>
  <property fmtid="{D5CDD505-2E9C-101B-9397-08002B2CF9AE}" pid="3" name="PM_Qualifier">
    <vt:lpwstr/>
  </property>
  <property fmtid="{D5CDD505-2E9C-101B-9397-08002B2CF9AE}" pid="4" name="PM_DisplayValueSecClassificationWithQualifier">
    <vt:lpwstr>UNCLASSIFIED</vt:lpwstr>
  </property>
  <property fmtid="{D5CDD505-2E9C-101B-9397-08002B2CF9AE}" pid="5" name="PM_InsertionValue">
    <vt:lpwstr>Classification: UNCLASSIFIED</vt:lpwstr>
  </property>
  <property fmtid="{D5CDD505-2E9C-101B-9397-08002B2CF9AE}" pid="6" name="PM_Originator_Hash_SHA1">
    <vt:lpwstr>CD5BE0D6C20E853F0684852AC34AF174B2D753ED</vt:lpwstr>
  </property>
  <property fmtid="{D5CDD505-2E9C-101B-9397-08002B2CF9AE}" pid="7" name="PM_Hash_Version">
    <vt:lpwstr>2012.2</vt:lpwstr>
  </property>
  <property fmtid="{D5CDD505-2E9C-101B-9397-08002B2CF9AE}" pid="8" name="PM_Hash_Salt">
    <vt:lpwstr>2117AE6AF45399BFE0F273B2BCA542F0</vt:lpwstr>
  </property>
  <property fmtid="{D5CDD505-2E9C-101B-9397-08002B2CF9AE}" pid="9" name="PM_Hash_SHA1">
    <vt:lpwstr>2D58336EAE1515FB91C562A2023C9E172553E4A3</vt:lpwstr>
  </property>
  <property fmtid="{D5CDD505-2E9C-101B-9397-08002B2CF9AE}" pid="10" name="PM_LastInsertion">
    <vt:lpwstr>UNCLASSIFIED</vt:lpwstr>
  </property>
  <property fmtid="{D5CDD505-2E9C-101B-9397-08002B2CF9AE}" pid="11" name="MSIP_Label_d02b1413-7813-406b-b6f6-6ae50587ee27_Enabled">
    <vt:lpwstr>true</vt:lpwstr>
  </property>
  <property fmtid="{D5CDD505-2E9C-101B-9397-08002B2CF9AE}" pid="12" name="MSIP_Label_d02b1413-7813-406b-b6f6-6ae50587ee27_SetDate">
    <vt:lpwstr>2024-01-22T14:50:30Z</vt:lpwstr>
  </property>
  <property fmtid="{D5CDD505-2E9C-101B-9397-08002B2CF9AE}" pid="13" name="MSIP_Label_d02b1413-7813-406b-b6f6-6ae50587ee27_Method">
    <vt:lpwstr>Privileged</vt:lpwstr>
  </property>
  <property fmtid="{D5CDD505-2E9C-101B-9397-08002B2CF9AE}" pid="14" name="MSIP_Label_d02b1413-7813-406b-b6f6-6ae50587ee27_Name">
    <vt:lpwstr>d02b1413-7813-406b-b6f6-6ae50587ee27</vt:lpwstr>
  </property>
  <property fmtid="{D5CDD505-2E9C-101B-9397-08002B2CF9AE}" pid="15" name="MSIP_Label_d02b1413-7813-406b-b6f6-6ae50587ee27_SiteId">
    <vt:lpwstr>cc18b91d-1bb2-4d9b-ac76-7a4447488d49</vt:lpwstr>
  </property>
  <property fmtid="{D5CDD505-2E9C-101B-9397-08002B2CF9AE}" pid="16" name="MSIP_Label_d02b1413-7813-406b-b6f6-6ae50587ee27_ActionId">
    <vt:lpwstr>0aa81465-7525-4261-b000-3ff4755d7a8a</vt:lpwstr>
  </property>
  <property fmtid="{D5CDD505-2E9C-101B-9397-08002B2CF9AE}" pid="17" name="MSIP_Label_d02b1413-7813-406b-b6f6-6ae50587ee27_ContentBits">
    <vt:lpwstr>0</vt:lpwstr>
  </property>
</Properties>
</file>