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  <p:sldMasterId id="2147483662" r:id="rId2"/>
  </p:sldMasterIdLst>
  <p:notesMasterIdLst>
    <p:notesMasterId r:id="rId18"/>
  </p:notesMasterIdLst>
  <p:handoutMasterIdLst>
    <p:handoutMasterId r:id="rId19"/>
  </p:handoutMasterIdLst>
  <p:sldIdLst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66" r:id="rId1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2B1E"/>
    <a:srgbClr val="CE1921"/>
    <a:srgbClr val="CF1C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A3B770F-249D-4305-AD29-C017B1BBC85D}" v="5" dt="2024-08-14T11:13:47.8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451" autoAdjust="0"/>
  </p:normalViewPr>
  <p:slideViewPr>
    <p:cSldViewPr>
      <p:cViewPr varScale="1">
        <p:scale>
          <a:sx n="91" d="100"/>
          <a:sy n="91" d="100"/>
        </p:scale>
        <p:origin x="780" y="5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microsoft.com/office/2015/10/relationships/revisionInfo" Target="revisionInfo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5B6BA-74C3-4E64-B0FB-3DC3DB0F2F16}" type="datetimeFigureOut">
              <a:rPr lang="en-GB" smtClean="0"/>
              <a:t>04/11/2024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F36CAF-CCAE-4AF9-A2AC-EB1FEE28B8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879445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8BCB94-A30F-4C07-8FD5-5D3608F048A3}" type="datetimeFigureOut">
              <a:rPr lang="en-GB" smtClean="0"/>
              <a:t>04/11/2024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25E8E8-1528-48FB-B845-BEC6BE7B33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251837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25E8E8-1528-48FB-B845-BEC6BE7B33E1}" type="slidenum">
              <a:rPr lang="en-GB" smtClean="0"/>
              <a:t>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86604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25E8E8-1528-48FB-B845-BEC6BE7B33E1}" type="slidenum">
              <a:rPr lang="en-GB" smtClean="0"/>
              <a:t>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3497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725E8E8-1528-48FB-B845-BEC6BE7B33E1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86604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725E8E8-1528-48FB-B845-BEC6BE7B33E1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43497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725E8E8-1528-48FB-B845-BEC6BE7B33E1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86604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725E8E8-1528-48FB-B845-BEC6BE7B33E1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43497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GB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737433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2041672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00850" y="304800"/>
            <a:ext cx="2038350" cy="5410200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962650" cy="541020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933837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297625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6185158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12590242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24000"/>
            <a:ext cx="40005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38700" y="1524000"/>
            <a:ext cx="40005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9776819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1423998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4916634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39884320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9148525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61925658"/>
      </p:ext>
    </p:extLst>
  </p:cSld>
  <p:clrMapOvr>
    <a:masterClrMapping/>
  </p:clrMapOvr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19149652"/>
      </p:ext>
    </p:extLst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323779"/>
      </p:ext>
    </p:extLst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00850" y="304800"/>
            <a:ext cx="203835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96265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880137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1061620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24000"/>
            <a:ext cx="40005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38700" y="1524000"/>
            <a:ext cx="40005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25363113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3079983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31834474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70436697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94236566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03147365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8153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524000"/>
            <a:ext cx="8153400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7225" y="5638800"/>
            <a:ext cx="2133600" cy="1176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CD092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CD092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CD092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CD092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CD092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CD092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CD092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CD092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CD092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8153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524000"/>
            <a:ext cx="8153400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7225" y="5638800"/>
            <a:ext cx="2133600" cy="1176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6585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CD092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CD092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CD092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CD092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CD092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CD092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CD092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CD092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CD092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Beverley.goldhawk@enfield.gov.uk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Hannah.tingey@enfield.gov.uk" TargetMode="External"/><Relationship Id="rId2" Type="http://schemas.openxmlformats.org/officeDocument/2006/relationships/hyperlink" Target="mailto:Samantha.gajadhar@enfield.gov.uk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.jpe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4" name="Rectangle 36"/>
          <p:cNvSpPr>
            <a:spLocks noChangeArrowheads="1"/>
          </p:cNvSpPr>
          <p:nvPr/>
        </p:nvSpPr>
        <p:spPr bwMode="auto">
          <a:xfrm>
            <a:off x="8302625" y="582612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GB"/>
          </a:p>
        </p:txBody>
      </p:sp>
      <p:pic>
        <p:nvPicPr>
          <p:cNvPr id="2085" name="Picture 3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8"/>
            <a:ext cx="9144000" cy="6850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86" name="Rectangle 38"/>
          <p:cNvSpPr>
            <a:spLocks noGrp="1" noChangeArrowheads="1"/>
          </p:cNvSpPr>
          <p:nvPr/>
        </p:nvSpPr>
        <p:spPr bwMode="auto">
          <a:xfrm>
            <a:off x="685800" y="16764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GB" sz="3600" b="1" dirty="0">
                <a:solidFill>
                  <a:srgbClr val="D52B1E"/>
                </a:solidFill>
                <a:latin typeface="Arial" charset="0"/>
              </a:rPr>
              <a:t>W</a:t>
            </a:r>
            <a:r>
              <a:rPr lang="en-US" sz="3600" b="1" dirty="0">
                <a:solidFill>
                  <a:srgbClr val="D52B1E"/>
                </a:solidFill>
                <a:latin typeface="Arial" charset="0"/>
              </a:rPr>
              <a:t>hat you Need To Know About Provider Concerns </a:t>
            </a:r>
            <a:endParaRPr lang="en-US" sz="36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087" name="Rectangle 39"/>
          <p:cNvSpPr>
            <a:spLocks noGrp="1" noChangeArrowheads="1"/>
          </p:cNvSpPr>
          <p:nvPr/>
        </p:nvSpPr>
        <p:spPr bwMode="auto">
          <a:xfrm>
            <a:off x="1371600" y="3124200"/>
            <a:ext cx="64008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GB" sz="3200" b="1" dirty="0">
                <a:latin typeface="Arial" charset="0"/>
              </a:rPr>
              <a:t>M</a:t>
            </a:r>
            <a:r>
              <a:rPr lang="en-US" sz="3200" b="1" dirty="0" err="1">
                <a:latin typeface="Arial" charset="0"/>
              </a:rPr>
              <a:t>eet</a:t>
            </a:r>
            <a:r>
              <a:rPr lang="en-US" sz="3200" b="1" dirty="0">
                <a:latin typeface="Arial" charset="0"/>
              </a:rPr>
              <a:t> the Team </a:t>
            </a:r>
          </a:p>
          <a:p>
            <a:pPr algn="ctr"/>
            <a:r>
              <a:rPr lang="en-US" sz="3200" b="1" dirty="0">
                <a:latin typeface="Arial" charset="0"/>
              </a:rPr>
              <a:t>Sam Gajadhar </a:t>
            </a:r>
          </a:p>
          <a:p>
            <a:pPr algn="ctr"/>
            <a:r>
              <a:rPr lang="en-US" sz="3200" b="1" dirty="0">
                <a:latin typeface="Arial" charset="0"/>
              </a:rPr>
              <a:t>Hannah Tingey</a:t>
            </a:r>
          </a:p>
        </p:txBody>
      </p:sp>
      <p:sp>
        <p:nvSpPr>
          <p:cNvPr id="2089" name="Rectangle 41"/>
          <p:cNvSpPr>
            <a:spLocks noChangeArrowheads="1"/>
          </p:cNvSpPr>
          <p:nvPr/>
        </p:nvSpPr>
        <p:spPr bwMode="auto">
          <a:xfrm>
            <a:off x="152400" y="6184900"/>
            <a:ext cx="2438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900" b="1">
                <a:solidFill>
                  <a:srgbClr val="D52B1E"/>
                </a:solidFill>
                <a:latin typeface="Arial" charset="0"/>
              </a:rPr>
              <a:t>www.enfield.gov.uk</a:t>
            </a:r>
          </a:p>
        </p:txBody>
      </p:sp>
      <p:sp>
        <p:nvSpPr>
          <p:cNvPr id="2090" name="Rectangle 42"/>
          <p:cNvSpPr>
            <a:spLocks noChangeArrowheads="1"/>
          </p:cNvSpPr>
          <p:nvPr/>
        </p:nvSpPr>
        <p:spPr bwMode="auto">
          <a:xfrm>
            <a:off x="3581400" y="5867400"/>
            <a:ext cx="19192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>
                <a:solidFill>
                  <a:srgbClr val="D52B1E"/>
                </a:solidFill>
                <a:latin typeface="Arial" charset="0"/>
              </a:rPr>
              <a:t>Striving for excellence</a:t>
            </a:r>
          </a:p>
        </p:txBody>
      </p:sp>
      <p:pic>
        <p:nvPicPr>
          <p:cNvPr id="2091" name="Picture 4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8888" y="6172200"/>
            <a:ext cx="1535112" cy="404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92" name="Picture 4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7225" y="5638800"/>
            <a:ext cx="2133600" cy="1176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4" name="Rectangle 36"/>
          <p:cNvSpPr>
            <a:spLocks noChangeArrowheads="1"/>
          </p:cNvSpPr>
          <p:nvPr/>
        </p:nvSpPr>
        <p:spPr bwMode="auto">
          <a:xfrm>
            <a:off x="8302625" y="582612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"/>
              <a:ea typeface="+mn-ea"/>
              <a:cs typeface="+mn-cs"/>
            </a:endParaRPr>
          </a:p>
        </p:txBody>
      </p:sp>
      <p:pic>
        <p:nvPicPr>
          <p:cNvPr id="2085" name="Picture 3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8"/>
            <a:ext cx="9144000" cy="6850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86" name="Rectangle 38"/>
          <p:cNvSpPr>
            <a:spLocks noGrp="1" noChangeArrowheads="1"/>
          </p:cNvSpPr>
          <p:nvPr/>
        </p:nvSpPr>
        <p:spPr bwMode="auto">
          <a:xfrm>
            <a:off x="685800" y="16764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5600" b="1" i="0" u="none" strike="noStrike" kern="1200" cap="none" spc="0" normalizeH="0" baseline="0" noProof="0" dirty="0">
                <a:ln>
                  <a:noFill/>
                </a:ln>
                <a:solidFill>
                  <a:srgbClr val="D52B1E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I</a:t>
            </a:r>
            <a:r>
              <a:rPr kumimoji="0" lang="en-US" sz="5600" b="1" i="0" u="none" strike="noStrike" kern="1200" cap="none" spc="0" normalizeH="0" baseline="0" noProof="0" dirty="0" err="1">
                <a:ln>
                  <a:noFill/>
                </a:ln>
                <a:solidFill>
                  <a:srgbClr val="D52B1E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mprovement</a:t>
            </a:r>
            <a:r>
              <a:rPr kumimoji="0" lang="en-US" sz="5600" b="1" i="0" u="none" strike="noStrike" kern="1200" cap="none" spc="0" normalizeH="0" baseline="0" noProof="0" dirty="0">
                <a:ln>
                  <a:noFill/>
                </a:ln>
                <a:solidFill>
                  <a:srgbClr val="D52B1E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&amp; Standards Manager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2087" name="Rectangle 39"/>
          <p:cNvSpPr>
            <a:spLocks noGrp="1" noChangeArrowheads="1"/>
          </p:cNvSpPr>
          <p:nvPr/>
        </p:nvSpPr>
        <p:spPr bwMode="auto">
          <a:xfrm>
            <a:off x="1371600" y="3124200"/>
            <a:ext cx="64008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2089" name="Rectangle 41"/>
          <p:cNvSpPr>
            <a:spLocks noChangeArrowheads="1"/>
          </p:cNvSpPr>
          <p:nvPr/>
        </p:nvSpPr>
        <p:spPr bwMode="auto">
          <a:xfrm>
            <a:off x="152400" y="6184900"/>
            <a:ext cx="2438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00" b="1" i="0" u="none" strike="noStrike" kern="1200" cap="none" spc="0" normalizeH="0" baseline="0" noProof="0">
                <a:ln>
                  <a:noFill/>
                </a:ln>
                <a:solidFill>
                  <a:srgbClr val="D52B1E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www.enfield.gov.uk</a:t>
            </a:r>
          </a:p>
        </p:txBody>
      </p:sp>
      <p:sp>
        <p:nvSpPr>
          <p:cNvPr id="2090" name="Rectangle 42"/>
          <p:cNvSpPr>
            <a:spLocks noChangeArrowheads="1"/>
          </p:cNvSpPr>
          <p:nvPr/>
        </p:nvSpPr>
        <p:spPr bwMode="auto">
          <a:xfrm>
            <a:off x="3581400" y="5867400"/>
            <a:ext cx="19192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D52B1E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Striving for excellence</a:t>
            </a:r>
          </a:p>
        </p:txBody>
      </p:sp>
      <p:pic>
        <p:nvPicPr>
          <p:cNvPr id="2091" name="Picture 4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8888" y="6172200"/>
            <a:ext cx="1535112" cy="404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92" name="Picture 4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7225" y="5638800"/>
            <a:ext cx="2133600" cy="1176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153400" cy="1143000"/>
          </a:xfrm>
        </p:spPr>
        <p:txBody>
          <a:bodyPr/>
          <a:lstStyle/>
          <a:p>
            <a:r>
              <a:rPr lang="en-GB" dirty="0"/>
              <a:t>My Role in the Team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124744"/>
            <a:ext cx="8282880" cy="4590256"/>
          </a:xfrm>
        </p:spPr>
        <p:txBody>
          <a:bodyPr/>
          <a:lstStyle/>
          <a:p>
            <a:r>
              <a:rPr lang="en-GB" dirty="0"/>
              <a:t>Help support SIP enquiries</a:t>
            </a:r>
          </a:p>
          <a:p>
            <a:r>
              <a:rPr lang="en-GB" dirty="0"/>
              <a:t>Meet with Providers &amp; clients</a:t>
            </a:r>
          </a:p>
          <a:p>
            <a:r>
              <a:rPr lang="en-GB" dirty="0"/>
              <a:t>Unannounced visits</a:t>
            </a:r>
          </a:p>
          <a:p>
            <a:r>
              <a:rPr lang="en-GB" dirty="0"/>
              <a:t>Work together to improve services</a:t>
            </a:r>
          </a:p>
          <a:p>
            <a:r>
              <a:rPr lang="en-GB" dirty="0"/>
              <a:t>Deliver refresher Infection Control Training</a:t>
            </a:r>
          </a:p>
          <a:p>
            <a:r>
              <a:rPr lang="en-GB" dirty="0"/>
              <a:t>Work with Public Health &amp; stakeholders</a:t>
            </a:r>
          </a:p>
          <a:p>
            <a:r>
              <a:rPr lang="en-GB" dirty="0"/>
              <a:t>Undertake Provider Concern Reviews once the  process is completed.</a:t>
            </a:r>
          </a:p>
          <a:p>
            <a:r>
              <a:rPr lang="en-GB" dirty="0"/>
              <a:t>Mock Inspections for Internal providers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DEE57-F37D-1ACA-A60A-D5E47621B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Provider Newsletter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73C5CB-CB95-B253-E313-7DA41EAAE1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Produce a quarterly newsletter for the following providers:-</a:t>
            </a:r>
          </a:p>
          <a:p>
            <a:r>
              <a:rPr lang="en-GB" dirty="0"/>
              <a:t>Domiciliary care</a:t>
            </a:r>
          </a:p>
          <a:p>
            <a:r>
              <a:rPr lang="en-GB" dirty="0"/>
              <a:t>Residential and Nursing care homes</a:t>
            </a:r>
          </a:p>
          <a:p>
            <a:r>
              <a:rPr lang="en-GB" dirty="0"/>
              <a:t>Supported Living Providers</a:t>
            </a:r>
          </a:p>
          <a:p>
            <a:r>
              <a:rPr lang="en-GB" dirty="0"/>
              <a:t>Day Centres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32436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57ABDF-C66E-AC05-ED05-C9B96CCA9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A7B779-05A8-580C-C528-0200452547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Where we share not only Enfield’s information but also the providers can share their services offered</a:t>
            </a:r>
          </a:p>
          <a:p>
            <a:r>
              <a:rPr lang="en-GB" dirty="0" err="1"/>
              <a:t>Eg</a:t>
            </a:r>
            <a:r>
              <a:rPr lang="en-GB" dirty="0"/>
              <a:t>: Free dementia café</a:t>
            </a:r>
          </a:p>
          <a:p>
            <a:r>
              <a:rPr lang="en-GB" dirty="0"/>
              <a:t>      Free carers coffee mornings</a:t>
            </a:r>
          </a:p>
          <a:p>
            <a:r>
              <a:rPr lang="en-GB" dirty="0"/>
              <a:t>      Free training </a:t>
            </a:r>
          </a:p>
          <a:p>
            <a:r>
              <a:rPr lang="en-GB" dirty="0"/>
              <a:t>If you have anything you would like to share please let me know the next one is due out in September.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1851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E70FD-AFB5-40A0-C91F-7F7761CF58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Contact Details 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ECA97F-C73D-F330-443C-289811D73A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Beverley.goldhawk@enfield.gov.uk</a:t>
            </a:r>
            <a:endParaRPr lang="en-GB" dirty="0"/>
          </a:p>
          <a:p>
            <a:r>
              <a:rPr lang="en-GB" dirty="0"/>
              <a:t>0208 132 0106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04080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D11B7-FDC6-1DA2-9AB3-AB6CF59F1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Any Questions?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AC62C9-9D65-7834-5C65-01DEBCB035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67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153400" cy="1143000"/>
          </a:xfrm>
        </p:spPr>
        <p:txBody>
          <a:bodyPr/>
          <a:lstStyle/>
          <a:p>
            <a:r>
              <a:rPr lang="en-GB" dirty="0"/>
              <a:t>Team Functions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153400" cy="4191000"/>
          </a:xfrm>
        </p:spPr>
        <p:txBody>
          <a:bodyPr/>
          <a:lstStyle/>
          <a:p>
            <a:r>
              <a:rPr lang="en-GB" dirty="0"/>
              <a:t>Gather information to monitor the performance of social care providers </a:t>
            </a:r>
          </a:p>
          <a:p>
            <a:r>
              <a:rPr lang="en-GB" dirty="0"/>
              <a:t>Safeguarding Information Panel Meetings </a:t>
            </a:r>
          </a:p>
          <a:p>
            <a:r>
              <a:rPr lang="en-GB" dirty="0"/>
              <a:t>Identify failing providers </a:t>
            </a:r>
          </a:p>
          <a:p>
            <a:r>
              <a:rPr lang="en-GB" dirty="0"/>
              <a:t>Early interventions to prevent provider failures </a:t>
            </a:r>
          </a:p>
          <a:p>
            <a:r>
              <a:rPr lang="en-GB" dirty="0"/>
              <a:t>Implement and follow Provider Concerns process to drive service improvements </a:t>
            </a:r>
          </a:p>
          <a:p>
            <a:r>
              <a:rPr lang="en-GB" dirty="0"/>
              <a:t>Support Exit Strategies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B61EC-7610-4AF5-8927-A4CF96181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the Process Can Do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A2217D-69A5-48B6-8CD8-770ABF9806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Gather evidence to identify organisational concerns </a:t>
            </a:r>
          </a:p>
          <a:p>
            <a:r>
              <a:rPr lang="en-GB" dirty="0"/>
              <a:t>Put people that use services at the centre of the process </a:t>
            </a:r>
          </a:p>
          <a:p>
            <a:r>
              <a:rPr lang="en-GB" dirty="0"/>
              <a:t>Risk rate concerns identified </a:t>
            </a:r>
          </a:p>
          <a:p>
            <a:r>
              <a:rPr lang="en-GB" dirty="0"/>
              <a:t>Facilitate a multi agency approach to support service improvements </a:t>
            </a:r>
          </a:p>
          <a:p>
            <a:r>
              <a:rPr lang="en-GB" dirty="0"/>
              <a:t>Make recommendations to support social care providers </a:t>
            </a:r>
          </a:p>
          <a:p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90766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2BC401-8C0C-4865-B659-812DF1BA6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the Process Can Not Do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651072-8FD4-44D3-BCBE-7022FC19C0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Make enquiries about single concerns raised </a:t>
            </a:r>
          </a:p>
          <a:p>
            <a:r>
              <a:rPr lang="en-GB" dirty="0"/>
              <a:t>Initiate the Provider Concerns process where there are low level risks identified from reviews </a:t>
            </a:r>
          </a:p>
          <a:p>
            <a:r>
              <a:rPr lang="en-GB" dirty="0"/>
              <a:t>Provide detailed feedback following SIP referrals received </a:t>
            </a:r>
          </a:p>
          <a:p>
            <a:r>
              <a:rPr lang="en-GB" dirty="0"/>
              <a:t>Respond to individual complaints raised about provider services </a:t>
            </a:r>
          </a:p>
          <a:p>
            <a:r>
              <a:rPr lang="en-GB" dirty="0"/>
              <a:t>Resolve invoicing concerns raised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40302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939AC-D519-4CC0-8A9F-08108C0B3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to Support the Process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D68BCA-0ABF-4AE6-B26E-4A24846796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Provide safeguarding concern enquiry  feedback where a provider is on the process </a:t>
            </a:r>
          </a:p>
          <a:p>
            <a:r>
              <a:rPr lang="en-GB" dirty="0"/>
              <a:t>Refer to </a:t>
            </a:r>
            <a:r>
              <a:rPr lang="en-GB"/>
              <a:t>the </a:t>
            </a:r>
            <a:r>
              <a:rPr lang="en-GB" dirty="0"/>
              <a:t>S</a:t>
            </a:r>
            <a:r>
              <a:rPr lang="en-GB"/>
              <a:t>afeguarding Information </a:t>
            </a:r>
            <a:r>
              <a:rPr lang="en-GB" dirty="0"/>
              <a:t>P</a:t>
            </a:r>
            <a:r>
              <a:rPr lang="en-GB"/>
              <a:t>anel </a:t>
            </a:r>
            <a:r>
              <a:rPr lang="en-GB" dirty="0"/>
              <a:t>if organisational concerns are raised </a:t>
            </a:r>
          </a:p>
          <a:p>
            <a:r>
              <a:rPr lang="en-GB" dirty="0"/>
              <a:t>Contact the team to discuss any potential organisational concerns. </a:t>
            </a:r>
          </a:p>
          <a:p>
            <a:r>
              <a:rPr lang="en-GB" dirty="0">
                <a:hlinkClick r:id="rId2"/>
              </a:rPr>
              <a:t>Samantha.gajadhar@enfield.gov.uk</a:t>
            </a:r>
            <a:endParaRPr lang="en-GB" dirty="0"/>
          </a:p>
          <a:p>
            <a:r>
              <a:rPr lang="en-GB" dirty="0">
                <a:hlinkClick r:id="rId3"/>
              </a:rPr>
              <a:t>Hannah.tingey@enfield.gov.uk</a:t>
            </a:r>
            <a:r>
              <a:rPr lang="en-GB" dirty="0"/>
              <a:t> </a:t>
            </a:r>
          </a:p>
          <a:p>
            <a:pPr marL="0" indent="0">
              <a:buNone/>
            </a:pPr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92930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4" name="Rectangle 36"/>
          <p:cNvSpPr>
            <a:spLocks noChangeArrowheads="1"/>
          </p:cNvSpPr>
          <p:nvPr/>
        </p:nvSpPr>
        <p:spPr bwMode="auto">
          <a:xfrm>
            <a:off x="8302625" y="582612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"/>
              <a:ea typeface="+mn-ea"/>
              <a:cs typeface="+mn-cs"/>
            </a:endParaRPr>
          </a:p>
        </p:txBody>
      </p:sp>
      <p:pic>
        <p:nvPicPr>
          <p:cNvPr id="2085" name="Picture 3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5416"/>
            <a:ext cx="9144000" cy="6850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86" name="Rectangle 38"/>
          <p:cNvSpPr>
            <a:spLocks noGrp="1" noChangeArrowheads="1"/>
          </p:cNvSpPr>
          <p:nvPr/>
        </p:nvSpPr>
        <p:spPr bwMode="auto">
          <a:xfrm>
            <a:off x="685800" y="836712"/>
            <a:ext cx="7918648" cy="198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dirty="0">
                <a:ln>
                  <a:noFill/>
                </a:ln>
                <a:solidFill>
                  <a:srgbClr val="D52B1E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Safeguarding Information Panel 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2087" name="Rectangle 39"/>
          <p:cNvSpPr>
            <a:spLocks noGrp="1" noChangeArrowheads="1"/>
          </p:cNvSpPr>
          <p:nvPr/>
        </p:nvSpPr>
        <p:spPr bwMode="auto">
          <a:xfrm>
            <a:off x="1371600" y="3124200"/>
            <a:ext cx="64008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2089" name="Rectangle 41"/>
          <p:cNvSpPr>
            <a:spLocks noChangeArrowheads="1"/>
          </p:cNvSpPr>
          <p:nvPr/>
        </p:nvSpPr>
        <p:spPr bwMode="auto">
          <a:xfrm>
            <a:off x="152400" y="6184900"/>
            <a:ext cx="2438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00" b="1" i="0" u="none" strike="noStrike" kern="1200" cap="none" spc="0" normalizeH="0" baseline="0" noProof="0">
                <a:ln>
                  <a:noFill/>
                </a:ln>
                <a:solidFill>
                  <a:srgbClr val="D52B1E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www.enfield.gov.uk</a:t>
            </a:r>
          </a:p>
        </p:txBody>
      </p:sp>
      <p:sp>
        <p:nvSpPr>
          <p:cNvPr id="2090" name="Rectangle 42"/>
          <p:cNvSpPr>
            <a:spLocks noChangeArrowheads="1"/>
          </p:cNvSpPr>
          <p:nvPr/>
        </p:nvSpPr>
        <p:spPr bwMode="auto">
          <a:xfrm>
            <a:off x="3581400" y="5867400"/>
            <a:ext cx="19192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D52B1E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Striving for excellence</a:t>
            </a:r>
          </a:p>
        </p:txBody>
      </p:sp>
      <p:pic>
        <p:nvPicPr>
          <p:cNvPr id="2091" name="Picture 4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8888" y="6172200"/>
            <a:ext cx="1535112" cy="404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92" name="Picture 4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7225" y="5638800"/>
            <a:ext cx="2133600" cy="1176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153400" cy="1143000"/>
          </a:xfrm>
        </p:spPr>
        <p:txBody>
          <a:bodyPr/>
          <a:lstStyle/>
          <a:p>
            <a:r>
              <a:rPr lang="en-GB" dirty="0"/>
              <a:t>Purpose of SIP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153400" cy="4191000"/>
          </a:xfrm>
        </p:spPr>
        <p:txBody>
          <a:bodyPr/>
          <a:lstStyle/>
          <a:p>
            <a:r>
              <a:rPr lang="en-GB" dirty="0"/>
              <a:t>Share intelligence </a:t>
            </a:r>
          </a:p>
          <a:p>
            <a:r>
              <a:rPr lang="en-GB" dirty="0"/>
              <a:t>Gather information </a:t>
            </a:r>
          </a:p>
          <a:p>
            <a:r>
              <a:rPr lang="en-GB" dirty="0"/>
              <a:t>Determine level of risk </a:t>
            </a:r>
          </a:p>
          <a:p>
            <a:r>
              <a:rPr lang="en-GB" dirty="0"/>
              <a:t>Fact find </a:t>
            </a:r>
          </a:p>
          <a:p>
            <a:r>
              <a:rPr lang="en-GB" dirty="0"/>
              <a:t>Provide specialist support</a:t>
            </a:r>
          </a:p>
          <a:p>
            <a:r>
              <a:rPr lang="en-GB" dirty="0"/>
              <a:t>Monitor Providers performance </a:t>
            </a:r>
          </a:p>
          <a:p>
            <a:r>
              <a:rPr lang="en-GB" dirty="0"/>
              <a:t>Initiate Provider Concerns Process</a:t>
            </a:r>
          </a:p>
          <a:p>
            <a:pPr marL="0" indent="0"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424F7-3AEA-4B4D-A7C0-D1C569333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Who Attends SIP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9DBCA0-6691-4334-AFCE-CF32FA4225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1124744"/>
            <a:ext cx="8011616" cy="5428456"/>
          </a:xfrm>
        </p:spPr>
        <p:txBody>
          <a:bodyPr/>
          <a:lstStyle/>
          <a:p>
            <a:r>
              <a:rPr lang="en-GB" dirty="0"/>
              <a:t>Care Quality Commission </a:t>
            </a:r>
          </a:p>
          <a:p>
            <a:r>
              <a:rPr lang="en-GB" dirty="0"/>
              <a:t>London Fire Brigade </a:t>
            </a:r>
          </a:p>
          <a:p>
            <a:r>
              <a:rPr lang="en-GB" dirty="0"/>
              <a:t>Border Agency </a:t>
            </a:r>
          </a:p>
          <a:p>
            <a:r>
              <a:rPr lang="en-GB" dirty="0"/>
              <a:t>Police </a:t>
            </a:r>
          </a:p>
          <a:p>
            <a:r>
              <a:rPr lang="en-GB" dirty="0"/>
              <a:t>MASH</a:t>
            </a:r>
          </a:p>
          <a:p>
            <a:r>
              <a:rPr lang="en-GB" dirty="0"/>
              <a:t>Care Management Team Heads of Service</a:t>
            </a:r>
          </a:p>
          <a:p>
            <a:r>
              <a:rPr lang="en-GB" dirty="0"/>
              <a:t>Brokerage / Quality Assurance </a:t>
            </a:r>
          </a:p>
          <a:p>
            <a:r>
              <a:rPr lang="en-GB" dirty="0"/>
              <a:t>Modern Slavery Lead </a:t>
            </a:r>
          </a:p>
          <a:p>
            <a:r>
              <a:rPr lang="en-GB" dirty="0"/>
              <a:t>London Ambulance Service </a:t>
            </a:r>
          </a:p>
          <a:p>
            <a:r>
              <a:rPr lang="en-GB" dirty="0"/>
              <a:t>Clinical Commissioning Group 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54010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7291DD-CA34-4D03-80CB-9390E540F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and How to refer in to SIP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54AF5C-9935-496E-BFC5-55BB8FB501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Soft intelligence about organisational concerns </a:t>
            </a:r>
          </a:p>
          <a:p>
            <a:r>
              <a:rPr lang="en-GB" dirty="0"/>
              <a:t>Informal information from third parties </a:t>
            </a:r>
          </a:p>
          <a:p>
            <a:r>
              <a:rPr lang="en-GB" dirty="0"/>
              <a:t>Practice issues that do NOT meet safeguarding threshold </a:t>
            </a:r>
          </a:p>
          <a:p>
            <a:r>
              <a:rPr lang="en-GB" dirty="0"/>
              <a:t>Instinctive concerns – first impressions </a:t>
            </a:r>
          </a:p>
          <a:p>
            <a:r>
              <a:rPr lang="en-GB" dirty="0"/>
              <a:t>Safeguarding Information Panel referral form 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0953844"/>
      </p:ext>
    </p:extLst>
  </p:cSld>
  <p:clrMapOvr>
    <a:masterClrMapping/>
  </p:clrMapOvr>
</p:sld>
</file>

<file path=ppt/theme/theme1.xml><?xml version="1.0" encoding="utf-8"?>
<a:theme xmlns:a="http://schemas.openxmlformats.org/drawingml/2006/main" name="Enfield Template">
  <a:themeElements>
    <a:clrScheme name="Enfield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nfield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</a:objectDefaults>
  <a:extraClrSchemeLst>
    <a:extraClrScheme>
      <a:clrScheme name="Enfield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field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field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field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field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field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field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field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field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field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field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field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Enfield Template">
  <a:themeElements>
    <a:clrScheme name="Enfield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nfield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</a:objectDefaults>
  <a:extraClrSchemeLst>
    <a:extraClrScheme>
      <a:clrScheme name="Enfield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field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field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field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field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field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field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field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field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field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field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field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63</TotalTime>
  <Words>472</Words>
  <Application>Microsoft Office PowerPoint</Application>
  <PresentationFormat>On-screen Show (4:3)</PresentationFormat>
  <Paragraphs>97</Paragraphs>
  <Slides>15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Times</vt:lpstr>
      <vt:lpstr>Enfield Template</vt:lpstr>
      <vt:lpstr>1_Enfield Template</vt:lpstr>
      <vt:lpstr>PowerPoint Presentation</vt:lpstr>
      <vt:lpstr>Team Functions </vt:lpstr>
      <vt:lpstr>What the Process Can Do </vt:lpstr>
      <vt:lpstr>What the Process Can Not Do </vt:lpstr>
      <vt:lpstr>How to Support the Process </vt:lpstr>
      <vt:lpstr>PowerPoint Presentation</vt:lpstr>
      <vt:lpstr>Purpose of SIP </vt:lpstr>
      <vt:lpstr>Who Attends SIP </vt:lpstr>
      <vt:lpstr>What and How to refer in to SIP </vt:lpstr>
      <vt:lpstr>PowerPoint Presentation</vt:lpstr>
      <vt:lpstr>My Role in the Team</vt:lpstr>
      <vt:lpstr>Provider Newsletter</vt:lpstr>
      <vt:lpstr>PowerPoint Presentation</vt:lpstr>
      <vt:lpstr>Contact Details :</vt:lpstr>
      <vt:lpstr>Any Questions?</vt:lpstr>
    </vt:vector>
  </TitlesOfParts>
  <Company>뿿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Samantha Gajadhar</dc:creator>
  <cp:lastModifiedBy>Elspeth Smith</cp:lastModifiedBy>
  <cp:revision>2</cp:revision>
  <cp:lastPrinted>2011-01-25T15:11:23Z</cp:lastPrinted>
  <dcterms:created xsi:type="dcterms:W3CDTF">2024-08-13T15:54:09Z</dcterms:created>
  <dcterms:modified xsi:type="dcterms:W3CDTF">2024-11-04T19:35:47Z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M_SecurityClassification">
    <vt:lpwstr>UNCLASSIFIED</vt:lpwstr>
  </property>
  <property fmtid="{D5CDD505-2E9C-101B-9397-08002B2CF9AE}" pid="3" name="PM_Qualifier">
    <vt:lpwstr/>
  </property>
  <property fmtid="{D5CDD505-2E9C-101B-9397-08002B2CF9AE}" pid="4" name="PM_DisplayValueSecClassificationWithQualifier">
    <vt:lpwstr>UNCLASSIFIED</vt:lpwstr>
  </property>
  <property fmtid="{D5CDD505-2E9C-101B-9397-08002B2CF9AE}" pid="5" name="PM_InsertionValue">
    <vt:lpwstr>Classification: UNCLASSIFIED</vt:lpwstr>
  </property>
  <property fmtid="{D5CDD505-2E9C-101B-9397-08002B2CF9AE}" pid="6" name="PM_Originator_Hash_SHA1">
    <vt:lpwstr>CD5BE0D6C20E853F0684852AC34AF174B2D753ED</vt:lpwstr>
  </property>
  <property fmtid="{D5CDD505-2E9C-101B-9397-08002B2CF9AE}" pid="7" name="PM_Hash_Version">
    <vt:lpwstr>2012.2</vt:lpwstr>
  </property>
  <property fmtid="{D5CDD505-2E9C-101B-9397-08002B2CF9AE}" pid="8" name="PM_Hash_Salt">
    <vt:lpwstr>2117AE6AF45399BFE0F273B2BCA542F0</vt:lpwstr>
  </property>
  <property fmtid="{D5CDD505-2E9C-101B-9397-08002B2CF9AE}" pid="9" name="PM_Hash_SHA1">
    <vt:lpwstr>2D58336EAE1515FB91C562A2023C9E172553E4A3</vt:lpwstr>
  </property>
  <property fmtid="{D5CDD505-2E9C-101B-9397-08002B2CF9AE}" pid="10" name="PM_LastInsertion">
    <vt:lpwstr>UNCLASSIFIED</vt:lpwstr>
  </property>
  <property fmtid="{D5CDD505-2E9C-101B-9397-08002B2CF9AE}" pid="11" name="MSIP_Label_d02b1413-7813-406b-b6f6-6ae50587ee27_Enabled">
    <vt:lpwstr>true</vt:lpwstr>
  </property>
  <property fmtid="{D5CDD505-2E9C-101B-9397-08002B2CF9AE}" pid="12" name="MSIP_Label_d02b1413-7813-406b-b6f6-6ae50587ee27_SetDate">
    <vt:lpwstr>2024-08-13T16:09:17Z</vt:lpwstr>
  </property>
  <property fmtid="{D5CDD505-2E9C-101B-9397-08002B2CF9AE}" pid="13" name="MSIP_Label_d02b1413-7813-406b-b6f6-6ae50587ee27_Method">
    <vt:lpwstr>Privileged</vt:lpwstr>
  </property>
  <property fmtid="{D5CDD505-2E9C-101B-9397-08002B2CF9AE}" pid="14" name="MSIP_Label_d02b1413-7813-406b-b6f6-6ae50587ee27_Name">
    <vt:lpwstr>d02b1413-7813-406b-b6f6-6ae50587ee27</vt:lpwstr>
  </property>
  <property fmtid="{D5CDD505-2E9C-101B-9397-08002B2CF9AE}" pid="15" name="MSIP_Label_d02b1413-7813-406b-b6f6-6ae50587ee27_SiteId">
    <vt:lpwstr>cc18b91d-1bb2-4d9b-ac76-7a4447488d49</vt:lpwstr>
  </property>
  <property fmtid="{D5CDD505-2E9C-101B-9397-08002B2CF9AE}" pid="16" name="MSIP_Label_d02b1413-7813-406b-b6f6-6ae50587ee27_ActionId">
    <vt:lpwstr>89aad8e8-5fb3-43bd-9a3d-68c2e3e4ccb3</vt:lpwstr>
  </property>
  <property fmtid="{D5CDD505-2E9C-101B-9397-08002B2CF9AE}" pid="17" name="MSIP_Label_d02b1413-7813-406b-b6f6-6ae50587ee27_ContentBits">
    <vt:lpwstr>0</vt:lpwstr>
  </property>
</Properties>
</file>