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4" r:id="rId1"/>
  </p:sldMasterIdLst>
  <p:notesMasterIdLst>
    <p:notesMasterId r:id="rId12"/>
  </p:notesMasterIdLst>
  <p:handoutMasterIdLst>
    <p:handoutMasterId r:id="rId13"/>
  </p:handoutMasterIdLst>
  <p:sldIdLst>
    <p:sldId id="256" r:id="rId2"/>
    <p:sldId id="258" r:id="rId3"/>
    <p:sldId id="259" r:id="rId4"/>
    <p:sldId id="260" r:id="rId5"/>
    <p:sldId id="261" r:id="rId6"/>
    <p:sldId id="262" r:id="rId7"/>
    <p:sldId id="263" r:id="rId8"/>
    <p:sldId id="264" r:id="rId9"/>
    <p:sldId id="265" r:id="rId10"/>
    <p:sldId id="266"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52B1E"/>
    <a:srgbClr val="CE1921"/>
    <a:srgbClr val="CF1C2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451" autoAdjust="0"/>
  </p:normalViewPr>
  <p:slideViewPr>
    <p:cSldViewPr>
      <p:cViewPr varScale="1">
        <p:scale>
          <a:sx n="91" d="100"/>
          <a:sy n="91" d="100"/>
        </p:scale>
        <p:origin x="615" y="51"/>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385B6BA-74C3-4E64-B0FB-3DC3DB0F2F16}" type="datetimeFigureOut">
              <a:rPr lang="en-GB" smtClean="0"/>
              <a:t>05/11/2024</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3F36CAF-CCAE-4AF9-A2AC-EB1FEE28B8BA}" type="slidenum">
              <a:rPr lang="en-GB" smtClean="0"/>
              <a:t>‹#›</a:t>
            </a:fld>
            <a:endParaRPr lang="en-GB"/>
          </a:p>
        </p:txBody>
      </p:sp>
    </p:spTree>
    <p:extLst>
      <p:ext uri="{BB962C8B-B14F-4D97-AF65-F5344CB8AC3E}">
        <p14:creationId xmlns:p14="http://schemas.microsoft.com/office/powerpoint/2010/main" val="158879445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F8BCB94-A30F-4C07-8FD5-5D3608F048A3}" type="datetimeFigureOut">
              <a:rPr lang="en-GB" smtClean="0"/>
              <a:t>05/11/2024</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25E8E8-1528-48FB-B845-BEC6BE7B33E1}" type="slidenum">
              <a:rPr lang="en-GB" smtClean="0"/>
              <a:t>‹#›</a:t>
            </a:fld>
            <a:endParaRPr lang="en-GB"/>
          </a:p>
        </p:txBody>
      </p:sp>
    </p:spTree>
    <p:extLst>
      <p:ext uri="{BB962C8B-B14F-4D97-AF65-F5344CB8AC3E}">
        <p14:creationId xmlns:p14="http://schemas.microsoft.com/office/powerpoint/2010/main" val="1272518375"/>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725E8E8-1528-48FB-B845-BEC6BE7B33E1}" type="slidenum">
              <a:rPr lang="en-GB" smtClean="0"/>
              <a:t>1</a:t>
            </a:fld>
            <a:endParaRPr lang="en-GB"/>
          </a:p>
        </p:txBody>
      </p:sp>
      <p:sp>
        <p:nvSpPr>
          <p:cNvPr id="5" name="Footer Placeholder 4"/>
          <p:cNvSpPr>
            <a:spLocks noGrp="1"/>
          </p:cNvSpPr>
          <p:nvPr>
            <p:ph type="ftr" sz="quarter" idx="4"/>
          </p:nvPr>
        </p:nvSpPr>
        <p:spPr>
          <a:xfrm>
            <a:off x="0" y="8685213"/>
            <a:ext cx="2971800" cy="457200"/>
          </a:xfrm>
        </p:spPr>
        <p:txBody>
          <a:bodyPr/>
          <a:lstStyle/>
          <a:p>
            <a:endParaRPr lang="en-GB"/>
          </a:p>
        </p:txBody>
      </p:sp>
    </p:spTree>
    <p:extLst>
      <p:ext uri="{BB962C8B-B14F-4D97-AF65-F5344CB8AC3E}">
        <p14:creationId xmlns:p14="http://schemas.microsoft.com/office/powerpoint/2010/main" val="19286604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4725E8E8-1528-48FB-B845-BEC6BE7B33E1}" type="slidenum">
              <a:rPr lang="en-GB" smtClean="0"/>
              <a:t>2</a:t>
            </a:fld>
            <a:endParaRPr lang="en-GB"/>
          </a:p>
        </p:txBody>
      </p:sp>
      <p:sp>
        <p:nvSpPr>
          <p:cNvPr id="5" name="Footer Placeholder 4"/>
          <p:cNvSpPr>
            <a:spLocks noGrp="1"/>
          </p:cNvSpPr>
          <p:nvPr>
            <p:ph type="ftr" sz="quarter" idx="4"/>
          </p:nvPr>
        </p:nvSpPr>
        <p:spPr>
          <a:xfrm>
            <a:off x="0" y="8685213"/>
            <a:ext cx="2971800" cy="457200"/>
          </a:xfrm>
        </p:spPr>
        <p:txBody>
          <a:bodyPr/>
          <a:lstStyle/>
          <a:p>
            <a:endParaRPr lang="en-GB"/>
          </a:p>
        </p:txBody>
      </p:sp>
    </p:spTree>
    <p:extLst>
      <p:ext uri="{BB962C8B-B14F-4D97-AF65-F5344CB8AC3E}">
        <p14:creationId xmlns:p14="http://schemas.microsoft.com/office/powerpoint/2010/main" val="36343497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GB"/>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96DFF08F-DC6B-4601-B491-B0F83F6DD2DA}" type="datetimeFigureOut">
              <a:rPr lang="en-US" smtClean="0"/>
              <a:pPr/>
              <a:t>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0" y="-1"/>
            <a:ext cx="9144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54272772"/>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30140764"/>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GB"/>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1663515"/>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051542413"/>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GB"/>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t>11/5/2024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
        <p:nvSpPr>
          <p:cNvPr id="10" name="Rectangle 9"/>
          <p:cNvSpPr/>
          <p:nvPr/>
        </p:nvSpPr>
        <p:spPr>
          <a:xfrm>
            <a:off x="0" y="-1"/>
            <a:ext cx="9144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2" name="Straight Connector 11"/>
          <p:cNvCxnSpPr/>
          <p:nvPr/>
        </p:nvCxnSpPr>
        <p:spPr>
          <a:xfrm flipV="1">
            <a:off x="629013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0462959"/>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GB"/>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11/5/2024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715473771"/>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GB"/>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GB"/>
              <a:t>Click to 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11/5/2024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82911149"/>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11/5/2024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65586857"/>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11/5/2024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535883278"/>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GB"/>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11/5/2024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545795880"/>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GB"/>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9CDD058F-B960-4439-B370-43D89816EE05}" type="datetimeFigureOut">
              <a:rPr lang="en-US" smtClean="0"/>
              <a:t>11/5/2024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229B06-CF2A-459A-8CBC-F18C1D67D2BB}" type="slidenum">
              <a:rPr lang="en-US" smtClean="0"/>
              <a:t>‹#›</a:t>
            </a:fld>
            <a:endParaRPr lang="en-US" dirty="0"/>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61856991"/>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6DFF08F-DC6B-4601-B491-B0F83F6DD2DA}" type="datetimeFigureOut">
              <a:rPr lang="en-US" smtClean="0"/>
              <a:pPr/>
              <a:t>11/5/2024</a:t>
            </a:fld>
            <a:endParaRPr lang="en-US" dirty="0"/>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8" name="MSIPCMContentMarking" descr="{&quot;HashCode&quot;:-1419367563,&quot;Placement&quot;:&quot;Footer&quot;,&quot;Top&quot;:519.343,&quot;Left&quot;:0.0,&quot;SlideWidth&quot;:720,&quot;SlideHeight&quot;:540}">
            <a:extLst>
              <a:ext uri="{FF2B5EF4-FFF2-40B4-BE49-F238E27FC236}">
                <a16:creationId xmlns:a16="http://schemas.microsoft.com/office/drawing/2014/main" id="{9B7437DE-C907-4EFB-AE02-182D4B13DEBB}"/>
              </a:ext>
            </a:extLst>
          </p:cNvPr>
          <p:cNvSpPr txBox="1"/>
          <p:nvPr userDrawn="1"/>
        </p:nvSpPr>
        <p:spPr>
          <a:xfrm>
            <a:off x="0" y="6595656"/>
            <a:ext cx="1724374" cy="262344"/>
          </a:xfrm>
          <a:prstGeom prst="rect">
            <a:avLst/>
          </a:prstGeom>
          <a:noFill/>
        </p:spPr>
        <p:txBody>
          <a:bodyPr vert="horz" wrap="square" lIns="0" tIns="0" rIns="0" bIns="0" rtlCol="0" anchor="ctr" anchorCtr="1">
            <a:spAutoFit/>
          </a:bodyPr>
          <a:lstStyle/>
          <a:p>
            <a:pPr algn="l">
              <a:spcBef>
                <a:spcPts val="0"/>
              </a:spcBef>
              <a:spcAft>
                <a:spcPts val="0"/>
              </a:spcAft>
            </a:pPr>
            <a:r>
              <a:rPr lang="en-GB" sz="1000">
                <a:solidFill>
                  <a:srgbClr val="BAD80A"/>
                </a:solidFill>
                <a:latin typeface="Calibri" panose="020F0502020204030204" pitchFamily="34" charset="0"/>
              </a:rPr>
              <a:t>Internal - Official - Sensitive</a:t>
            </a:r>
          </a:p>
        </p:txBody>
      </p:sp>
    </p:spTree>
    <p:extLst>
      <p:ext uri="{BB962C8B-B14F-4D97-AF65-F5344CB8AC3E}">
        <p14:creationId xmlns:p14="http://schemas.microsoft.com/office/powerpoint/2010/main" val="1737022162"/>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sldNum="0" hdr="0" ftr="0" dt="0"/>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NesQ38L9mPQ"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mailto:themashteam@enfield.gov.uk" TargetMode="External"/><Relationship Id="rId2" Type="http://schemas.openxmlformats.org/officeDocument/2006/relationships/hyperlink" Target="https://forms.olmapps.com/ewfprod/manage/view/#/form/enfieldadultprofessionalreferral?header=1&amp;reset=1" TargetMode="External"/><Relationship Id="rId1" Type="http://schemas.openxmlformats.org/officeDocument/2006/relationships/slideLayout" Target="../slideLayouts/slideLayout2.xml"/><Relationship Id="rId4" Type="http://schemas.openxmlformats.org/officeDocument/2006/relationships/hyperlink" Target="https://eur03.safelinks.protection.outlook.com/?url=https%3A%2F%2Fmylife.enfield.gov.uk%2Fenfield-home-page%2Fcontent%2Fsafeguarding%2Fprofessionals%2F&amp;data=05%7C01%7CNicola.Isolda%40enfield.gov.uk%7Cde96f976455c4c1ec22208dbb830d307%7Ccc18b91d1bb24d9bac767a4447488d49%7C0%7C0%7C638306292065404716%7CUnknown%7CTWFpbGZsb3d8eyJWIjoiMC4wLjAwMDAiLCJQIjoiV2luMzIiLCJBTiI6Ik1haWwiLCJXVCI6Mn0%3D%7C3000%7C%7C%7C&amp;sdata=706rLTGCGzoFhlq9lp45oObwUC1ceXSA2MGSnXGKbhU%3D&amp;reserved=0"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84" name="Rectangle 36"/>
          <p:cNvSpPr>
            <a:spLocks noChangeArrowheads="1"/>
          </p:cNvSpPr>
          <p:nvPr/>
        </p:nvSpPr>
        <p:spPr bwMode="auto">
          <a:xfrm>
            <a:off x="8302625" y="58261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endParaRPr lang="en-GB"/>
          </a:p>
        </p:txBody>
      </p:sp>
      <p:pic>
        <p:nvPicPr>
          <p:cNvPr id="2085" name="Picture 3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6464" y="643466"/>
            <a:ext cx="7436697" cy="5571067"/>
          </a:xfrm>
          <a:prstGeom prst="rect">
            <a:avLst/>
          </a:prstGeom>
          <a:noFill/>
          <a:extLst>
            <a:ext uri="{909E8E84-426E-40DD-AFC4-6F175D3DCCD1}">
              <a14:hiddenFill xmlns:a14="http://schemas.microsoft.com/office/drawing/2010/main">
                <a:solidFill>
                  <a:srgbClr val="FFFFFF"/>
                </a:solidFill>
              </a14:hiddenFill>
            </a:ext>
          </a:extLst>
        </p:spPr>
      </p:pic>
      <p:sp>
        <p:nvSpPr>
          <p:cNvPr id="2086" name="Rectangle 38"/>
          <p:cNvSpPr>
            <a:spLocks noGrp="1" noChangeArrowheads="1"/>
          </p:cNvSpPr>
          <p:nvPr/>
        </p:nvSpPr>
        <p:spPr bwMode="auto">
          <a:xfrm>
            <a:off x="1411403" y="2000405"/>
            <a:ext cx="6321192" cy="929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defTabSz="370332">
              <a:spcAft>
                <a:spcPts val="600"/>
              </a:spcAft>
            </a:pPr>
            <a:r>
              <a:rPr lang="en-US" sz="4536" b="1" dirty="0">
                <a:solidFill>
                  <a:srgbClr val="D52B1E"/>
                </a:solidFill>
                <a:latin typeface="Arial" charset="0"/>
              </a:rPr>
              <a:t>Welcome to ADULTS MASH</a:t>
            </a:r>
            <a:endParaRPr lang="en-US" sz="4400" dirty="0">
              <a:solidFill>
                <a:schemeClr val="accent2">
                  <a:lumMod val="75000"/>
                </a:schemeClr>
              </a:solidFill>
              <a:latin typeface="Arial" charset="0"/>
            </a:endParaRPr>
          </a:p>
        </p:txBody>
      </p:sp>
      <p:sp>
        <p:nvSpPr>
          <p:cNvPr id="2087" name="Rectangle 39"/>
          <p:cNvSpPr>
            <a:spLocks noGrp="1" noChangeArrowheads="1"/>
          </p:cNvSpPr>
          <p:nvPr/>
        </p:nvSpPr>
        <p:spPr bwMode="auto">
          <a:xfrm>
            <a:off x="1969156" y="3177882"/>
            <a:ext cx="5205688" cy="16732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defTabSz="370332">
              <a:spcAft>
                <a:spcPts val="600"/>
              </a:spcAft>
            </a:pPr>
            <a:r>
              <a:rPr lang="en-US" sz="2592" b="1" dirty="0">
                <a:solidFill>
                  <a:schemeClr val="accent2">
                    <a:lumMod val="60000"/>
                    <a:lumOff val="40000"/>
                  </a:schemeClr>
                </a:solidFill>
                <a:latin typeface="Arial" charset="0"/>
              </a:rPr>
              <a:t>Multi-Agency Safeguarding Hub</a:t>
            </a:r>
          </a:p>
          <a:p>
            <a:pPr algn="ctr" defTabSz="370332">
              <a:spcAft>
                <a:spcPts val="600"/>
              </a:spcAft>
            </a:pPr>
            <a:r>
              <a:rPr lang="en-US" sz="2592" b="1" dirty="0">
                <a:solidFill>
                  <a:schemeClr val="accent2">
                    <a:lumMod val="60000"/>
                    <a:lumOff val="40000"/>
                  </a:schemeClr>
                </a:solidFill>
                <a:latin typeface="Arial" charset="0"/>
              </a:rPr>
              <a:t>London Borough of Enfield</a:t>
            </a:r>
            <a:endParaRPr lang="en-US" sz="3200" b="1" dirty="0">
              <a:solidFill>
                <a:schemeClr val="accent2">
                  <a:lumMod val="50000"/>
                </a:schemeClr>
              </a:solidFill>
              <a:latin typeface="Arial" charset="0"/>
            </a:endParaRPr>
          </a:p>
        </p:txBody>
      </p:sp>
      <p:sp>
        <p:nvSpPr>
          <p:cNvPr id="2089" name="Rectangle 41"/>
          <p:cNvSpPr>
            <a:spLocks noChangeArrowheads="1"/>
          </p:cNvSpPr>
          <p:nvPr/>
        </p:nvSpPr>
        <p:spPr bwMode="auto">
          <a:xfrm>
            <a:off x="977596" y="5667109"/>
            <a:ext cx="1999778" cy="3291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defTabSz="370332">
              <a:spcAft>
                <a:spcPts val="600"/>
              </a:spcAft>
            </a:pPr>
            <a:r>
              <a:rPr lang="en-US" sz="1539" b="1" kern="1200">
                <a:solidFill>
                  <a:srgbClr val="D52B1E"/>
                </a:solidFill>
                <a:latin typeface="Arial" charset="0"/>
                <a:ea typeface="+mn-ea"/>
                <a:cs typeface="+mn-cs"/>
              </a:rPr>
              <a:t>www.enfield.gov.uk</a:t>
            </a:r>
            <a:endParaRPr lang="en-US" sz="1900" b="1">
              <a:solidFill>
                <a:srgbClr val="D52B1E"/>
              </a:solidFill>
              <a:latin typeface="Arial" charset="0"/>
            </a:endParaRPr>
          </a:p>
        </p:txBody>
      </p:sp>
      <p:sp>
        <p:nvSpPr>
          <p:cNvPr id="2090" name="Rectangle 42"/>
          <p:cNvSpPr>
            <a:spLocks noChangeArrowheads="1"/>
          </p:cNvSpPr>
          <p:nvPr/>
        </p:nvSpPr>
        <p:spPr bwMode="auto">
          <a:xfrm>
            <a:off x="3766357" y="5408891"/>
            <a:ext cx="1596912" cy="266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defTabSz="370332">
              <a:spcAft>
                <a:spcPts val="600"/>
              </a:spcAft>
            </a:pPr>
            <a:r>
              <a:rPr lang="en-US" sz="1134" kern="1200">
                <a:solidFill>
                  <a:srgbClr val="D52B1E"/>
                </a:solidFill>
                <a:latin typeface="Arial" charset="0"/>
                <a:ea typeface="+mn-ea"/>
                <a:cs typeface="+mn-cs"/>
              </a:rPr>
              <a:t>Striving for excellence</a:t>
            </a:r>
            <a:endParaRPr lang="en-US" sz="1400">
              <a:solidFill>
                <a:srgbClr val="D52B1E"/>
              </a:solidFill>
              <a:latin typeface="Arial" charset="0"/>
            </a:endParaRPr>
          </a:p>
        </p:txBody>
      </p:sp>
      <p:pic>
        <p:nvPicPr>
          <p:cNvPr id="2091" name="Picture 4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43238" y="5656781"/>
            <a:ext cx="1248487" cy="329229"/>
          </a:xfrm>
          <a:prstGeom prst="rect">
            <a:avLst/>
          </a:prstGeom>
          <a:noFill/>
          <a:extLst>
            <a:ext uri="{909E8E84-426E-40DD-AFC4-6F175D3DCCD1}">
              <a14:hiddenFill xmlns:a14="http://schemas.microsoft.com/office/drawing/2010/main">
                <a:solidFill>
                  <a:srgbClr val="FFFFFF"/>
                </a:solidFill>
              </a14:hiddenFill>
            </a:ext>
          </a:extLst>
        </p:spPr>
      </p:pic>
      <p:pic>
        <p:nvPicPr>
          <p:cNvPr id="2092" name="Picture 4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52537" y="5222973"/>
            <a:ext cx="1735229" cy="956701"/>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85"/>
                                        </p:tgtEl>
                                        <p:attrNameLst>
                                          <p:attrName>style.visibility</p:attrName>
                                        </p:attrNameLst>
                                      </p:cBhvr>
                                      <p:to>
                                        <p:strVal val="visible"/>
                                      </p:to>
                                    </p:set>
                                    <p:animEffect transition="in" filter="fade">
                                      <p:cBhvr>
                                        <p:cTn id="7" dur="500"/>
                                        <p:tgtEl>
                                          <p:spTgt spid="208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86"/>
                                        </p:tgtEl>
                                        <p:attrNameLst>
                                          <p:attrName>style.visibility</p:attrName>
                                        </p:attrNameLst>
                                      </p:cBhvr>
                                      <p:to>
                                        <p:strVal val="visible"/>
                                      </p:to>
                                    </p:set>
                                    <p:animEffect transition="in" filter="fade">
                                      <p:cBhvr>
                                        <p:cTn id="12" dur="500"/>
                                        <p:tgtEl>
                                          <p:spTgt spid="208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86"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E43A2-1C1A-4613-AFC9-D461AC608981}"/>
              </a:ext>
            </a:extLst>
          </p:cNvPr>
          <p:cNvSpPr>
            <a:spLocks noGrp="1"/>
          </p:cNvSpPr>
          <p:nvPr>
            <p:ph type="title"/>
          </p:nvPr>
        </p:nvSpPr>
        <p:spPr>
          <a:xfrm>
            <a:off x="3164852" y="4735775"/>
            <a:ext cx="5255248" cy="1245732"/>
          </a:xfrm>
        </p:spPr>
        <p:txBody>
          <a:bodyPr anchor="t">
            <a:normAutofit/>
          </a:bodyPr>
          <a:lstStyle/>
          <a:p>
            <a:r>
              <a:rPr lang="en-GB">
                <a:solidFill>
                  <a:srgbClr val="FFFFFF"/>
                </a:solidFill>
              </a:rPr>
              <a:t>MASH OUTCOMES</a:t>
            </a:r>
          </a:p>
        </p:txBody>
      </p:sp>
      <p:sp>
        <p:nvSpPr>
          <p:cNvPr id="3" name="Content Placeholder 2">
            <a:extLst>
              <a:ext uri="{FF2B5EF4-FFF2-40B4-BE49-F238E27FC236}">
                <a16:creationId xmlns:a16="http://schemas.microsoft.com/office/drawing/2014/main" id="{939F3B32-C0F5-4376-B389-28700F68E823}"/>
              </a:ext>
            </a:extLst>
          </p:cNvPr>
          <p:cNvSpPr>
            <a:spLocks noGrp="1"/>
          </p:cNvSpPr>
          <p:nvPr>
            <p:ph idx="1"/>
          </p:nvPr>
        </p:nvSpPr>
        <p:spPr>
          <a:xfrm>
            <a:off x="3164851" y="965864"/>
            <a:ext cx="5255249" cy="3450370"/>
          </a:xfrm>
        </p:spPr>
        <p:txBody>
          <a:bodyPr anchor="b">
            <a:normAutofit fontScale="92500" lnSpcReduction="10000"/>
          </a:bodyPr>
          <a:lstStyle/>
          <a:p>
            <a:r>
              <a:rPr lang="en-GB" sz="1600" dirty="0"/>
              <a:t>Talking through an enquiry with the adult may result in resolving it, if not, the duties under Section 42 continue. </a:t>
            </a:r>
          </a:p>
          <a:p>
            <a:r>
              <a:rPr lang="en-GB" sz="1600" dirty="0"/>
              <a:t>MASH also consider whether there remains reasonable cause to suspect that the adult is at risk and whether further enquiries are necessary and arrange for progression of a safeguarding enquiry.</a:t>
            </a:r>
          </a:p>
          <a:p>
            <a:pPr marL="91440" marR="0" lvl="0" indent="-91440" algn="l" defTabSz="914400" rtl="0" eaLnBrk="1" fontAlgn="auto" latinLnBrk="0" hangingPunct="1">
              <a:lnSpc>
                <a:spcPct val="90000"/>
              </a:lnSpc>
              <a:spcBef>
                <a:spcPts val="1200"/>
              </a:spcBef>
              <a:spcAft>
                <a:spcPts val="200"/>
              </a:spcAft>
              <a:buClr>
                <a:srgbClr val="99CB38"/>
              </a:buClr>
              <a:buSzPct val="100000"/>
              <a:buFont typeface="Tw Cen MT" panose="020B0602020104020603" pitchFamily="34" charset="0"/>
              <a:buChar char=" "/>
              <a:tabLst/>
              <a:defRPr/>
            </a:pPr>
            <a:r>
              <a:rPr kumimoji="0" lang="en-GB" sz="1600" b="0" i="0" u="none" strike="noStrike" kern="1200" cap="none" spc="0" normalizeH="0" baseline="0" noProof="0" dirty="0">
                <a:ln>
                  <a:noFill/>
                </a:ln>
                <a:solidFill>
                  <a:prstClr val="white"/>
                </a:solidFill>
                <a:effectLst/>
                <a:uLnTx/>
                <a:uFillTx/>
                <a:latin typeface="Tw Cen MT" panose="020B0602020104020603"/>
                <a:ea typeface="+mn-ea"/>
                <a:cs typeface="+mn-cs"/>
              </a:rPr>
              <a:t>If the adult has capacity and expresses a clear and informed wish not to pursue the matter further, MASH consider whether it is appropriate to end the enquiry and will consider the impact of any unmanaged risk.</a:t>
            </a:r>
          </a:p>
          <a:p>
            <a:pPr marL="91440" marR="0" lvl="0" indent="-91440" algn="l" defTabSz="914400" rtl="0" eaLnBrk="1" fontAlgn="auto" latinLnBrk="0" hangingPunct="1">
              <a:lnSpc>
                <a:spcPct val="90000"/>
              </a:lnSpc>
              <a:spcBef>
                <a:spcPts val="1200"/>
              </a:spcBef>
              <a:spcAft>
                <a:spcPts val="200"/>
              </a:spcAft>
              <a:buClr>
                <a:srgbClr val="99CB38"/>
              </a:buClr>
              <a:buSzPct val="100000"/>
              <a:buFont typeface="Tw Cen MT" panose="020B0602020104020603" pitchFamily="34" charset="0"/>
              <a:buChar char=" "/>
              <a:tabLst/>
              <a:defRPr/>
            </a:pPr>
            <a:r>
              <a:rPr lang="en-GB" sz="1600" dirty="0">
                <a:solidFill>
                  <a:srgbClr val="FFFFFF"/>
                </a:solidFill>
              </a:rPr>
              <a:t>MASH may refer an adult to another process, for example for assessment and care management or signposting to another agency for on-going support.</a:t>
            </a:r>
          </a:p>
          <a:p>
            <a:pPr marL="91440" marR="0" lvl="0" indent="-91440" algn="l" defTabSz="914400" rtl="0" eaLnBrk="1" fontAlgn="auto" latinLnBrk="0" hangingPunct="1">
              <a:lnSpc>
                <a:spcPct val="90000"/>
              </a:lnSpc>
              <a:spcBef>
                <a:spcPts val="1200"/>
              </a:spcBef>
              <a:spcAft>
                <a:spcPts val="200"/>
              </a:spcAft>
              <a:buClr>
                <a:srgbClr val="99CB38"/>
              </a:buClr>
              <a:buSzPct val="100000"/>
              <a:buFont typeface="Tw Cen MT" panose="020B0602020104020603" pitchFamily="34" charset="0"/>
              <a:buChar char=" "/>
              <a:tabLst/>
              <a:defRPr/>
            </a:pPr>
            <a:r>
              <a:rPr lang="en-GB" sz="1600" dirty="0">
                <a:solidFill>
                  <a:srgbClr val="FFFFFF"/>
                </a:solidFill>
              </a:rPr>
              <a:t>Fundamentally </a:t>
            </a:r>
            <a:r>
              <a:rPr lang="en-GB" sz="1600">
                <a:solidFill>
                  <a:srgbClr val="FFFFFF"/>
                </a:solidFill>
              </a:rPr>
              <a:t>the adults' </a:t>
            </a:r>
            <a:r>
              <a:rPr lang="en-GB" sz="1600" dirty="0">
                <a:solidFill>
                  <a:srgbClr val="FFFFFF"/>
                </a:solidFill>
              </a:rPr>
              <a:t>views and wishes and consideration of risk is central to the decision </a:t>
            </a:r>
            <a:r>
              <a:rPr lang="en-GB" sz="1600">
                <a:solidFill>
                  <a:srgbClr val="FFFFFF"/>
                </a:solidFill>
              </a:rPr>
              <a:t>making.</a:t>
            </a:r>
          </a:p>
        </p:txBody>
      </p:sp>
    </p:spTree>
    <p:extLst>
      <p:ext uri="{BB962C8B-B14F-4D97-AF65-F5344CB8AC3E}">
        <p14:creationId xmlns:p14="http://schemas.microsoft.com/office/powerpoint/2010/main" val="2580534334"/>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768096" y="585216"/>
            <a:ext cx="6013704" cy="1499616"/>
          </a:xfrm>
        </p:spPr>
        <p:txBody>
          <a:bodyPr>
            <a:normAutofit/>
          </a:bodyPr>
          <a:lstStyle/>
          <a:p>
            <a:r>
              <a:rPr lang="en-GB" dirty="0">
                <a:solidFill>
                  <a:schemeClr val="accent2">
                    <a:lumMod val="75000"/>
                  </a:schemeClr>
                </a:solidFill>
              </a:rPr>
              <a:t>What is Enfield Adults MASH ?</a:t>
            </a:r>
          </a:p>
        </p:txBody>
      </p:sp>
      <p:sp>
        <p:nvSpPr>
          <p:cNvPr id="7171" name="Rectangle 3"/>
          <p:cNvSpPr>
            <a:spLocks noGrp="1" noChangeArrowheads="1"/>
          </p:cNvSpPr>
          <p:nvPr>
            <p:ph idx="1"/>
          </p:nvPr>
        </p:nvSpPr>
        <p:spPr>
          <a:xfrm>
            <a:off x="768096" y="2286000"/>
            <a:ext cx="6013703" cy="4023360"/>
          </a:xfrm>
        </p:spPr>
        <p:txBody>
          <a:bodyPr>
            <a:normAutofit fontScale="85000" lnSpcReduction="10000"/>
          </a:bodyPr>
          <a:lstStyle/>
          <a:p>
            <a:r>
              <a:rPr lang="en-GB" sz="1900" dirty="0">
                <a:solidFill>
                  <a:schemeClr val="accent2">
                    <a:lumMod val="75000"/>
                  </a:schemeClr>
                </a:solidFill>
              </a:rPr>
              <a:t>The Introduction of the Care Act 2014 placed adult safeguarding on a statutory footing with the idea that safeguarding should be built on strong multi-agency partnerships working together with adults to prevent abuse and neglect.</a:t>
            </a:r>
          </a:p>
          <a:p>
            <a:r>
              <a:rPr lang="en-GB" sz="1900" dirty="0">
                <a:solidFill>
                  <a:schemeClr val="accent2">
                    <a:lumMod val="75000"/>
                  </a:schemeClr>
                </a:solidFill>
              </a:rPr>
              <a:t>Enfield's response was to develop the MASH which came into existence in April 2015.</a:t>
            </a:r>
          </a:p>
          <a:p>
            <a:r>
              <a:rPr lang="en-GB" sz="1900" dirty="0">
                <a:solidFill>
                  <a:schemeClr val="accent2">
                    <a:lumMod val="75000"/>
                  </a:schemeClr>
                </a:solidFill>
                <a:effectLst/>
                <a:ea typeface="Arial" panose="020B0604020202020204" pitchFamily="34" charset="0"/>
              </a:rPr>
              <a:t>The MASH is collaborative partnership approach to safeguarding, and we are only able to function as a result of close partnerships with a variety of agencies with </a:t>
            </a:r>
            <a:r>
              <a:rPr lang="en-GB" sz="1900" dirty="0">
                <a:solidFill>
                  <a:schemeClr val="accent2">
                    <a:lumMod val="75000"/>
                  </a:schemeClr>
                </a:solidFill>
              </a:rPr>
              <a:t>joint accountability for the management of risk.</a:t>
            </a:r>
          </a:p>
          <a:p>
            <a:r>
              <a:rPr lang="en-GB" sz="1900" dirty="0">
                <a:solidFill>
                  <a:schemeClr val="accent2">
                    <a:lumMod val="75000"/>
                  </a:schemeClr>
                </a:solidFill>
              </a:rPr>
              <a:t>The MASH is a team of social care staff, located on 3</a:t>
            </a:r>
            <a:r>
              <a:rPr lang="en-GB" sz="1900" baseline="30000" dirty="0">
                <a:solidFill>
                  <a:schemeClr val="accent2">
                    <a:lumMod val="75000"/>
                  </a:schemeClr>
                </a:solidFill>
              </a:rPr>
              <a:t>rd</a:t>
            </a:r>
            <a:r>
              <a:rPr lang="en-GB" sz="1900" dirty="0">
                <a:solidFill>
                  <a:schemeClr val="accent2">
                    <a:lumMod val="75000"/>
                  </a:schemeClr>
                </a:solidFill>
              </a:rPr>
              <a:t> Floor Civic Centre and co-located with Single Point of Access and Enablement Services.</a:t>
            </a:r>
          </a:p>
          <a:p>
            <a:r>
              <a:rPr lang="en-GB" sz="1900" dirty="0">
                <a:solidFill>
                  <a:schemeClr val="accent2">
                    <a:lumMod val="75000"/>
                  </a:schemeClr>
                </a:solidFill>
              </a:rPr>
              <a:t>We represent the adult social care pathway at key multi-agency forums including but not limited to MARAC, CMARAC, Prevent, MAPPA, SIP……</a:t>
            </a:r>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15F003-FA71-4F02-B476-E6BC06ED2A82}"/>
              </a:ext>
            </a:extLst>
          </p:cNvPr>
          <p:cNvSpPr>
            <a:spLocks noGrp="1"/>
          </p:cNvSpPr>
          <p:nvPr>
            <p:ph type="title"/>
          </p:nvPr>
        </p:nvSpPr>
        <p:spPr>
          <a:xfrm>
            <a:off x="3164852" y="4735775"/>
            <a:ext cx="5255248" cy="1245732"/>
          </a:xfrm>
        </p:spPr>
        <p:txBody>
          <a:bodyPr anchor="t">
            <a:normAutofit/>
          </a:bodyPr>
          <a:lstStyle/>
          <a:p>
            <a:r>
              <a:rPr lang="en-GB" dirty="0">
                <a:solidFill>
                  <a:srgbClr val="FFFFFF"/>
                </a:solidFill>
              </a:rPr>
              <a:t>MASH Aims and Objectives</a:t>
            </a:r>
          </a:p>
        </p:txBody>
      </p:sp>
      <p:sp>
        <p:nvSpPr>
          <p:cNvPr id="3" name="Content Placeholder 2">
            <a:extLst>
              <a:ext uri="{FF2B5EF4-FFF2-40B4-BE49-F238E27FC236}">
                <a16:creationId xmlns:a16="http://schemas.microsoft.com/office/drawing/2014/main" id="{81EED3A7-7D59-46F2-A31B-93B76AD91563}"/>
              </a:ext>
            </a:extLst>
          </p:cNvPr>
          <p:cNvSpPr>
            <a:spLocks noGrp="1"/>
          </p:cNvSpPr>
          <p:nvPr>
            <p:ph idx="1"/>
          </p:nvPr>
        </p:nvSpPr>
        <p:spPr>
          <a:xfrm>
            <a:off x="3164851" y="965864"/>
            <a:ext cx="5255249" cy="3450370"/>
          </a:xfrm>
        </p:spPr>
        <p:txBody>
          <a:bodyPr anchor="b">
            <a:normAutofit lnSpcReduction="10000"/>
          </a:bodyPr>
          <a:lstStyle/>
          <a:p>
            <a:endParaRPr lang="en-GB" sz="1400" dirty="0">
              <a:solidFill>
                <a:srgbClr val="FFFFFF"/>
              </a:solidFill>
            </a:endParaRPr>
          </a:p>
          <a:p>
            <a:r>
              <a:rPr lang="en-GB" sz="1400" dirty="0">
                <a:solidFill>
                  <a:srgbClr val="FFFFFF"/>
                </a:solidFill>
              </a:rPr>
              <a:t>MASH aims to work with Adults at risk of abuse or neglect to have greater control their lives to prevent abuse from happening and to give meaningful options of dealing with abuse or neglect should it occur. </a:t>
            </a:r>
          </a:p>
          <a:p>
            <a:r>
              <a:rPr lang="en-GB" sz="1400" dirty="0">
                <a:solidFill>
                  <a:srgbClr val="FFFFFF"/>
                </a:solidFill>
              </a:rPr>
              <a:t>Mash aim to provide a safe and accessible service that </a:t>
            </a:r>
            <a:r>
              <a:rPr lang="en-GB" sz="1400">
                <a:solidFill>
                  <a:srgbClr val="FFFFFF"/>
                </a:solidFill>
              </a:rPr>
              <a:t>encourages self-determination </a:t>
            </a:r>
            <a:r>
              <a:rPr lang="en-GB" sz="1400" dirty="0">
                <a:solidFill>
                  <a:srgbClr val="FFFFFF"/>
                </a:solidFill>
              </a:rPr>
              <a:t>and greater choice and control.</a:t>
            </a:r>
          </a:p>
          <a:p>
            <a:r>
              <a:rPr lang="en-GB" sz="1400" dirty="0">
                <a:solidFill>
                  <a:srgbClr val="FFFFFF"/>
                </a:solidFill>
              </a:rPr>
              <a:t>MASH promote the concept of integrated working to break down organisational barriers and foster a culture of shared accountability for the management of risk.</a:t>
            </a:r>
          </a:p>
          <a:p>
            <a:r>
              <a:rPr lang="en-GB" sz="1400" dirty="0">
                <a:solidFill>
                  <a:srgbClr val="FFFFFF"/>
                </a:solidFill>
              </a:rPr>
              <a:t>MASH are committed to identifying lessons to be learned by organisations where adults with needs for care and support have experienced abuse or neglect.</a:t>
            </a:r>
          </a:p>
          <a:p>
            <a:r>
              <a:rPr lang="en-GB" sz="1400" dirty="0">
                <a:solidFill>
                  <a:srgbClr val="FFFFFF"/>
                </a:solidFill>
                <a:hlinkClick r:id="rId2"/>
              </a:rPr>
              <a:t>https://www.youtube.com/watch?v=NesQ38L9mPQ</a:t>
            </a:r>
            <a:endParaRPr lang="en-GB" sz="1400" dirty="0">
              <a:solidFill>
                <a:srgbClr val="FFFFFF"/>
              </a:solidFill>
            </a:endParaRPr>
          </a:p>
          <a:p>
            <a:endParaRPr lang="en-GB" sz="1400" dirty="0">
              <a:solidFill>
                <a:srgbClr val="FFFFFF"/>
              </a:solidFill>
            </a:endParaRPr>
          </a:p>
          <a:p>
            <a:endParaRPr lang="en-GB" sz="1400" dirty="0">
              <a:solidFill>
                <a:srgbClr val="FFFFFF"/>
              </a:solidFill>
            </a:endParaRPr>
          </a:p>
        </p:txBody>
      </p:sp>
    </p:spTree>
    <p:extLst>
      <p:ext uri="{BB962C8B-B14F-4D97-AF65-F5344CB8AC3E}">
        <p14:creationId xmlns:p14="http://schemas.microsoft.com/office/powerpoint/2010/main" val="2055827912"/>
      </p:ext>
    </p:extLst>
  </p:cSld>
  <p:clrMapOvr>
    <a:overrideClrMapping bg1="dk1" tx1="lt1" bg2="dk2" tx2="lt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7CD8F-FA55-4C58-A52D-F288AFB3C333}"/>
              </a:ext>
            </a:extLst>
          </p:cNvPr>
          <p:cNvSpPr>
            <a:spLocks noGrp="1"/>
          </p:cNvSpPr>
          <p:nvPr>
            <p:ph type="title"/>
          </p:nvPr>
        </p:nvSpPr>
        <p:spPr>
          <a:xfrm>
            <a:off x="723591" y="804333"/>
            <a:ext cx="2543925" cy="5249334"/>
          </a:xfrm>
        </p:spPr>
        <p:txBody>
          <a:bodyPr>
            <a:normAutofit/>
          </a:bodyPr>
          <a:lstStyle/>
          <a:p>
            <a:pPr algn="r"/>
            <a:r>
              <a:rPr lang="en-GB" dirty="0">
                <a:solidFill>
                  <a:schemeClr val="accent1">
                    <a:lumMod val="75000"/>
                  </a:schemeClr>
                </a:solidFill>
              </a:rPr>
              <a:t>How to make Referrals</a:t>
            </a:r>
            <a:br>
              <a:rPr lang="en-GB" dirty="0">
                <a:solidFill>
                  <a:schemeClr val="accent1">
                    <a:lumMod val="75000"/>
                  </a:schemeClr>
                </a:solidFill>
              </a:rPr>
            </a:br>
            <a:br>
              <a:rPr lang="en-GB" dirty="0">
                <a:solidFill>
                  <a:schemeClr val="accent1">
                    <a:lumMod val="75000"/>
                  </a:schemeClr>
                </a:solidFill>
              </a:rPr>
            </a:br>
            <a:br>
              <a:rPr lang="en-GB" dirty="0">
                <a:solidFill>
                  <a:schemeClr val="accent1">
                    <a:lumMod val="75000"/>
                  </a:schemeClr>
                </a:solidFill>
              </a:rPr>
            </a:br>
            <a:br>
              <a:rPr lang="en-GB" dirty="0">
                <a:solidFill>
                  <a:schemeClr val="accent1">
                    <a:lumMod val="75000"/>
                  </a:schemeClr>
                </a:solidFill>
              </a:rPr>
            </a:br>
            <a:br>
              <a:rPr lang="en-GB" dirty="0">
                <a:solidFill>
                  <a:schemeClr val="accent1">
                    <a:lumMod val="75000"/>
                  </a:schemeClr>
                </a:solidFill>
              </a:rPr>
            </a:br>
            <a:endParaRPr lang="en-GB" dirty="0">
              <a:solidFill>
                <a:schemeClr val="accent1">
                  <a:lumMod val="75000"/>
                </a:schemeClr>
              </a:solidFill>
            </a:endParaRPr>
          </a:p>
        </p:txBody>
      </p:sp>
      <p:sp>
        <p:nvSpPr>
          <p:cNvPr id="3" name="Content Placeholder 2">
            <a:extLst>
              <a:ext uri="{FF2B5EF4-FFF2-40B4-BE49-F238E27FC236}">
                <a16:creationId xmlns:a16="http://schemas.microsoft.com/office/drawing/2014/main" id="{5112E1A4-D3A3-4719-846A-31EE62FD59E9}"/>
              </a:ext>
            </a:extLst>
          </p:cNvPr>
          <p:cNvSpPr>
            <a:spLocks noGrp="1"/>
          </p:cNvSpPr>
          <p:nvPr>
            <p:ph idx="1"/>
          </p:nvPr>
        </p:nvSpPr>
        <p:spPr>
          <a:xfrm>
            <a:off x="3749497" y="804333"/>
            <a:ext cx="4693291" cy="5249334"/>
          </a:xfrm>
        </p:spPr>
        <p:txBody>
          <a:bodyPr anchor="ctr">
            <a:normAutofit fontScale="85000" lnSpcReduction="20000"/>
          </a:bodyPr>
          <a:lstStyle/>
          <a:p>
            <a:pPr>
              <a:spcBef>
                <a:spcPts val="5"/>
              </a:spcBef>
            </a:pPr>
            <a:endParaRPr lang="en-GB" sz="1700" dirty="0">
              <a:latin typeface="Arial" panose="020B0604020202020204" pitchFamily="34" charset="0"/>
              <a:ea typeface="Arial" panose="020B0604020202020204" pitchFamily="34" charset="0"/>
            </a:endParaRPr>
          </a:p>
          <a:p>
            <a:pPr>
              <a:spcBef>
                <a:spcPts val="5"/>
              </a:spcBef>
            </a:pPr>
            <a:endParaRPr lang="en-GB" sz="1700" dirty="0">
              <a:effectLst/>
              <a:latin typeface="Arial" panose="020B0604020202020204" pitchFamily="34" charset="0"/>
              <a:ea typeface="Arial" panose="020B0604020202020204" pitchFamily="34" charset="0"/>
            </a:endParaRPr>
          </a:p>
          <a:p>
            <a:pPr>
              <a:spcBef>
                <a:spcPts val="5"/>
              </a:spcBef>
            </a:pPr>
            <a:endParaRPr lang="en-GB" sz="1700" dirty="0">
              <a:latin typeface="Arial" panose="020B0604020202020204" pitchFamily="34" charset="0"/>
              <a:ea typeface="Arial" panose="020B0604020202020204" pitchFamily="34" charset="0"/>
            </a:endParaRPr>
          </a:p>
          <a:p>
            <a:pPr marL="0" marR="0" lvl="0" indent="0" defTabSz="914400" rtl="0" eaLnBrk="1" fontAlgn="auto" latinLnBrk="0" hangingPunct="1">
              <a:spcBef>
                <a:spcPts val="5"/>
              </a:spcBef>
              <a:spcAft>
                <a:spcPts val="200"/>
              </a:spcAft>
              <a:buClr>
                <a:srgbClr val="99CB38"/>
              </a:buClr>
              <a:buSzPct val="100000"/>
              <a:buNone/>
              <a:tabLst/>
              <a:defRPr/>
            </a:pPr>
            <a:r>
              <a:rPr kumimoji="0" lang="en-GB" sz="1700" b="0" i="0" u="none" strike="noStrike" kern="1200" cap="none" spc="0" normalizeH="0" baseline="0" noProof="0" dirty="0">
                <a:ln>
                  <a:noFill/>
                </a:ln>
                <a:solidFill>
                  <a:schemeClr val="accent2"/>
                </a:solidFill>
                <a:effectLst/>
                <a:uLnTx/>
                <a:uFillTx/>
                <a:ea typeface="Arial" panose="020B0604020202020204" pitchFamily="34" charset="0"/>
                <a:cs typeface="+mn-cs"/>
              </a:rPr>
              <a:t>The primary referral mechanism to the MASH for professionals and members of the public who have safeguarding concerns for Adults in Enfield is the Adult safeguarding referral Portal</a:t>
            </a:r>
            <a:r>
              <a:rPr lang="en-GB" sz="1700" dirty="0">
                <a:solidFill>
                  <a:schemeClr val="accent2"/>
                </a:solidFill>
                <a:ea typeface="Arial" panose="020B0604020202020204" pitchFamily="34" charset="0"/>
              </a:rPr>
              <a:t> </a:t>
            </a:r>
            <a:r>
              <a:rPr lang="en-GB" sz="1700" dirty="0">
                <a:solidFill>
                  <a:srgbClr val="0070C0"/>
                </a:solidFill>
                <a:ea typeface="Arial" panose="020B0604020202020204" pitchFamily="34" charset="0"/>
                <a:hlinkClick r:id="rId2">
                  <a:extLst>
                    <a:ext uri="{A12FA001-AC4F-418D-AE19-62706E023703}">
                      <ahyp:hlinkClr xmlns:ahyp="http://schemas.microsoft.com/office/drawing/2018/hyperlinkcolor" val="tx"/>
                    </a:ext>
                  </a:extLst>
                </a:hlinkClick>
              </a:rPr>
              <a:t>https://forms.olmapps.com/ewfprod/manage/view/#/form/enfieldadultprofessionalreferral?header=1&amp;reset=1</a:t>
            </a:r>
            <a:endParaRPr lang="en-GB" sz="1700" dirty="0">
              <a:solidFill>
                <a:srgbClr val="0070C0"/>
              </a:solidFill>
              <a:ea typeface="Arial" panose="020B0604020202020204" pitchFamily="34" charset="0"/>
            </a:endParaRPr>
          </a:p>
          <a:p>
            <a:pPr marL="0" marR="0" lvl="0" indent="0" defTabSz="914400" rtl="0" eaLnBrk="1" fontAlgn="auto" latinLnBrk="0" hangingPunct="1">
              <a:spcBef>
                <a:spcPts val="5"/>
              </a:spcBef>
              <a:spcAft>
                <a:spcPts val="200"/>
              </a:spcAft>
              <a:buClr>
                <a:srgbClr val="99CB38"/>
              </a:buClr>
              <a:buSzPct val="100000"/>
              <a:buNone/>
              <a:tabLst/>
              <a:defRPr/>
            </a:pPr>
            <a:endParaRPr lang="en-GB" sz="1700" dirty="0">
              <a:solidFill>
                <a:srgbClr val="0070C0"/>
              </a:solidFill>
              <a:ea typeface="Arial" panose="020B0604020202020204" pitchFamily="34" charset="0"/>
            </a:endParaRPr>
          </a:p>
          <a:p>
            <a:pPr marL="0" marR="0" lvl="0" indent="0" algn="l" defTabSz="914400" rtl="0" eaLnBrk="1" fontAlgn="auto" latinLnBrk="0" hangingPunct="1">
              <a:lnSpc>
                <a:spcPct val="90000"/>
              </a:lnSpc>
              <a:spcBef>
                <a:spcPts val="5"/>
              </a:spcBef>
              <a:spcAft>
                <a:spcPts val="200"/>
              </a:spcAft>
              <a:buClr>
                <a:srgbClr val="99CB38"/>
              </a:buClr>
              <a:buSzPct val="100000"/>
              <a:buFont typeface="Tw Cen MT" panose="020B0602020104020603" pitchFamily="34" charset="0"/>
              <a:buNone/>
              <a:tabLst/>
              <a:defRPr/>
            </a:pPr>
            <a:r>
              <a:rPr kumimoji="0" lang="en-GB" sz="1600" b="0" i="0" u="none" strike="noStrike" kern="1200" cap="none" spc="0" normalizeH="0" baseline="0" noProof="0" dirty="0">
                <a:ln>
                  <a:noFill/>
                </a:ln>
                <a:solidFill>
                  <a:srgbClr val="63A537"/>
                </a:solidFill>
                <a:effectLst/>
                <a:uLnTx/>
                <a:uFillTx/>
                <a:latin typeface="Tw Cen MT" panose="020B0602020104020603"/>
                <a:ea typeface="Arial" panose="020B0604020202020204" pitchFamily="34" charset="0"/>
                <a:cs typeface="+mn-cs"/>
              </a:rPr>
              <a:t>In addition to ‘written’ referrals, safeguarding concerns are also brought to MASH via duty phone calls from members of the public or professionals who may be seeking an update on referrals made. The duty number is 0208 379 3196 (the MASH team number). There is an email address </a:t>
            </a:r>
            <a:r>
              <a:rPr kumimoji="0" lang="en-GB" sz="1600" b="0" i="0" u="none" strike="noStrike" kern="1200" cap="none" spc="0" normalizeH="0" baseline="0" noProof="0" dirty="0">
                <a:ln>
                  <a:noFill/>
                </a:ln>
                <a:solidFill>
                  <a:srgbClr val="0070C0"/>
                </a:solidFill>
                <a:effectLst/>
                <a:uLnTx/>
                <a:uFillTx/>
                <a:latin typeface="Tw Cen MT" panose="020B0602020104020603"/>
                <a:ea typeface="Arial" panose="020B0604020202020204" pitchFamily="34" charset="0"/>
                <a:cs typeface="+mn-cs"/>
                <a:hlinkClick r:id="rId3">
                  <a:extLst>
                    <a:ext uri="{A12FA001-AC4F-418D-AE19-62706E023703}">
                      <ahyp:hlinkClr xmlns:ahyp="http://schemas.microsoft.com/office/drawing/2018/hyperlinkcolor" val="tx"/>
                    </a:ext>
                  </a:extLst>
                </a:hlinkClick>
              </a:rPr>
              <a:t>themashteam@enfield.gov.uk</a:t>
            </a:r>
            <a:r>
              <a:rPr kumimoji="0" lang="en-GB" sz="1600" b="0" i="0" u="none" strike="noStrike" kern="1200" cap="none" spc="0" normalizeH="0" baseline="0" noProof="0" dirty="0">
                <a:ln>
                  <a:noFill/>
                </a:ln>
                <a:solidFill>
                  <a:srgbClr val="0070C0"/>
                </a:solidFill>
                <a:effectLst/>
                <a:uLnTx/>
                <a:uFillTx/>
                <a:latin typeface="Tw Cen MT" panose="020B0602020104020603"/>
                <a:ea typeface="Arial" panose="020B0604020202020204" pitchFamily="34" charset="0"/>
                <a:cs typeface="+mn-cs"/>
              </a:rPr>
              <a:t> </a:t>
            </a:r>
            <a:r>
              <a:rPr kumimoji="0" lang="en-GB" sz="1600" b="0" i="0" u="none" strike="noStrike" kern="1200" cap="none" spc="0" normalizeH="0" baseline="0" noProof="0" dirty="0">
                <a:ln>
                  <a:noFill/>
                </a:ln>
                <a:solidFill>
                  <a:srgbClr val="63A537"/>
                </a:solidFill>
                <a:effectLst/>
                <a:uLnTx/>
                <a:uFillTx/>
                <a:latin typeface="Tw Cen MT" panose="020B0602020104020603"/>
                <a:ea typeface="Arial" panose="020B0604020202020204" pitchFamily="34" charset="0"/>
                <a:cs typeface="+mn-cs"/>
              </a:rPr>
              <a:t>however we would encourage people to use the online portal. </a:t>
            </a:r>
          </a:p>
          <a:p>
            <a:pPr marL="0" marR="0" lvl="0" indent="0" algn="l" defTabSz="914400" rtl="0" eaLnBrk="1" fontAlgn="auto" latinLnBrk="0" hangingPunct="1">
              <a:lnSpc>
                <a:spcPct val="90000"/>
              </a:lnSpc>
              <a:spcBef>
                <a:spcPts val="5"/>
              </a:spcBef>
              <a:spcAft>
                <a:spcPts val="200"/>
              </a:spcAft>
              <a:buClr>
                <a:srgbClr val="99CB38"/>
              </a:buClr>
              <a:buSzPct val="100000"/>
              <a:buFont typeface="Tw Cen MT" panose="020B0602020104020603" pitchFamily="34" charset="0"/>
              <a:buNone/>
              <a:tabLst/>
              <a:defRPr/>
            </a:pPr>
            <a:endParaRPr kumimoji="0" lang="en-GB" sz="1600" b="0" i="0" u="none" strike="noStrike" kern="1200" cap="none" spc="0" normalizeH="0" baseline="0" noProof="0" dirty="0">
              <a:ln>
                <a:noFill/>
              </a:ln>
              <a:solidFill>
                <a:srgbClr val="63A537"/>
              </a:solidFill>
              <a:effectLst/>
              <a:uLnTx/>
              <a:uFillTx/>
              <a:latin typeface="Tw Cen MT" panose="020B0602020104020603"/>
              <a:ea typeface="Arial" panose="020B0604020202020204" pitchFamily="34" charset="0"/>
              <a:cs typeface="+mn-cs"/>
            </a:endParaRPr>
          </a:p>
          <a:p>
            <a:pPr marL="0" lvl="0" indent="0">
              <a:spcBef>
                <a:spcPts val="5"/>
              </a:spcBef>
              <a:buClr>
                <a:srgbClr val="99CB38"/>
              </a:buClr>
              <a:buNone/>
              <a:defRPr/>
            </a:pPr>
            <a:r>
              <a:rPr lang="en-GB" dirty="0">
                <a:solidFill>
                  <a:schemeClr val="accent2">
                    <a:lumMod val="60000"/>
                    <a:lumOff val="40000"/>
                  </a:schemeClr>
                </a:solidFill>
                <a:latin typeface="+mj-lt"/>
              </a:rPr>
              <a:t>Enfield’s Safeguarding Adults Practice Guidance and Tools can be found on </a:t>
            </a:r>
          </a:p>
          <a:p>
            <a:pPr marL="0" lvl="0" indent="0">
              <a:spcBef>
                <a:spcPts val="5"/>
              </a:spcBef>
              <a:buClr>
                <a:srgbClr val="99CB38"/>
              </a:buClr>
              <a:buNone/>
              <a:defRPr/>
            </a:pPr>
            <a:endParaRPr kumimoji="0" lang="en-GB" sz="1600" i="0" u="none" strike="noStrike" kern="1200" cap="none" spc="0" normalizeH="0" baseline="0" noProof="0" dirty="0">
              <a:ln>
                <a:noFill/>
              </a:ln>
              <a:solidFill>
                <a:schemeClr val="accent2">
                  <a:lumMod val="60000"/>
                  <a:lumOff val="40000"/>
                </a:schemeClr>
              </a:solidFill>
              <a:effectLst/>
              <a:uLnTx/>
              <a:uFillTx/>
              <a:ea typeface="Arial" panose="020B0604020202020204" pitchFamily="34" charset="0"/>
            </a:endParaRPr>
          </a:p>
          <a:p>
            <a:pPr marL="0" lvl="0" indent="0">
              <a:spcBef>
                <a:spcPts val="5"/>
              </a:spcBef>
              <a:buClr>
                <a:srgbClr val="99CB38"/>
              </a:buClr>
              <a:buNone/>
              <a:defRPr/>
            </a:pPr>
            <a:r>
              <a:rPr lang="en-GB" sz="1600" b="1" u="sng" dirty="0">
                <a:solidFill>
                  <a:srgbClr val="0563C1"/>
                </a:solidFill>
                <a:latin typeface="Calibri" panose="020F0502020204030204" pitchFamily="34" charset="0"/>
                <a:ea typeface="Calibri" panose="020F0502020204030204" pitchFamily="34" charset="0"/>
                <a:hlinkClick r:id="rId4">
                  <a:extLst>
                    <a:ext uri="{A12FA001-AC4F-418D-AE19-62706E023703}">
                      <ahyp:hlinkClr xmlns:ahyp="http://schemas.microsoft.com/office/drawing/2018/hyperlinkcolor" val="tx"/>
                    </a:ext>
                  </a:extLst>
                </a:hlinkClick>
              </a:rPr>
              <a:t>Enfield </a:t>
            </a:r>
            <a:r>
              <a:rPr lang="en-GB" sz="1600" b="1" u="sng" dirty="0" err="1">
                <a:solidFill>
                  <a:srgbClr val="0563C1"/>
                </a:solidFill>
                <a:latin typeface="Calibri" panose="020F0502020204030204" pitchFamily="34" charset="0"/>
                <a:ea typeface="Calibri" panose="020F0502020204030204" pitchFamily="34" charset="0"/>
                <a:hlinkClick r:id="rId4">
                  <a:extLst>
                    <a:ext uri="{A12FA001-AC4F-418D-AE19-62706E023703}">
                      <ahyp:hlinkClr xmlns:ahyp="http://schemas.microsoft.com/office/drawing/2018/hyperlinkcolor" val="tx"/>
                    </a:ext>
                  </a:extLst>
                </a:hlinkClick>
              </a:rPr>
              <a:t>MyLife’s</a:t>
            </a:r>
            <a:r>
              <a:rPr lang="en-GB" sz="1600" b="1" u="sng" dirty="0">
                <a:solidFill>
                  <a:srgbClr val="0563C1"/>
                </a:solidFill>
                <a:latin typeface="Calibri" panose="020F0502020204030204" pitchFamily="34" charset="0"/>
                <a:ea typeface="Calibri" panose="020F0502020204030204" pitchFamily="34" charset="0"/>
                <a:hlinkClick r:id="rId4">
                  <a:extLst>
                    <a:ext uri="{A12FA001-AC4F-418D-AE19-62706E023703}">
                      <ahyp:hlinkClr xmlns:ahyp="http://schemas.microsoft.com/office/drawing/2018/hyperlinkcolor" val="tx"/>
                    </a:ext>
                  </a:extLst>
                </a:hlinkClick>
              </a:rPr>
              <a:t> Safeguarding Adults/ Information for Professionals page.</a:t>
            </a:r>
            <a:endParaRPr kumimoji="0" lang="en-GB" sz="1600" b="0" i="0" u="none" strike="noStrike" kern="1200" cap="none" spc="0" normalizeH="0" baseline="0" noProof="0" dirty="0">
              <a:ln>
                <a:noFill/>
              </a:ln>
              <a:solidFill>
                <a:srgbClr val="63A537"/>
              </a:solidFill>
              <a:effectLst/>
              <a:uLnTx/>
              <a:uFillTx/>
              <a:latin typeface="Tw Cen MT" panose="020B0602020104020603"/>
              <a:ea typeface="Arial" panose="020B0604020202020204" pitchFamily="34" charset="0"/>
              <a:cs typeface="+mn-cs"/>
            </a:endParaRPr>
          </a:p>
          <a:p>
            <a:pPr marL="0" marR="0" lvl="0" indent="0" defTabSz="914400" rtl="0" eaLnBrk="1" fontAlgn="auto" latinLnBrk="0" hangingPunct="1">
              <a:spcBef>
                <a:spcPts val="5"/>
              </a:spcBef>
              <a:spcAft>
                <a:spcPts val="200"/>
              </a:spcAft>
              <a:buClr>
                <a:srgbClr val="99CB38"/>
              </a:buClr>
              <a:buSzPct val="100000"/>
              <a:buNone/>
              <a:tabLst/>
              <a:defRPr/>
            </a:pPr>
            <a:endParaRPr lang="en-GB" sz="1700" dirty="0">
              <a:solidFill>
                <a:srgbClr val="0070C0"/>
              </a:solidFill>
              <a:ea typeface="Arial" panose="020B0604020202020204" pitchFamily="34" charset="0"/>
            </a:endParaRPr>
          </a:p>
          <a:p>
            <a:pPr marL="0" marR="0" lvl="0" indent="0" defTabSz="914400" rtl="0" eaLnBrk="1" fontAlgn="auto" latinLnBrk="0" hangingPunct="1">
              <a:spcBef>
                <a:spcPts val="5"/>
              </a:spcBef>
              <a:spcAft>
                <a:spcPts val="200"/>
              </a:spcAft>
              <a:buClr>
                <a:srgbClr val="99CB38"/>
              </a:buClr>
              <a:buSzPct val="100000"/>
              <a:buNone/>
              <a:tabLst/>
              <a:defRPr/>
            </a:pPr>
            <a:endParaRPr kumimoji="0" lang="en-GB" sz="1700" b="0" i="0" u="none" strike="noStrike" kern="1200" cap="none" spc="0" normalizeH="0" baseline="0" noProof="0" dirty="0">
              <a:ln>
                <a:noFill/>
              </a:ln>
              <a:solidFill>
                <a:schemeClr val="accent2"/>
              </a:solidFill>
              <a:effectLst/>
              <a:uLnTx/>
              <a:uFillTx/>
              <a:ea typeface="Arial" panose="020B0604020202020204" pitchFamily="34" charset="0"/>
              <a:cs typeface="+mn-cs"/>
            </a:endParaRPr>
          </a:p>
          <a:p>
            <a:pPr marL="0" indent="0">
              <a:spcBef>
                <a:spcPts val="5"/>
              </a:spcBef>
              <a:buClr>
                <a:srgbClr val="99CB38"/>
              </a:buClr>
              <a:buNone/>
              <a:defRPr/>
            </a:pPr>
            <a:r>
              <a:rPr lang="en-GB" sz="1700" dirty="0">
                <a:solidFill>
                  <a:schemeClr val="accent2"/>
                </a:solidFill>
                <a:effectLst/>
                <a:ea typeface="Arial" panose="020B0604020202020204" pitchFamily="34" charset="0"/>
              </a:rPr>
              <a:t>The contact record is then loaded by the operational support team onto the adult social care database </a:t>
            </a:r>
            <a:r>
              <a:rPr lang="en-GB" sz="1700" dirty="0">
                <a:solidFill>
                  <a:schemeClr val="accent2"/>
                </a:solidFill>
                <a:ea typeface="Arial" panose="020B0604020202020204" pitchFamily="34" charset="0"/>
              </a:rPr>
              <a:t>and </a:t>
            </a:r>
            <a:r>
              <a:rPr lang="en-GB" sz="1700" dirty="0">
                <a:solidFill>
                  <a:schemeClr val="accent2"/>
                </a:solidFill>
                <a:effectLst/>
                <a:ea typeface="Arial" panose="020B0604020202020204" pitchFamily="34" charset="0"/>
              </a:rPr>
              <a:t>screened by a MASH manager or a s</a:t>
            </a:r>
            <a:r>
              <a:rPr lang="en-GB" sz="1700" dirty="0">
                <a:solidFill>
                  <a:schemeClr val="accent2"/>
                </a:solidFill>
                <a:ea typeface="Arial" panose="020B0604020202020204" pitchFamily="34" charset="0"/>
              </a:rPr>
              <a:t>enior</a:t>
            </a:r>
            <a:r>
              <a:rPr lang="en-GB" sz="1700" dirty="0">
                <a:solidFill>
                  <a:schemeClr val="accent2"/>
                </a:solidFill>
                <a:effectLst/>
                <a:ea typeface="Arial" panose="020B0604020202020204" pitchFamily="34" charset="0"/>
              </a:rPr>
              <a:t> social work practitioner to identify the level of risk and next steps needed. This must be done on the same day, or within 24 hours at the</a:t>
            </a:r>
            <a:r>
              <a:rPr lang="en-GB" sz="1700" spc="-5" dirty="0">
                <a:solidFill>
                  <a:schemeClr val="accent2"/>
                </a:solidFill>
                <a:effectLst/>
                <a:ea typeface="Arial" panose="020B0604020202020204" pitchFamily="34" charset="0"/>
              </a:rPr>
              <a:t> </a:t>
            </a:r>
            <a:r>
              <a:rPr lang="en-GB" sz="1700" dirty="0">
                <a:solidFill>
                  <a:schemeClr val="accent2"/>
                </a:solidFill>
                <a:effectLst/>
                <a:ea typeface="Arial" panose="020B0604020202020204" pitchFamily="34" charset="0"/>
              </a:rPr>
              <a:t>latest.</a:t>
            </a:r>
          </a:p>
          <a:p>
            <a:pPr>
              <a:spcBef>
                <a:spcPts val="5"/>
              </a:spcBef>
              <a:buClr>
                <a:srgbClr val="99CB38"/>
              </a:buClr>
              <a:defRPr/>
            </a:pPr>
            <a:endParaRPr lang="en-GB" sz="1700" dirty="0">
              <a:solidFill>
                <a:schemeClr val="accent2"/>
              </a:solidFill>
              <a:effectLst/>
              <a:ea typeface="Arial" panose="020B0604020202020204" pitchFamily="34" charset="0"/>
            </a:endParaRPr>
          </a:p>
          <a:p>
            <a:pPr>
              <a:spcBef>
                <a:spcPts val="5"/>
              </a:spcBef>
              <a:buClr>
                <a:srgbClr val="99CB38"/>
              </a:buClr>
              <a:defRPr/>
            </a:pPr>
            <a:endParaRPr lang="en-GB" sz="1700" dirty="0">
              <a:solidFill>
                <a:schemeClr val="accent2"/>
              </a:solidFill>
              <a:effectLst/>
              <a:ea typeface="Arial" panose="020B0604020202020204" pitchFamily="34" charset="0"/>
            </a:endParaRPr>
          </a:p>
          <a:p>
            <a:pPr marL="91440" marR="0" lvl="0" indent="-91440" defTabSz="914400" rtl="0" eaLnBrk="1" fontAlgn="auto" latinLnBrk="0" hangingPunct="1">
              <a:spcBef>
                <a:spcPts val="5"/>
              </a:spcBef>
              <a:spcAft>
                <a:spcPts val="200"/>
              </a:spcAft>
              <a:buClr>
                <a:srgbClr val="99CB38"/>
              </a:buClr>
              <a:buSzPct val="100000"/>
              <a:buFont typeface="Tw Cen MT" panose="020B0602020104020603" pitchFamily="34" charset="0"/>
              <a:buChar char=" "/>
              <a:tabLst/>
              <a:defRPr/>
            </a:pPr>
            <a:endParaRPr kumimoji="0" lang="en-GB" sz="1700" b="0" i="0" u="none" strike="noStrike" kern="1200" cap="none" spc="0" normalizeH="0" baseline="0" noProof="0" dirty="0">
              <a:ln>
                <a:noFill/>
              </a:ln>
              <a:solidFill>
                <a:schemeClr val="accent2"/>
              </a:solidFill>
              <a:effectLst/>
              <a:uLnTx/>
              <a:uFillTx/>
              <a:latin typeface="Arial" panose="020B0604020202020204" pitchFamily="34" charset="0"/>
              <a:ea typeface="Arial" panose="020B0604020202020204" pitchFamily="34" charset="0"/>
              <a:cs typeface="+mn-cs"/>
            </a:endParaRPr>
          </a:p>
          <a:p>
            <a:pPr>
              <a:spcBef>
                <a:spcPts val="5"/>
              </a:spcBef>
            </a:pPr>
            <a:endParaRPr lang="en-GB" sz="1700" dirty="0">
              <a:latin typeface="Arial" panose="020B0604020202020204" pitchFamily="34" charset="0"/>
              <a:ea typeface="Arial" panose="020B0604020202020204" pitchFamily="34" charset="0"/>
            </a:endParaRPr>
          </a:p>
          <a:p>
            <a:pPr>
              <a:spcBef>
                <a:spcPts val="5"/>
              </a:spcBef>
            </a:pPr>
            <a:endParaRPr lang="en-GB" sz="1700" dirty="0">
              <a:effectLst/>
              <a:latin typeface="Arial" panose="020B0604020202020204" pitchFamily="34" charset="0"/>
              <a:ea typeface="Arial" panose="020B0604020202020204" pitchFamily="34" charset="0"/>
            </a:endParaRPr>
          </a:p>
          <a:p>
            <a:pPr>
              <a:spcBef>
                <a:spcPts val="5"/>
              </a:spcBef>
            </a:pPr>
            <a:endParaRPr lang="en-GB" sz="1700" dirty="0">
              <a:latin typeface="Arial" panose="020B0604020202020204" pitchFamily="34" charset="0"/>
              <a:ea typeface="Arial" panose="020B0604020202020204" pitchFamily="34" charset="0"/>
            </a:endParaRPr>
          </a:p>
          <a:p>
            <a:pPr>
              <a:spcBef>
                <a:spcPts val="5"/>
              </a:spcBef>
            </a:pPr>
            <a:endParaRPr lang="en-GB" sz="17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38793783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fade">
                                      <p:cBhvr>
                                        <p:cTn id="7" dur="1000"/>
                                        <p:tgtEl>
                                          <p:spTgt spid="3">
                                            <p:txEl>
                                              <p:pRg st="3" end="3"/>
                                            </p:txEl>
                                          </p:spTgt>
                                        </p:tgtEl>
                                      </p:cBhvr>
                                    </p:animEffect>
                                    <p:anim calcmode="lin" valueType="num">
                                      <p:cBhvr>
                                        <p:cTn id="8"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5" end="5"/>
                                            </p:txEl>
                                          </p:spTgt>
                                        </p:tgtEl>
                                        <p:attrNameLst>
                                          <p:attrName>style.visibility</p:attrName>
                                        </p:attrNameLst>
                                      </p:cBhvr>
                                      <p:to>
                                        <p:strVal val="visible"/>
                                      </p:to>
                                    </p:set>
                                    <p:animEffect transition="in" filter="fade">
                                      <p:cBhvr>
                                        <p:cTn id="14" dur="1000"/>
                                        <p:tgtEl>
                                          <p:spTgt spid="3">
                                            <p:txEl>
                                              <p:pRg st="5" end="5"/>
                                            </p:txEl>
                                          </p:spTgt>
                                        </p:tgtEl>
                                      </p:cBhvr>
                                    </p:animEffect>
                                    <p:anim calcmode="lin" valueType="num">
                                      <p:cBhvr>
                                        <p:cTn id="1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animEffect transition="in" filter="fade">
                                      <p:cBhvr>
                                        <p:cTn id="21" dur="1000"/>
                                        <p:tgtEl>
                                          <p:spTgt spid="3">
                                            <p:txEl>
                                              <p:pRg st="7" end="7"/>
                                            </p:txEl>
                                          </p:spTgt>
                                        </p:tgtEl>
                                      </p:cBhvr>
                                    </p:animEffect>
                                    <p:anim calcmode="lin" valueType="num">
                                      <p:cBhvr>
                                        <p:cTn id="22"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9" end="9"/>
                                            </p:txEl>
                                          </p:spTgt>
                                        </p:tgtEl>
                                        <p:attrNameLst>
                                          <p:attrName>style.visibility</p:attrName>
                                        </p:attrNameLst>
                                      </p:cBhvr>
                                      <p:to>
                                        <p:strVal val="visible"/>
                                      </p:to>
                                    </p:set>
                                    <p:animEffect transition="in" filter="fade">
                                      <p:cBhvr>
                                        <p:cTn id="28" dur="1000"/>
                                        <p:tgtEl>
                                          <p:spTgt spid="3">
                                            <p:txEl>
                                              <p:pRg st="9" end="9"/>
                                            </p:txEl>
                                          </p:spTgt>
                                        </p:tgtEl>
                                      </p:cBhvr>
                                    </p:animEffect>
                                    <p:anim calcmode="lin" valueType="num">
                                      <p:cBhvr>
                                        <p:cTn id="2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animEffect transition="in" filter="fade">
                                      <p:cBhvr>
                                        <p:cTn id="35" dur="1000"/>
                                        <p:tgtEl>
                                          <p:spTgt spid="3">
                                            <p:txEl>
                                              <p:pRg st="12" end="12"/>
                                            </p:txEl>
                                          </p:spTgt>
                                        </p:tgtEl>
                                      </p:cBhvr>
                                    </p:animEffect>
                                    <p:anim calcmode="lin" valueType="num">
                                      <p:cBhvr>
                                        <p:cTn id="36"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BF2ABC8-4FD6-4B60-92A7-BB3BEE3C1A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F562EE9-6CEE-41D5-832B-F07340875CAB}"/>
              </a:ext>
            </a:extLst>
          </p:cNvPr>
          <p:cNvSpPr>
            <a:spLocks noGrp="1"/>
          </p:cNvSpPr>
          <p:nvPr>
            <p:ph type="title"/>
          </p:nvPr>
        </p:nvSpPr>
        <p:spPr>
          <a:xfrm>
            <a:off x="768096" y="585216"/>
            <a:ext cx="6013704" cy="1499616"/>
          </a:xfrm>
        </p:spPr>
        <p:txBody>
          <a:bodyPr>
            <a:normAutofit/>
          </a:bodyPr>
          <a:lstStyle/>
          <a:p>
            <a:r>
              <a:rPr lang="en-GB"/>
              <a:t>MASH Screening process AND Principles</a:t>
            </a:r>
          </a:p>
        </p:txBody>
      </p:sp>
      <p:cxnSp>
        <p:nvCxnSpPr>
          <p:cNvPr id="10" name="Straight Connector 9">
            <a:extLst>
              <a:ext uri="{FF2B5EF4-FFF2-40B4-BE49-F238E27FC236}">
                <a16:creationId xmlns:a16="http://schemas.microsoft.com/office/drawing/2014/main" id="{DCD479D3-536C-4161-A6F8-813D30719BF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B789BF10-63EB-43E8-8821-46D91748FD98}"/>
              </a:ext>
            </a:extLst>
          </p:cNvPr>
          <p:cNvSpPr>
            <a:spLocks noGrp="1"/>
          </p:cNvSpPr>
          <p:nvPr>
            <p:ph idx="1"/>
          </p:nvPr>
        </p:nvSpPr>
        <p:spPr>
          <a:xfrm>
            <a:off x="768096" y="2286000"/>
            <a:ext cx="6013703" cy="4023360"/>
          </a:xfrm>
        </p:spPr>
        <p:txBody>
          <a:bodyPr>
            <a:normAutofit/>
          </a:bodyPr>
          <a:lstStyle/>
          <a:p>
            <a:r>
              <a:rPr lang="en-GB" sz="1700"/>
              <a:t>The purpose of the safeguarding screening process is to identify the level of risk posed to an adult as quickly and efficiently as possible.</a:t>
            </a:r>
          </a:p>
          <a:p>
            <a:r>
              <a:rPr lang="en-GB" sz="1700"/>
              <a:t>This decision making can be straight forward when the presenting information clearly identifies actual or risk of significant harm. </a:t>
            </a:r>
          </a:p>
          <a:p>
            <a:r>
              <a:rPr lang="en-GB" sz="1700"/>
              <a:t>Where there are ‘unknowns’ or specific tasks are required in order to better inform a decision, a manager will direct a duty worker to make enquiries and complete MASH checks with key partner agencies to establish the degree of risk.</a:t>
            </a:r>
          </a:p>
          <a:p>
            <a:r>
              <a:rPr lang="en-GB" sz="1700"/>
              <a:t>If information in the referral clearly indicates that an adult is at immediate risk of significant harm this warrants an immediate escalation to s42 enquiries including early information sharing and possible action by key partner agencies. </a:t>
            </a:r>
          </a:p>
          <a:p>
            <a:endParaRPr lang="en-GB" sz="1700"/>
          </a:p>
          <a:p>
            <a:endParaRPr lang="en-GB" sz="1700"/>
          </a:p>
          <a:p>
            <a:endParaRPr lang="en-GB" sz="1700"/>
          </a:p>
        </p:txBody>
      </p:sp>
      <p:sp>
        <p:nvSpPr>
          <p:cNvPr id="12" name="Rectangle 11">
            <a:extLst>
              <a:ext uri="{FF2B5EF4-FFF2-40B4-BE49-F238E27FC236}">
                <a16:creationId xmlns:a16="http://schemas.microsoft.com/office/drawing/2014/main" id="{77D7B666-D5E6-48CE-B26A-FB5E5C34AF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7511" y="325601"/>
            <a:ext cx="1715190" cy="390807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F6EE670A-A41A-44AD-BC1C-2090365EB5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187511" y="4394539"/>
            <a:ext cx="1715190" cy="2029724"/>
          </a:xfrm>
          <a:prstGeom prst="rect">
            <a:avLst/>
          </a:prstGeom>
          <a:solidFill>
            <a:schemeClr val="tx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64827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18EBC-BA64-4746-BCC8-87947105F3D1}"/>
              </a:ext>
            </a:extLst>
          </p:cNvPr>
          <p:cNvSpPr>
            <a:spLocks noGrp="1"/>
          </p:cNvSpPr>
          <p:nvPr>
            <p:ph type="title"/>
          </p:nvPr>
        </p:nvSpPr>
        <p:spPr>
          <a:xfrm>
            <a:off x="768096" y="585216"/>
            <a:ext cx="6013704" cy="1499616"/>
          </a:xfrm>
        </p:spPr>
        <p:txBody>
          <a:bodyPr>
            <a:normAutofit/>
          </a:bodyPr>
          <a:lstStyle/>
          <a:p>
            <a:r>
              <a:rPr lang="en-GB"/>
              <a:t>Screening principles continued…..</a:t>
            </a:r>
          </a:p>
        </p:txBody>
      </p:sp>
      <p:sp>
        <p:nvSpPr>
          <p:cNvPr id="3" name="Content Placeholder 2">
            <a:extLst>
              <a:ext uri="{FF2B5EF4-FFF2-40B4-BE49-F238E27FC236}">
                <a16:creationId xmlns:a16="http://schemas.microsoft.com/office/drawing/2014/main" id="{5D09D8EE-F060-4DFB-AF0C-BC3E28766F65}"/>
              </a:ext>
            </a:extLst>
          </p:cNvPr>
          <p:cNvSpPr>
            <a:spLocks noGrp="1"/>
          </p:cNvSpPr>
          <p:nvPr>
            <p:ph idx="1"/>
          </p:nvPr>
        </p:nvSpPr>
        <p:spPr>
          <a:xfrm>
            <a:off x="768096" y="2286000"/>
            <a:ext cx="6013703" cy="4023360"/>
          </a:xfrm>
        </p:spPr>
        <p:txBody>
          <a:bodyPr>
            <a:normAutofit fontScale="92500" lnSpcReduction="10000"/>
          </a:bodyPr>
          <a:lstStyle/>
          <a:p>
            <a:r>
              <a:rPr lang="en-GB" sz="1700" dirty="0"/>
              <a:t>Whether the adult aware of the concerns and whether they have consented to the referral</a:t>
            </a:r>
          </a:p>
          <a:p>
            <a:r>
              <a:rPr lang="en-GB" sz="1700" dirty="0"/>
              <a:t>Is there a concern over the adults mental capacity to make decisions about their safety</a:t>
            </a:r>
          </a:p>
          <a:p>
            <a:pPr marL="0" indent="0">
              <a:buNone/>
            </a:pPr>
            <a:r>
              <a:rPr lang="en-GB" sz="1700" dirty="0"/>
              <a:t>  The nature of the abuse or neglect</a:t>
            </a:r>
          </a:p>
          <a:p>
            <a:pPr marL="0" indent="0">
              <a:buNone/>
            </a:pPr>
            <a:r>
              <a:rPr lang="en-GB" sz="1700" dirty="0"/>
              <a:t>  The person or agency alleged to be causing harm</a:t>
            </a:r>
          </a:p>
          <a:p>
            <a:r>
              <a:rPr lang="en-GB" sz="1700" dirty="0"/>
              <a:t>What are the key risk indicators we are worried about and what action has been taken or is required to manage risk</a:t>
            </a:r>
          </a:p>
          <a:p>
            <a:r>
              <a:rPr lang="en-GB" sz="1700" dirty="0"/>
              <a:t>Are the current concerns new or isolated, is there historical and or recurring episodes of a similar nature</a:t>
            </a:r>
          </a:p>
          <a:p>
            <a:r>
              <a:rPr lang="en-GB" sz="1700" dirty="0"/>
              <a:t>Is there risk to other adults or children</a:t>
            </a:r>
          </a:p>
          <a:p>
            <a:r>
              <a:rPr lang="en-GB" sz="1700" dirty="0"/>
              <a:t>Is there a public or vital interest that requires immediate escalation to key partner agencies?........the list is </a:t>
            </a:r>
            <a:r>
              <a:rPr lang="en-GB" sz="1700"/>
              <a:t>not exhaustive</a:t>
            </a:r>
            <a:endParaRPr lang="en-GB" sz="1700" dirty="0"/>
          </a:p>
          <a:p>
            <a:endParaRPr lang="en-GB" sz="1700" dirty="0"/>
          </a:p>
          <a:p>
            <a:endParaRPr lang="en-GB" sz="1700" dirty="0"/>
          </a:p>
        </p:txBody>
      </p:sp>
    </p:spTree>
    <p:extLst>
      <p:ext uri="{BB962C8B-B14F-4D97-AF65-F5344CB8AC3E}">
        <p14:creationId xmlns:p14="http://schemas.microsoft.com/office/powerpoint/2010/main" val="3048696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BFDD83-2725-447B-8E97-BC62B6C3BAF5}"/>
              </a:ext>
            </a:extLst>
          </p:cNvPr>
          <p:cNvSpPr>
            <a:spLocks noGrp="1"/>
          </p:cNvSpPr>
          <p:nvPr>
            <p:ph type="title"/>
          </p:nvPr>
        </p:nvSpPr>
        <p:spPr/>
        <p:txBody>
          <a:bodyPr/>
          <a:lstStyle/>
          <a:p>
            <a:r>
              <a:rPr lang="en-GB" dirty="0">
                <a:solidFill>
                  <a:schemeClr val="accent1">
                    <a:lumMod val="75000"/>
                  </a:schemeClr>
                </a:solidFill>
              </a:rPr>
              <a:t>Screening principles continued….</a:t>
            </a:r>
          </a:p>
        </p:txBody>
      </p:sp>
      <p:sp>
        <p:nvSpPr>
          <p:cNvPr id="3" name="Content Placeholder 2">
            <a:extLst>
              <a:ext uri="{FF2B5EF4-FFF2-40B4-BE49-F238E27FC236}">
                <a16:creationId xmlns:a16="http://schemas.microsoft.com/office/drawing/2014/main" id="{AF496C58-E04C-471C-A3E0-159B2D909D88}"/>
              </a:ext>
            </a:extLst>
          </p:cNvPr>
          <p:cNvSpPr>
            <a:spLocks noGrp="1"/>
          </p:cNvSpPr>
          <p:nvPr>
            <p:ph idx="1"/>
          </p:nvPr>
        </p:nvSpPr>
        <p:spPr>
          <a:xfrm>
            <a:off x="827584" y="2204864"/>
            <a:ext cx="7290055" cy="4023360"/>
          </a:xfrm>
        </p:spPr>
        <p:txBody>
          <a:bodyPr>
            <a:normAutofit fontScale="62500" lnSpcReduction="20000"/>
          </a:bodyPr>
          <a:lstStyle/>
          <a:p>
            <a:pPr marL="0" marR="0" lvl="0" indent="0" algn="l" defTabSz="914400" rtl="0" eaLnBrk="1" fontAlgn="auto" latinLnBrk="0" hangingPunct="1">
              <a:lnSpc>
                <a:spcPct val="90000"/>
              </a:lnSpc>
              <a:spcBef>
                <a:spcPts val="1200"/>
              </a:spcBef>
              <a:spcAft>
                <a:spcPts val="200"/>
              </a:spcAft>
              <a:buClr>
                <a:srgbClr val="99CB38"/>
              </a:buClr>
              <a:buSzPct val="100000"/>
              <a:buNone/>
              <a:tabLst/>
              <a:defRPr/>
            </a:pPr>
            <a:r>
              <a:rPr kumimoji="0" lang="en-GB" sz="2600" b="1" i="0" u="none" strike="noStrike" kern="1200" cap="none" spc="0" normalizeH="0" baseline="0" noProof="0" dirty="0">
                <a:ln>
                  <a:noFill/>
                </a:ln>
                <a:solidFill>
                  <a:srgbClr val="99CB38">
                    <a:lumMod val="75000"/>
                  </a:srgbClr>
                </a:solidFill>
                <a:effectLst/>
                <a:uLnTx/>
                <a:uFillTx/>
                <a:latin typeface="Tw Cen MT" panose="020B0602020104020603"/>
                <a:ea typeface="Arial" panose="020B0604020202020204" pitchFamily="34" charset="0"/>
                <a:cs typeface="+mn-cs"/>
              </a:rPr>
              <a:t>If on the basis of available information, the following steps are met MASH will automatically commence an enquiry ideally beginning with a conversation with the adult perceived to be at risk.</a:t>
            </a:r>
          </a:p>
          <a:p>
            <a:pPr marL="0" marR="0" lvl="0" indent="0" algn="l" defTabSz="914400" rtl="0" eaLnBrk="1" fontAlgn="auto" latinLnBrk="0" hangingPunct="1">
              <a:lnSpc>
                <a:spcPct val="90000"/>
              </a:lnSpc>
              <a:spcBef>
                <a:spcPts val="1200"/>
              </a:spcBef>
              <a:spcAft>
                <a:spcPts val="200"/>
              </a:spcAft>
              <a:buClr>
                <a:srgbClr val="99CB38"/>
              </a:buClr>
              <a:buSzPct val="100000"/>
              <a:buNone/>
              <a:tabLst/>
              <a:defRPr/>
            </a:pPr>
            <a:r>
              <a:rPr lang="en-GB" sz="2600" b="1" dirty="0">
                <a:solidFill>
                  <a:schemeClr val="accent1">
                    <a:lumMod val="50000"/>
                  </a:schemeClr>
                </a:solidFill>
              </a:rPr>
              <a:t>A person has care and support needs</a:t>
            </a:r>
          </a:p>
          <a:p>
            <a:pPr marL="0" marR="0" lvl="0" indent="0" algn="l" defTabSz="914400" rtl="0" eaLnBrk="1" fontAlgn="auto" latinLnBrk="0" hangingPunct="1">
              <a:lnSpc>
                <a:spcPct val="90000"/>
              </a:lnSpc>
              <a:spcBef>
                <a:spcPts val="1200"/>
              </a:spcBef>
              <a:spcAft>
                <a:spcPts val="200"/>
              </a:spcAft>
              <a:buClr>
                <a:srgbClr val="99CB38"/>
              </a:buClr>
              <a:buSzPct val="100000"/>
              <a:buNone/>
              <a:tabLst/>
              <a:defRPr/>
            </a:pPr>
            <a:r>
              <a:rPr lang="en-GB" sz="2600" b="1" dirty="0">
                <a:solidFill>
                  <a:schemeClr val="accent1">
                    <a:lumMod val="50000"/>
                  </a:schemeClr>
                </a:solidFill>
              </a:rPr>
              <a:t>They may be experiencing or at risk of abuse and neglect</a:t>
            </a:r>
          </a:p>
          <a:p>
            <a:pPr marL="0" marR="0" lvl="0" indent="0" algn="l" defTabSz="914400" rtl="0" eaLnBrk="1" fontAlgn="auto" latinLnBrk="0" hangingPunct="1">
              <a:lnSpc>
                <a:spcPct val="90000"/>
              </a:lnSpc>
              <a:spcBef>
                <a:spcPts val="1200"/>
              </a:spcBef>
              <a:spcAft>
                <a:spcPts val="200"/>
              </a:spcAft>
              <a:buClr>
                <a:srgbClr val="99CB38"/>
              </a:buClr>
              <a:buSzPct val="100000"/>
              <a:buNone/>
              <a:tabLst/>
              <a:defRPr/>
            </a:pPr>
            <a:r>
              <a:rPr lang="en-GB" sz="2600" b="1" dirty="0">
                <a:solidFill>
                  <a:schemeClr val="accent1">
                    <a:lumMod val="50000"/>
                  </a:schemeClr>
                </a:solidFill>
              </a:rPr>
              <a:t>They are unable to protect themselves from that abuse and neglect because of those care and support needs </a:t>
            </a:r>
            <a:endParaRPr kumimoji="0" lang="en-GB" sz="2600" b="1" i="0" u="none" strike="noStrike" kern="1200" cap="none" spc="0" normalizeH="0" baseline="0" noProof="0" dirty="0">
              <a:ln>
                <a:noFill/>
              </a:ln>
              <a:solidFill>
                <a:schemeClr val="accent1">
                  <a:lumMod val="50000"/>
                </a:schemeClr>
              </a:solidFill>
              <a:effectLst/>
              <a:uLnTx/>
              <a:uFillTx/>
              <a:ea typeface="Arial" panose="020B0604020202020204" pitchFamily="34" charset="0"/>
              <a:cs typeface="+mn-cs"/>
            </a:endParaRPr>
          </a:p>
          <a:p>
            <a:pPr marL="0" marR="0" lvl="0" indent="0" algn="l" defTabSz="914400" rtl="0" eaLnBrk="1" fontAlgn="auto" latinLnBrk="0" hangingPunct="1">
              <a:lnSpc>
                <a:spcPct val="90000"/>
              </a:lnSpc>
              <a:spcBef>
                <a:spcPts val="1200"/>
              </a:spcBef>
              <a:spcAft>
                <a:spcPts val="200"/>
              </a:spcAft>
              <a:buClr>
                <a:srgbClr val="99CB38"/>
              </a:buClr>
              <a:buSzPct val="100000"/>
              <a:buFont typeface="Tw Cen MT" panose="020B0602020104020603" pitchFamily="34" charset="0"/>
              <a:buNone/>
              <a:tabLst/>
              <a:defRPr/>
            </a:pPr>
            <a:r>
              <a:rPr kumimoji="0" lang="en-GB" sz="2600" b="1" i="0" u="none" strike="noStrike" kern="1200" cap="none" spc="0" normalizeH="0" baseline="0" noProof="0" dirty="0">
                <a:ln>
                  <a:noFill/>
                </a:ln>
                <a:solidFill>
                  <a:srgbClr val="99CB38">
                    <a:lumMod val="75000"/>
                  </a:srgbClr>
                </a:solidFill>
                <a:effectLst/>
                <a:uLnTx/>
                <a:uFillTx/>
                <a:ea typeface="Arial" panose="020B0604020202020204" pitchFamily="34" charset="0"/>
                <a:cs typeface="+mn-cs"/>
              </a:rPr>
              <a:t>Some referrals relate to risk from unmanaged needs rather than risk from abuse or neglect in which case the manager will screen out to the adult social care pathway for an assessment to be offered.</a:t>
            </a:r>
          </a:p>
          <a:p>
            <a:pPr marL="0" marR="0" lvl="0" indent="0" algn="l" defTabSz="914400" rtl="0" eaLnBrk="1" fontAlgn="auto" latinLnBrk="0" hangingPunct="1">
              <a:lnSpc>
                <a:spcPct val="90000"/>
              </a:lnSpc>
              <a:spcBef>
                <a:spcPts val="1200"/>
              </a:spcBef>
              <a:spcAft>
                <a:spcPts val="200"/>
              </a:spcAft>
              <a:buClr>
                <a:srgbClr val="99CB38"/>
              </a:buClr>
              <a:buSzPct val="100000"/>
              <a:buFont typeface="Tw Cen MT" panose="020B0602020104020603" pitchFamily="34" charset="0"/>
              <a:buNone/>
              <a:tabLst/>
              <a:defRPr/>
            </a:pPr>
            <a:r>
              <a:rPr kumimoji="0" lang="en-GB" sz="2600" b="1" i="0" u="none" strike="noStrike" kern="1200" cap="none" spc="0" normalizeH="0" baseline="0" noProof="0" dirty="0">
                <a:ln>
                  <a:noFill/>
                </a:ln>
                <a:solidFill>
                  <a:srgbClr val="99CB38">
                    <a:lumMod val="75000"/>
                  </a:srgbClr>
                </a:solidFill>
                <a:effectLst/>
                <a:uLnTx/>
                <a:uFillTx/>
                <a:ea typeface="Arial" panose="020B0604020202020204" pitchFamily="34" charset="0"/>
                <a:cs typeface="+mn-cs"/>
              </a:rPr>
              <a:t>The decision on how the enquiry is progressed is made by the manager acting in the role of Safeguarding Adults Manager (SAM).</a:t>
            </a:r>
          </a:p>
          <a:p>
            <a:pPr marL="0" indent="0">
              <a:buNone/>
            </a:pPr>
            <a:r>
              <a:rPr lang="en-GB" sz="2600" b="1" dirty="0">
                <a:solidFill>
                  <a:schemeClr val="accent1">
                    <a:lumMod val="75000"/>
                  </a:schemeClr>
                </a:solidFill>
                <a:effectLst/>
                <a:ea typeface="Arial" panose="020B0604020202020204" pitchFamily="34" charset="0"/>
              </a:rPr>
              <a:t>RAG rating is applied once the level of safeguarding risk is identified. RAG represents </a:t>
            </a:r>
            <a:r>
              <a:rPr lang="en-GB" sz="2600" b="1" dirty="0">
                <a:solidFill>
                  <a:srgbClr val="FF0000"/>
                </a:solidFill>
                <a:effectLst/>
                <a:ea typeface="Arial" panose="020B0604020202020204" pitchFamily="34" charset="0"/>
              </a:rPr>
              <a:t>RED</a:t>
            </a:r>
            <a:r>
              <a:rPr lang="en-GB" sz="2600" b="1" dirty="0">
                <a:solidFill>
                  <a:schemeClr val="accent1">
                    <a:lumMod val="75000"/>
                  </a:schemeClr>
                </a:solidFill>
                <a:effectLst/>
                <a:ea typeface="Arial" panose="020B0604020202020204" pitchFamily="34" charset="0"/>
              </a:rPr>
              <a:t> </a:t>
            </a:r>
            <a:r>
              <a:rPr lang="en-GB" sz="2600" b="1" dirty="0">
                <a:solidFill>
                  <a:schemeClr val="accent4"/>
                </a:solidFill>
                <a:effectLst/>
                <a:ea typeface="Arial" panose="020B0604020202020204" pitchFamily="34" charset="0"/>
              </a:rPr>
              <a:t>AMBER</a:t>
            </a:r>
            <a:r>
              <a:rPr lang="en-GB" sz="2600" b="1" dirty="0">
                <a:solidFill>
                  <a:schemeClr val="accent1">
                    <a:lumMod val="75000"/>
                  </a:schemeClr>
                </a:solidFill>
                <a:effectLst/>
                <a:ea typeface="Arial" panose="020B0604020202020204" pitchFamily="34" charset="0"/>
              </a:rPr>
              <a:t> </a:t>
            </a:r>
            <a:r>
              <a:rPr lang="en-GB" sz="2600" b="1" dirty="0">
                <a:solidFill>
                  <a:schemeClr val="accent2"/>
                </a:solidFill>
                <a:effectLst/>
                <a:ea typeface="Arial" panose="020B0604020202020204" pitchFamily="34" charset="0"/>
              </a:rPr>
              <a:t>GREEN</a:t>
            </a:r>
            <a:r>
              <a:rPr lang="en-GB" sz="2600" b="1" dirty="0">
                <a:solidFill>
                  <a:schemeClr val="accent1">
                    <a:lumMod val="75000"/>
                  </a:schemeClr>
                </a:solidFill>
                <a:effectLst/>
                <a:ea typeface="Arial" panose="020B0604020202020204" pitchFamily="34" charset="0"/>
              </a:rPr>
              <a:t>, with </a:t>
            </a:r>
            <a:r>
              <a:rPr lang="en-GB" sz="2600" b="1" dirty="0">
                <a:solidFill>
                  <a:srgbClr val="FF0000"/>
                </a:solidFill>
                <a:effectLst/>
                <a:ea typeface="Arial" panose="020B0604020202020204" pitchFamily="34" charset="0"/>
              </a:rPr>
              <a:t>‘red’ </a:t>
            </a:r>
            <a:r>
              <a:rPr lang="en-GB" sz="2600" b="1" dirty="0">
                <a:solidFill>
                  <a:schemeClr val="accent1">
                    <a:lumMod val="75000"/>
                  </a:schemeClr>
                </a:solidFill>
                <a:ea typeface="Arial" panose="020B0604020202020204" pitchFamily="34" charset="0"/>
              </a:rPr>
              <a:t>to identify the </a:t>
            </a:r>
            <a:r>
              <a:rPr lang="en-GB" sz="2600" b="1" dirty="0">
                <a:solidFill>
                  <a:schemeClr val="accent1">
                    <a:lumMod val="75000"/>
                  </a:schemeClr>
                </a:solidFill>
                <a:effectLst/>
                <a:ea typeface="Arial" panose="020B0604020202020204" pitchFamily="34" charset="0"/>
              </a:rPr>
              <a:t>highest level of risk</a:t>
            </a:r>
            <a:r>
              <a:rPr lang="en-GB" sz="2600" b="1" dirty="0">
                <a:solidFill>
                  <a:schemeClr val="accent4"/>
                </a:solidFill>
                <a:ea typeface="Arial" panose="020B0604020202020204" pitchFamily="34" charset="0"/>
              </a:rPr>
              <a:t>,</a:t>
            </a:r>
            <a:r>
              <a:rPr lang="en-GB" sz="2600" b="1" dirty="0">
                <a:solidFill>
                  <a:schemeClr val="accent4"/>
                </a:solidFill>
                <a:effectLst/>
                <a:ea typeface="Arial" panose="020B0604020202020204" pitchFamily="34" charset="0"/>
              </a:rPr>
              <a:t> ‘amber’ </a:t>
            </a:r>
            <a:r>
              <a:rPr lang="en-GB" sz="2600" b="1" dirty="0">
                <a:solidFill>
                  <a:schemeClr val="accent1">
                    <a:lumMod val="75000"/>
                  </a:schemeClr>
                </a:solidFill>
                <a:effectLst/>
                <a:ea typeface="Arial" panose="020B0604020202020204" pitchFamily="34" charset="0"/>
              </a:rPr>
              <a:t>for medium risk and ‘</a:t>
            </a:r>
            <a:r>
              <a:rPr lang="en-GB" sz="2600" b="1" dirty="0">
                <a:solidFill>
                  <a:schemeClr val="accent2"/>
                </a:solidFill>
                <a:effectLst/>
                <a:ea typeface="Arial" panose="020B0604020202020204" pitchFamily="34" charset="0"/>
              </a:rPr>
              <a:t>green’ </a:t>
            </a:r>
            <a:r>
              <a:rPr lang="en-GB" sz="2600" b="1" dirty="0">
                <a:solidFill>
                  <a:schemeClr val="accent1">
                    <a:lumMod val="75000"/>
                  </a:schemeClr>
                </a:solidFill>
                <a:effectLst/>
                <a:ea typeface="Arial" panose="020B0604020202020204" pitchFamily="34" charset="0"/>
              </a:rPr>
              <a:t>for low safeguarding risk. (There remains a constant challenge in responding to less urgent concerns owing to referral volumes)</a:t>
            </a:r>
          </a:p>
          <a:p>
            <a:endParaRPr lang="en-GB" sz="1800" dirty="0">
              <a:solidFill>
                <a:schemeClr val="accent1">
                  <a:lumMod val="75000"/>
                </a:schemeClr>
              </a:solidFill>
              <a:ea typeface="Arial" panose="020B0604020202020204" pitchFamily="34" charset="0"/>
            </a:endParaRPr>
          </a:p>
          <a:p>
            <a:endParaRPr lang="en-GB" sz="1800" dirty="0">
              <a:solidFill>
                <a:schemeClr val="accent1">
                  <a:lumMod val="75000"/>
                </a:schemeClr>
              </a:solidFill>
              <a:ea typeface="Arial" panose="020B0604020202020204" pitchFamily="34" charset="0"/>
            </a:endParaRPr>
          </a:p>
          <a:p>
            <a:endParaRPr lang="en-GB" sz="1800" dirty="0">
              <a:solidFill>
                <a:schemeClr val="accent1">
                  <a:lumMod val="75000"/>
                </a:schemeClr>
              </a:solidFill>
              <a:effectLst/>
              <a:ea typeface="Arial" panose="020B0604020202020204" pitchFamily="34" charset="0"/>
            </a:endParaRPr>
          </a:p>
          <a:p>
            <a:endParaRPr lang="en-GB" sz="1800" dirty="0">
              <a:solidFill>
                <a:schemeClr val="accent1">
                  <a:lumMod val="75000"/>
                </a:schemeClr>
              </a:solidFill>
              <a:effectLst/>
              <a:ea typeface="Arial" panose="020B0604020202020204" pitchFamily="34" charset="0"/>
            </a:endParaRPr>
          </a:p>
          <a:p>
            <a:endParaRPr lang="en-GB" sz="1800" dirty="0">
              <a:solidFill>
                <a:schemeClr val="accent1">
                  <a:lumMod val="75000"/>
                </a:schemeClr>
              </a:solidFill>
              <a:effectLst/>
              <a:latin typeface="Arial" panose="020B0604020202020204" pitchFamily="34" charset="0"/>
              <a:ea typeface="Arial" panose="020B0604020202020204" pitchFamily="34" charset="0"/>
            </a:endParaRPr>
          </a:p>
          <a:p>
            <a:endParaRPr lang="en-GB" sz="1800" dirty="0">
              <a:solidFill>
                <a:schemeClr val="accent1">
                  <a:lumMod val="75000"/>
                </a:schemeClr>
              </a:solidFill>
              <a:effectLst/>
              <a:latin typeface="Arial" panose="020B0604020202020204" pitchFamily="34" charset="0"/>
              <a:ea typeface="Arial" panose="020B0604020202020204" pitchFamily="34" charset="0"/>
            </a:endParaRPr>
          </a:p>
          <a:p>
            <a:endParaRPr lang="en-GB" dirty="0">
              <a:solidFill>
                <a:schemeClr val="accent1">
                  <a:lumMod val="75000"/>
                </a:schemeClr>
              </a:solidFill>
            </a:endParaRPr>
          </a:p>
        </p:txBody>
      </p:sp>
    </p:spTree>
    <p:extLst>
      <p:ext uri="{BB962C8B-B14F-4D97-AF65-F5344CB8AC3E}">
        <p14:creationId xmlns:p14="http://schemas.microsoft.com/office/powerpoint/2010/main" val="1116218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fade">
                                      <p:cBhvr>
                                        <p:cTn id="38" dur="500"/>
                                        <p:tgtEl>
                                          <p:spTgt spid="3">
                                            <p:txEl>
                                              <p:pRg st="5" end="5"/>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42" presetClass="entr" presetSubtype="0"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88007A-D40F-48F4-A166-C9C0FE53F3FD}"/>
              </a:ext>
            </a:extLst>
          </p:cNvPr>
          <p:cNvSpPr>
            <a:spLocks noGrp="1"/>
          </p:cNvSpPr>
          <p:nvPr>
            <p:ph type="title"/>
          </p:nvPr>
        </p:nvSpPr>
        <p:spPr>
          <a:xfrm>
            <a:off x="768096" y="585216"/>
            <a:ext cx="6013704" cy="1499616"/>
          </a:xfrm>
        </p:spPr>
        <p:txBody>
          <a:bodyPr>
            <a:normAutofit/>
          </a:bodyPr>
          <a:lstStyle/>
          <a:p>
            <a:r>
              <a:rPr lang="en-GB"/>
              <a:t>MASH enquiry process</a:t>
            </a:r>
          </a:p>
        </p:txBody>
      </p:sp>
      <p:sp>
        <p:nvSpPr>
          <p:cNvPr id="3" name="Content Placeholder 2">
            <a:extLst>
              <a:ext uri="{FF2B5EF4-FFF2-40B4-BE49-F238E27FC236}">
                <a16:creationId xmlns:a16="http://schemas.microsoft.com/office/drawing/2014/main" id="{9F12334B-49E2-4E2D-B163-52E9DE2E22A1}"/>
              </a:ext>
            </a:extLst>
          </p:cNvPr>
          <p:cNvSpPr>
            <a:spLocks noGrp="1"/>
          </p:cNvSpPr>
          <p:nvPr>
            <p:ph idx="1"/>
          </p:nvPr>
        </p:nvSpPr>
        <p:spPr>
          <a:xfrm>
            <a:off x="768096" y="2286000"/>
            <a:ext cx="6013703" cy="4023360"/>
          </a:xfrm>
        </p:spPr>
        <p:txBody>
          <a:bodyPr>
            <a:normAutofit/>
          </a:bodyPr>
          <a:lstStyle/>
          <a:p>
            <a:pPr marL="91440" marR="0" lvl="0" indent="-91440" defTabSz="914400" rtl="0" eaLnBrk="1" fontAlgn="auto" latinLnBrk="0" hangingPunct="1">
              <a:spcBef>
                <a:spcPts val="1200"/>
              </a:spcBef>
              <a:spcAft>
                <a:spcPts val="200"/>
              </a:spcAft>
              <a:buClr>
                <a:srgbClr val="99CB38"/>
              </a:buClr>
              <a:buSzPct val="100000"/>
              <a:buFont typeface="Tw Cen MT" panose="020B0602020104020603" pitchFamily="34" charset="0"/>
              <a:buChar char=" "/>
              <a:tabLst/>
              <a:defRPr/>
            </a:pPr>
            <a:endParaRPr kumimoji="0" lang="en-GB" sz="1700" b="0" i="0" u="none" strike="noStrike" kern="1200" cap="none" spc="0" normalizeH="0" baseline="0" noProof="0" dirty="0">
              <a:ln>
                <a:noFill/>
              </a:ln>
              <a:effectLst/>
              <a:uLnTx/>
              <a:uFillTx/>
              <a:latin typeface="Tw Cen MT" panose="020B0602020104020603"/>
              <a:ea typeface="Arial" panose="020B0604020202020204" pitchFamily="34" charset="0"/>
              <a:cs typeface="+mn-cs"/>
            </a:endParaRPr>
          </a:p>
          <a:p>
            <a:pPr marL="91440" marR="0" lvl="0" indent="-91440" defTabSz="914400" rtl="0" eaLnBrk="1" fontAlgn="auto" latinLnBrk="0" hangingPunct="1">
              <a:spcBef>
                <a:spcPts val="1200"/>
              </a:spcBef>
              <a:spcAft>
                <a:spcPts val="200"/>
              </a:spcAft>
              <a:buClr>
                <a:srgbClr val="99CB38"/>
              </a:buClr>
              <a:buSzPct val="100000"/>
              <a:buFont typeface="Tw Cen MT" panose="020B0602020104020603" pitchFamily="34" charset="0"/>
              <a:buChar char=" "/>
              <a:tabLst/>
              <a:defRPr/>
            </a:pPr>
            <a:r>
              <a:rPr kumimoji="0" lang="en-GB" sz="1700" b="1" i="0" u="none" strike="noStrike" kern="1200" cap="none" spc="0" normalizeH="0" baseline="0" noProof="0" dirty="0">
                <a:ln>
                  <a:noFill/>
                </a:ln>
                <a:effectLst/>
                <a:uLnTx/>
                <a:uFillTx/>
                <a:latin typeface="Tw Cen MT" panose="020B0602020104020603"/>
                <a:ea typeface="Arial" panose="020B0604020202020204" pitchFamily="34" charset="0"/>
                <a:cs typeface="+mn-cs"/>
              </a:rPr>
              <a:t>When planning an enquiry </a:t>
            </a:r>
            <a:r>
              <a:rPr lang="en-GB" sz="1700" b="1" dirty="0">
                <a:latin typeface="Tw Cen MT" panose="020B0602020104020603"/>
                <a:ea typeface="Arial" panose="020B0604020202020204" pitchFamily="34" charset="0"/>
              </a:rPr>
              <a:t>MASH enquiry officer and SAM must </a:t>
            </a:r>
            <a:r>
              <a:rPr kumimoji="0" lang="en-GB" sz="1700" b="1" i="0" u="none" strike="noStrike" kern="1200" cap="none" spc="0" normalizeH="0" baseline="0" noProof="0" dirty="0">
                <a:ln>
                  <a:noFill/>
                </a:ln>
                <a:effectLst/>
                <a:uLnTx/>
                <a:uFillTx/>
                <a:latin typeface="Tw Cen MT" panose="020B0602020104020603"/>
                <a:ea typeface="Arial" panose="020B0604020202020204" pitchFamily="34" charset="0"/>
                <a:cs typeface="+mn-cs"/>
              </a:rPr>
              <a:t>consider whether the adults consent has been sought, whether advocacy or any other support is needed, the level and impact of risk of abuse and neglect, the adults overall wellbeing, strengths and support networks and their desired outcomes (mental</a:t>
            </a:r>
            <a:r>
              <a:rPr kumimoji="0" lang="en-GB" sz="1700" b="1" i="0" u="none" strike="noStrike" kern="1200" cap="none" spc="0" normalizeH="0" noProof="0" dirty="0">
                <a:ln>
                  <a:noFill/>
                </a:ln>
                <a:effectLst/>
                <a:uLnTx/>
                <a:uFillTx/>
                <a:latin typeface="Tw Cen MT" panose="020B0602020104020603"/>
                <a:ea typeface="Arial" panose="020B0604020202020204" pitchFamily="34" charset="0"/>
                <a:cs typeface="+mn-cs"/>
              </a:rPr>
              <a:t> capacity dependent)</a:t>
            </a:r>
            <a:r>
              <a:rPr kumimoji="0" lang="en-GB" sz="1700" b="1" i="0" u="none" strike="noStrike" kern="1200" cap="none" spc="0" normalizeH="0" baseline="0" noProof="0" dirty="0">
                <a:ln>
                  <a:noFill/>
                </a:ln>
                <a:effectLst/>
                <a:uLnTx/>
                <a:uFillTx/>
                <a:latin typeface="Tw Cen MT" panose="020B0602020104020603"/>
                <a:ea typeface="Arial" panose="020B0604020202020204" pitchFamily="34" charset="0"/>
                <a:cs typeface="+mn-cs"/>
              </a:rPr>
              <a:t>.</a:t>
            </a:r>
          </a:p>
          <a:p>
            <a:pPr marL="91440" marR="0" lvl="0" indent="-91440" defTabSz="914400" rtl="0" eaLnBrk="1" fontAlgn="auto" latinLnBrk="0" hangingPunct="1">
              <a:spcBef>
                <a:spcPts val="1200"/>
              </a:spcBef>
              <a:spcAft>
                <a:spcPts val="200"/>
              </a:spcAft>
              <a:buClr>
                <a:srgbClr val="99CB38"/>
              </a:buClr>
              <a:buSzPct val="100000"/>
              <a:buFont typeface="Tw Cen MT" panose="020B0602020104020603" pitchFamily="34" charset="0"/>
              <a:buChar char=" "/>
              <a:tabLst/>
              <a:defRPr/>
            </a:pPr>
            <a:r>
              <a:rPr lang="en-GB" sz="1700" b="1" dirty="0">
                <a:latin typeface="Tw Cen MT" panose="020B0602020104020603"/>
                <a:ea typeface="Arial" panose="020B0604020202020204" pitchFamily="34" charset="0"/>
              </a:rPr>
              <a:t>Conversations should begin with the adult and be managed sensitively with minimal distress and seeking clarification if in part the adults story is already known and establishing early which organisation is best placed to conduct an enquiry.</a:t>
            </a:r>
          </a:p>
          <a:p>
            <a:pPr marL="91440" marR="0" lvl="0" indent="-91440" defTabSz="914400" rtl="0" eaLnBrk="1" fontAlgn="auto" latinLnBrk="0" hangingPunct="1">
              <a:spcBef>
                <a:spcPts val="1200"/>
              </a:spcBef>
              <a:spcAft>
                <a:spcPts val="200"/>
              </a:spcAft>
              <a:buClr>
                <a:srgbClr val="99CB38"/>
              </a:buClr>
              <a:buSzPct val="100000"/>
              <a:buFont typeface="Tw Cen MT" panose="020B0602020104020603" pitchFamily="34" charset="0"/>
              <a:buChar char=" "/>
              <a:tabLst/>
              <a:defRPr/>
            </a:pPr>
            <a:r>
              <a:rPr lang="en-GB" sz="1700" b="1" dirty="0">
                <a:latin typeface="Tw Cen MT" panose="020B0602020104020603"/>
                <a:ea typeface="Arial" panose="020B0604020202020204" pitchFamily="34" charset="0"/>
              </a:rPr>
              <a:t>The conversation should focus on the impact of any concern and what action the adult finds acceptable and any associated risks if the adult were to decline support.</a:t>
            </a:r>
          </a:p>
          <a:p>
            <a:pPr marL="91440" marR="0" lvl="0" indent="-91440" defTabSz="914400" rtl="0" eaLnBrk="1" fontAlgn="auto" latinLnBrk="0" hangingPunct="1">
              <a:spcBef>
                <a:spcPts val="1200"/>
              </a:spcBef>
              <a:spcAft>
                <a:spcPts val="200"/>
              </a:spcAft>
              <a:buClr>
                <a:srgbClr val="99CB38"/>
              </a:buClr>
              <a:buSzPct val="100000"/>
              <a:buFont typeface="Tw Cen MT" panose="020B0602020104020603" pitchFamily="34" charset="0"/>
              <a:buChar char=" "/>
              <a:tabLst/>
              <a:defRPr/>
            </a:pPr>
            <a:endParaRPr kumimoji="0" lang="en-GB" sz="1700" b="1" i="0" u="none" strike="noStrike" kern="1200" cap="none" spc="0" normalizeH="0" baseline="0" noProof="0" dirty="0">
              <a:ln>
                <a:noFill/>
              </a:ln>
              <a:effectLst/>
              <a:uLnTx/>
              <a:uFillTx/>
              <a:latin typeface="Tw Cen MT" panose="020B0602020104020603"/>
              <a:ea typeface="Arial" panose="020B0604020202020204" pitchFamily="34" charset="0"/>
              <a:cs typeface="+mn-cs"/>
            </a:endParaRPr>
          </a:p>
          <a:p>
            <a:pPr marL="0" marR="0" lvl="0" indent="0" defTabSz="914400" rtl="0" eaLnBrk="1" fontAlgn="auto" latinLnBrk="0" hangingPunct="1">
              <a:spcBef>
                <a:spcPts val="1200"/>
              </a:spcBef>
              <a:spcAft>
                <a:spcPts val="200"/>
              </a:spcAft>
              <a:buClr>
                <a:srgbClr val="99CB38"/>
              </a:buClr>
              <a:buSzPct val="100000"/>
              <a:buNone/>
              <a:tabLst/>
              <a:defRPr/>
            </a:pPr>
            <a:endParaRPr kumimoji="0" lang="en-GB" sz="1700" b="0" i="0" u="none" strike="noStrike" kern="1200" cap="none" spc="0" normalizeH="0" baseline="0" noProof="0" dirty="0">
              <a:ln>
                <a:noFill/>
              </a:ln>
              <a:effectLst/>
              <a:uLnTx/>
              <a:uFillTx/>
              <a:latin typeface="Tw Cen MT" panose="020B0602020104020603"/>
              <a:ea typeface="Arial" panose="020B0604020202020204" pitchFamily="34" charset="0"/>
              <a:cs typeface="+mn-cs"/>
            </a:endParaRPr>
          </a:p>
          <a:p>
            <a:pPr marL="91440" marR="0" lvl="0" indent="-91440" defTabSz="914400" rtl="0" eaLnBrk="1" fontAlgn="auto" latinLnBrk="0" hangingPunct="1">
              <a:spcBef>
                <a:spcPts val="1200"/>
              </a:spcBef>
              <a:spcAft>
                <a:spcPts val="200"/>
              </a:spcAft>
              <a:buClr>
                <a:srgbClr val="99CB38"/>
              </a:buClr>
              <a:buSzPct val="100000"/>
              <a:buFont typeface="Tw Cen MT" panose="020B0602020104020603" pitchFamily="34" charset="0"/>
              <a:buChar char=" "/>
              <a:tabLst/>
              <a:defRPr/>
            </a:pPr>
            <a:endParaRPr kumimoji="0" lang="en-GB" sz="1700" b="0" i="0" u="none" strike="noStrike" kern="1200" cap="none" spc="0" normalizeH="0" baseline="0" noProof="0" dirty="0">
              <a:ln>
                <a:noFill/>
              </a:ln>
              <a:effectLst/>
              <a:uLnTx/>
              <a:uFillTx/>
              <a:latin typeface="Tw Cen MT" panose="020B0602020104020603"/>
              <a:ea typeface="Arial" panose="020B0604020202020204" pitchFamily="34" charset="0"/>
              <a:cs typeface="+mn-cs"/>
            </a:endParaRPr>
          </a:p>
          <a:p>
            <a:endParaRPr lang="en-GB" sz="1700" dirty="0"/>
          </a:p>
        </p:txBody>
      </p:sp>
    </p:spTree>
    <p:extLst>
      <p:ext uri="{BB962C8B-B14F-4D97-AF65-F5344CB8AC3E}">
        <p14:creationId xmlns:p14="http://schemas.microsoft.com/office/powerpoint/2010/main" val="845310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F148D-026A-49A3-92BF-5B21AEDCBDCB}"/>
              </a:ext>
            </a:extLst>
          </p:cNvPr>
          <p:cNvSpPr>
            <a:spLocks noGrp="1"/>
          </p:cNvSpPr>
          <p:nvPr>
            <p:ph type="title"/>
          </p:nvPr>
        </p:nvSpPr>
        <p:spPr>
          <a:xfrm>
            <a:off x="768096" y="585216"/>
            <a:ext cx="6013704" cy="1499616"/>
          </a:xfrm>
        </p:spPr>
        <p:txBody>
          <a:bodyPr>
            <a:normAutofit/>
          </a:bodyPr>
          <a:lstStyle/>
          <a:p>
            <a:r>
              <a:rPr lang="en-GB"/>
              <a:t>Enquiries continued…</a:t>
            </a:r>
          </a:p>
        </p:txBody>
      </p:sp>
      <p:sp>
        <p:nvSpPr>
          <p:cNvPr id="3" name="Content Placeholder 2">
            <a:extLst>
              <a:ext uri="{FF2B5EF4-FFF2-40B4-BE49-F238E27FC236}">
                <a16:creationId xmlns:a16="http://schemas.microsoft.com/office/drawing/2014/main" id="{753D40BF-CFBB-4C12-A430-244081825EC7}"/>
              </a:ext>
            </a:extLst>
          </p:cNvPr>
          <p:cNvSpPr>
            <a:spLocks noGrp="1"/>
          </p:cNvSpPr>
          <p:nvPr>
            <p:ph idx="1"/>
          </p:nvPr>
        </p:nvSpPr>
        <p:spPr>
          <a:xfrm>
            <a:off x="768096" y="2286000"/>
            <a:ext cx="6013703" cy="4023360"/>
          </a:xfrm>
        </p:spPr>
        <p:txBody>
          <a:bodyPr>
            <a:normAutofit/>
          </a:bodyPr>
          <a:lstStyle/>
          <a:p>
            <a:pPr marL="91440" marR="0" lvl="0" indent="-91440" defTabSz="914400" rtl="0" eaLnBrk="1" fontAlgn="auto" latinLnBrk="0" hangingPunct="1">
              <a:spcBef>
                <a:spcPts val="1200"/>
              </a:spcBef>
              <a:spcAft>
                <a:spcPts val="200"/>
              </a:spcAft>
              <a:buClr>
                <a:srgbClr val="99CB38"/>
              </a:buClr>
              <a:buSzPct val="100000"/>
              <a:buFont typeface="Tw Cen MT" panose="020B0602020104020603" pitchFamily="34" charset="0"/>
              <a:buChar char=" "/>
              <a:tabLst/>
              <a:defRPr/>
            </a:pPr>
            <a:r>
              <a:rPr kumimoji="0" lang="en-GB" sz="1400" b="1" i="0" u="none" strike="noStrike" kern="1200" cap="none" spc="0" normalizeH="0" baseline="0" noProof="0" dirty="0">
                <a:ln>
                  <a:noFill/>
                </a:ln>
                <a:effectLst/>
                <a:uLnTx/>
                <a:uFillTx/>
                <a:latin typeface="Tw Cen MT" panose="020B0602020104020603"/>
                <a:ea typeface="Arial" panose="020B0604020202020204" pitchFamily="34" charset="0"/>
              </a:rPr>
              <a:t>Central to this process are the principles of ‘making safeguarding personal’ </a:t>
            </a:r>
          </a:p>
          <a:p>
            <a:pPr marL="91440" marR="0" lvl="0" indent="-91440" defTabSz="914400" rtl="0" eaLnBrk="1" fontAlgn="auto" latinLnBrk="0" hangingPunct="1">
              <a:spcBef>
                <a:spcPts val="1200"/>
              </a:spcBef>
              <a:spcAft>
                <a:spcPts val="200"/>
              </a:spcAft>
              <a:buClr>
                <a:srgbClr val="99CB38"/>
              </a:buClr>
              <a:buSzPct val="100000"/>
              <a:buFont typeface="Tw Cen MT" panose="020B0602020104020603" pitchFamily="34" charset="0"/>
              <a:buChar char=" "/>
              <a:tabLst/>
              <a:defRPr/>
            </a:pPr>
            <a:r>
              <a:rPr kumimoji="0" lang="en-GB" sz="1400" b="1" i="0" u="none" strike="noStrike" kern="1200" cap="none" spc="0" normalizeH="0" baseline="0" noProof="0" dirty="0">
                <a:ln>
                  <a:noFill/>
                </a:ln>
                <a:effectLst/>
                <a:uLnTx/>
                <a:uFillTx/>
                <a:latin typeface="Tw Cen MT" panose="020B0602020104020603"/>
                <a:ea typeface="Arial" panose="020B0604020202020204" pitchFamily="34" charset="0"/>
              </a:rPr>
              <a:t>Empowerment (people being supported to make own decisions’)</a:t>
            </a:r>
          </a:p>
          <a:p>
            <a:pPr marL="91440" marR="0" lvl="0" indent="-91440" defTabSz="914400" rtl="0" eaLnBrk="1" fontAlgn="auto" latinLnBrk="0" hangingPunct="1">
              <a:spcBef>
                <a:spcPts val="1200"/>
              </a:spcBef>
              <a:spcAft>
                <a:spcPts val="200"/>
              </a:spcAft>
              <a:buClr>
                <a:srgbClr val="99CB38"/>
              </a:buClr>
              <a:buSzPct val="100000"/>
              <a:buFont typeface="Tw Cen MT" panose="020B0602020104020603" pitchFamily="34" charset="0"/>
              <a:buChar char=" "/>
              <a:tabLst/>
              <a:defRPr/>
            </a:pPr>
            <a:r>
              <a:rPr kumimoji="0" lang="en-GB" sz="1400" b="1" i="0" u="none" strike="noStrike" kern="1200" cap="none" spc="0" normalizeH="0" baseline="0" noProof="0" dirty="0">
                <a:ln>
                  <a:noFill/>
                </a:ln>
                <a:effectLst/>
                <a:uLnTx/>
                <a:uFillTx/>
                <a:latin typeface="Tw Cen MT" panose="020B0602020104020603"/>
                <a:ea typeface="Arial" panose="020B0604020202020204" pitchFamily="34" charset="0"/>
              </a:rPr>
              <a:t>Prevention (taking action to prevent or reduce risks)</a:t>
            </a:r>
          </a:p>
          <a:p>
            <a:pPr marL="91440" marR="0" lvl="0" indent="-91440" defTabSz="914400" rtl="0" eaLnBrk="1" fontAlgn="auto" latinLnBrk="0" hangingPunct="1">
              <a:spcBef>
                <a:spcPts val="1200"/>
              </a:spcBef>
              <a:spcAft>
                <a:spcPts val="200"/>
              </a:spcAft>
              <a:buClr>
                <a:srgbClr val="99CB38"/>
              </a:buClr>
              <a:buSzPct val="100000"/>
              <a:buFont typeface="Tw Cen MT" panose="020B0602020104020603" pitchFamily="34" charset="0"/>
              <a:buChar char=" "/>
              <a:tabLst/>
              <a:defRPr/>
            </a:pPr>
            <a:r>
              <a:rPr kumimoji="0" lang="en-GB" sz="1400" b="1" i="0" u="none" strike="noStrike" kern="1200" cap="none" spc="0" normalizeH="0" baseline="0" noProof="0" dirty="0">
                <a:ln>
                  <a:noFill/>
                </a:ln>
                <a:effectLst/>
                <a:uLnTx/>
                <a:uFillTx/>
                <a:latin typeface="Tw Cen MT" panose="020B0602020104020603"/>
                <a:ea typeface="Arial" panose="020B0604020202020204" pitchFamily="34" charset="0"/>
              </a:rPr>
              <a:t>Proportionality (least intrusive response appropriate to the level of risk</a:t>
            </a:r>
          </a:p>
          <a:p>
            <a:pPr marL="91440" marR="0" lvl="0" indent="-91440" defTabSz="914400" rtl="0" eaLnBrk="1" fontAlgn="auto" latinLnBrk="0" hangingPunct="1">
              <a:spcBef>
                <a:spcPts val="1200"/>
              </a:spcBef>
              <a:spcAft>
                <a:spcPts val="200"/>
              </a:spcAft>
              <a:buClr>
                <a:srgbClr val="99CB38"/>
              </a:buClr>
              <a:buSzPct val="100000"/>
              <a:buFont typeface="Tw Cen MT" panose="020B0602020104020603" pitchFamily="34" charset="0"/>
              <a:buChar char=" "/>
              <a:tabLst/>
              <a:defRPr/>
            </a:pPr>
            <a:r>
              <a:rPr lang="en-GB" sz="1400" b="1" dirty="0">
                <a:latin typeface="Tw Cen MT" panose="020B0602020104020603"/>
                <a:ea typeface="Arial" panose="020B0604020202020204" pitchFamily="34" charset="0"/>
              </a:rPr>
              <a:t>P</a:t>
            </a:r>
            <a:r>
              <a:rPr kumimoji="0" lang="en-GB" sz="1400" b="1" i="0" u="none" strike="noStrike" kern="1200" cap="none" spc="0" normalizeH="0" baseline="0" noProof="0" dirty="0" err="1">
                <a:ln>
                  <a:noFill/>
                </a:ln>
                <a:effectLst/>
                <a:uLnTx/>
                <a:uFillTx/>
                <a:latin typeface="Tw Cen MT" panose="020B0602020104020603"/>
                <a:ea typeface="Arial" panose="020B0604020202020204" pitchFamily="34" charset="0"/>
              </a:rPr>
              <a:t>rotection</a:t>
            </a:r>
            <a:r>
              <a:rPr kumimoji="0" lang="en-GB" sz="1400" b="1" i="0" u="none" strike="noStrike" kern="1200" cap="none" spc="0" normalizeH="0" baseline="0" noProof="0" dirty="0">
                <a:ln>
                  <a:noFill/>
                </a:ln>
                <a:effectLst/>
                <a:uLnTx/>
                <a:uFillTx/>
                <a:latin typeface="Tw Cen MT" panose="020B0602020104020603"/>
                <a:ea typeface="Arial" panose="020B0604020202020204" pitchFamily="34" charset="0"/>
              </a:rPr>
              <a:t> (the most appropriate way to support to reduce risks)</a:t>
            </a:r>
          </a:p>
          <a:p>
            <a:pPr marL="91440" marR="0" lvl="0" indent="-91440" defTabSz="914400" rtl="0" eaLnBrk="1" fontAlgn="auto" latinLnBrk="0" hangingPunct="1">
              <a:spcBef>
                <a:spcPts val="1200"/>
              </a:spcBef>
              <a:spcAft>
                <a:spcPts val="200"/>
              </a:spcAft>
              <a:buClr>
                <a:srgbClr val="99CB38"/>
              </a:buClr>
              <a:buSzPct val="100000"/>
              <a:buFont typeface="Tw Cen MT" panose="020B0602020104020603" pitchFamily="34" charset="0"/>
              <a:buChar char=" "/>
              <a:tabLst/>
              <a:defRPr/>
            </a:pPr>
            <a:r>
              <a:rPr kumimoji="0" lang="en-GB" sz="1400" b="1" i="0" u="none" strike="noStrike" kern="1200" cap="none" spc="0" normalizeH="0" baseline="0" noProof="0" dirty="0">
                <a:ln>
                  <a:noFill/>
                </a:ln>
                <a:effectLst/>
                <a:uLnTx/>
                <a:uFillTx/>
                <a:latin typeface="Tw Cen MT" panose="020B0602020104020603"/>
                <a:ea typeface="Arial" panose="020B0604020202020204" pitchFamily="34" charset="0"/>
              </a:rPr>
              <a:t>Partnership (working with the adult and other organisations)</a:t>
            </a:r>
          </a:p>
          <a:p>
            <a:pPr marL="91440" marR="0" lvl="0" indent="-91440" defTabSz="914400" rtl="0" eaLnBrk="1" fontAlgn="auto" latinLnBrk="0" hangingPunct="1">
              <a:spcBef>
                <a:spcPts val="1200"/>
              </a:spcBef>
              <a:spcAft>
                <a:spcPts val="200"/>
              </a:spcAft>
              <a:buClr>
                <a:srgbClr val="99CB38"/>
              </a:buClr>
              <a:buSzPct val="100000"/>
              <a:buFont typeface="Tw Cen MT" panose="020B0602020104020603" pitchFamily="34" charset="0"/>
              <a:buChar char=" "/>
              <a:tabLst/>
              <a:defRPr/>
            </a:pPr>
            <a:r>
              <a:rPr lang="en-GB" sz="1400" b="1" dirty="0">
                <a:latin typeface="Tw Cen MT" panose="020B0602020104020603"/>
                <a:ea typeface="Arial" panose="020B0604020202020204" pitchFamily="34" charset="0"/>
              </a:rPr>
              <a:t>A</a:t>
            </a:r>
            <a:r>
              <a:rPr kumimoji="0" lang="en-GB" sz="1400" b="1" i="0" u="none" strike="noStrike" kern="1200" cap="none" spc="0" normalizeH="0" baseline="0" noProof="0" dirty="0">
                <a:ln>
                  <a:noFill/>
                </a:ln>
                <a:effectLst/>
                <a:uLnTx/>
                <a:uFillTx/>
                <a:latin typeface="Tw Cen MT" panose="020B0602020104020603"/>
                <a:ea typeface="Arial" panose="020B0604020202020204" pitchFamily="34" charset="0"/>
              </a:rPr>
              <a:t>countability</a:t>
            </a:r>
            <a:r>
              <a:rPr lang="en-GB" sz="1400" b="1" dirty="0">
                <a:latin typeface="Tw Cen MT" panose="020B0602020104020603"/>
                <a:ea typeface="Arial" panose="020B0604020202020204" pitchFamily="34" charset="0"/>
              </a:rPr>
              <a:t> </a:t>
            </a:r>
            <a:r>
              <a:rPr kumimoji="0" lang="en-GB" sz="1400" b="1" i="0" u="none" strike="noStrike" kern="1200" cap="none" spc="0" normalizeH="0" baseline="0" noProof="0" dirty="0">
                <a:ln>
                  <a:noFill/>
                </a:ln>
                <a:effectLst/>
                <a:uLnTx/>
                <a:uFillTx/>
                <a:latin typeface="Tw Cen MT" panose="020B0602020104020603"/>
                <a:ea typeface="Arial" panose="020B0604020202020204" pitchFamily="34" charset="0"/>
              </a:rPr>
              <a:t>(Transparent</a:t>
            </a:r>
            <a:r>
              <a:rPr kumimoji="0" lang="en-GB" sz="1400" b="1" i="0" u="none" strike="noStrike" kern="1200" cap="none" spc="0" normalizeH="0" noProof="0" dirty="0">
                <a:ln>
                  <a:noFill/>
                </a:ln>
                <a:effectLst/>
                <a:uLnTx/>
                <a:uFillTx/>
                <a:latin typeface="Tw Cen MT" panose="020B0602020104020603"/>
                <a:ea typeface="Arial" panose="020B0604020202020204" pitchFamily="34" charset="0"/>
              </a:rPr>
              <a:t> and accountable for actions</a:t>
            </a:r>
            <a:r>
              <a:rPr kumimoji="0" lang="en-GB" sz="1400" b="1" i="0" u="none" strike="noStrike" kern="1200" cap="none" spc="0" normalizeH="0" baseline="0" noProof="0" dirty="0">
                <a:ln>
                  <a:noFill/>
                </a:ln>
                <a:effectLst/>
                <a:uLnTx/>
                <a:uFillTx/>
                <a:latin typeface="Tw Cen MT" panose="020B0602020104020603"/>
                <a:ea typeface="Arial" panose="020B0604020202020204" pitchFamily="34" charset="0"/>
              </a:rPr>
              <a:t>).</a:t>
            </a:r>
          </a:p>
          <a:p>
            <a:pPr marL="91440" marR="0" lvl="0" indent="-91440" defTabSz="914400" rtl="0" eaLnBrk="1" fontAlgn="auto" latinLnBrk="0" hangingPunct="1">
              <a:spcBef>
                <a:spcPts val="1200"/>
              </a:spcBef>
              <a:spcAft>
                <a:spcPts val="200"/>
              </a:spcAft>
              <a:buClr>
                <a:srgbClr val="99CB38"/>
              </a:buClr>
              <a:buSzPct val="100000"/>
              <a:buFont typeface="Tw Cen MT" panose="020B0602020104020603" pitchFamily="34" charset="0"/>
              <a:buChar char=" "/>
              <a:tabLst/>
              <a:defRPr/>
            </a:pPr>
            <a:r>
              <a:rPr kumimoji="0" lang="en-GB" sz="1400" b="1" i="0" u="none" strike="noStrike" kern="1200" cap="none" spc="0" normalizeH="0" baseline="0" noProof="0" dirty="0">
                <a:ln>
                  <a:noFill/>
                </a:ln>
                <a:effectLst/>
                <a:uLnTx/>
                <a:uFillTx/>
                <a:latin typeface="Tw Cen MT" panose="020B0602020104020603"/>
                <a:ea typeface="Arial" panose="020B0604020202020204" pitchFamily="34" charset="0"/>
              </a:rPr>
              <a:t>MASH endeavour to consult the expertise of our key partner agencies, for example Police and health colleagues.</a:t>
            </a:r>
          </a:p>
          <a:p>
            <a:pPr marL="91440" marR="0" lvl="0" indent="-91440" defTabSz="914400" rtl="0" eaLnBrk="1" fontAlgn="auto" latinLnBrk="0" hangingPunct="1">
              <a:spcBef>
                <a:spcPts val="1200"/>
              </a:spcBef>
              <a:spcAft>
                <a:spcPts val="200"/>
              </a:spcAft>
              <a:buClr>
                <a:srgbClr val="99CB38"/>
              </a:buClr>
              <a:buSzPct val="100000"/>
              <a:buFont typeface="Tw Cen MT" panose="020B0602020104020603" pitchFamily="34" charset="0"/>
              <a:buChar char=" "/>
              <a:tabLst/>
              <a:defRPr/>
            </a:pPr>
            <a:r>
              <a:rPr kumimoji="0" lang="en-GB" sz="1400" b="1" i="0" u="none" strike="noStrike" kern="1200" cap="none" spc="0" normalizeH="0" baseline="0" noProof="0" dirty="0">
                <a:ln>
                  <a:noFill/>
                </a:ln>
                <a:effectLst/>
                <a:uLnTx/>
                <a:uFillTx/>
                <a:latin typeface="Tw Cen MT" panose="020B0602020104020603"/>
                <a:ea typeface="Arial" panose="020B0604020202020204" pitchFamily="34" charset="0"/>
              </a:rPr>
              <a:t>Alongside principles of MSP, we use a range of assessment tools including NRM, </a:t>
            </a:r>
            <a:r>
              <a:rPr kumimoji="0" lang="en-GB" sz="1400" b="1" i="0" u="none" strike="noStrike" kern="1200" cap="none" spc="0" normalizeH="0" baseline="0" noProof="0" dirty="0" err="1">
                <a:ln>
                  <a:noFill/>
                </a:ln>
                <a:effectLst/>
                <a:uLnTx/>
                <a:uFillTx/>
                <a:latin typeface="Tw Cen MT" panose="020B0602020104020603"/>
                <a:ea typeface="Arial" panose="020B0604020202020204" pitchFamily="34" charset="0"/>
              </a:rPr>
              <a:t>SafeLives</a:t>
            </a:r>
            <a:r>
              <a:rPr kumimoji="0" lang="en-GB" sz="1400" b="1" i="0" u="none" strike="noStrike" kern="1200" cap="none" spc="0" normalizeH="0" baseline="0" noProof="0" dirty="0">
                <a:ln>
                  <a:noFill/>
                </a:ln>
                <a:effectLst/>
                <a:uLnTx/>
                <a:uFillTx/>
                <a:latin typeface="Tw Cen MT" panose="020B0602020104020603"/>
                <a:ea typeface="Arial" panose="020B0604020202020204" pitchFamily="34" charset="0"/>
              </a:rPr>
              <a:t> DASH risk checklist, wellbeing principles (Care Act 2014), Mental Capacity Act (2005), Pan London adult safeguarding procedures….</a:t>
            </a:r>
          </a:p>
          <a:p>
            <a:endParaRPr lang="en-GB" sz="1400" dirty="0"/>
          </a:p>
        </p:txBody>
      </p:sp>
    </p:spTree>
    <p:extLst>
      <p:ext uri="{BB962C8B-B14F-4D97-AF65-F5344CB8AC3E}">
        <p14:creationId xmlns:p14="http://schemas.microsoft.com/office/powerpoint/2010/main" val="2459678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Effect transition="in" filter="wipe(down)">
                                      <p:cBhvr>
                                        <p:cTn id="49" dur="500"/>
                                        <p:tgtEl>
                                          <p:spTgt spid="3">
                                            <p:txEl>
                                              <p:pRg st="7" end="7"/>
                                            </p:txEl>
                                          </p:spTgt>
                                        </p:tgtEl>
                                      </p:cBhvr>
                                    </p:animEffect>
                                  </p:childTnLst>
                                </p:cTn>
                              </p:par>
                            </p:childTnLst>
                          </p:cTn>
                        </p:par>
                      </p:childTnLst>
                    </p:cTn>
                  </p:par>
                  <p:par>
                    <p:cTn id="50" fill="hold">
                      <p:stCondLst>
                        <p:cond delay="indefinite"/>
                      </p:stCondLst>
                      <p:childTnLst>
                        <p:par>
                          <p:cTn id="51" fill="hold">
                            <p:stCondLst>
                              <p:cond delay="0"/>
                            </p:stCondLst>
                            <p:childTnLst>
                              <p:par>
                                <p:cTn id="52" presetID="1" presetClass="entr" presetSubtype="0" fill="hold" nodeType="clickEffect">
                                  <p:stCondLst>
                                    <p:cond delay="0"/>
                                  </p:stCondLst>
                                  <p:childTnLst>
                                    <p:set>
                                      <p:cBhvr>
                                        <p:cTn id="53"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455F51"/>
      </a:dk2>
      <a:lt2>
        <a:srgbClr val="E3DED1"/>
      </a:lt2>
      <a:accent1>
        <a:srgbClr val="99CB38"/>
      </a:accent1>
      <a:accent2>
        <a:srgbClr val="63A537"/>
      </a:accent2>
      <a:accent3>
        <a:srgbClr val="E6D024"/>
      </a:accent3>
      <a:accent4>
        <a:srgbClr val="CC9700"/>
      </a:accent4>
      <a:accent5>
        <a:srgbClr val="4EB3CF"/>
      </a:accent5>
      <a:accent6>
        <a:srgbClr val="378DA6"/>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Integral</Template>
  <TotalTime>781</TotalTime>
  <Words>1353</Words>
  <Application>Microsoft Office PowerPoint</Application>
  <PresentationFormat>On-screen Show (4:3)</PresentationFormat>
  <Paragraphs>90</Paragraphs>
  <Slides>10</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Tw Cen MT</vt:lpstr>
      <vt:lpstr>Tw Cen MT Condensed</vt:lpstr>
      <vt:lpstr>Wingdings 3</vt:lpstr>
      <vt:lpstr>Integral</vt:lpstr>
      <vt:lpstr>PowerPoint Presentation</vt:lpstr>
      <vt:lpstr>What is Enfield Adults MASH ?</vt:lpstr>
      <vt:lpstr>MASH Aims and Objectives</vt:lpstr>
      <vt:lpstr>How to make Referrals     </vt:lpstr>
      <vt:lpstr>MASH Screening process AND Principles</vt:lpstr>
      <vt:lpstr>Screening principles continued…..</vt:lpstr>
      <vt:lpstr>Screening principles continued….</vt:lpstr>
      <vt:lpstr>MASH enquiry process</vt:lpstr>
      <vt:lpstr>Enquiries continued…</vt:lpstr>
      <vt:lpstr>MASH OUTCOMES</vt:lpstr>
    </vt:vector>
  </TitlesOfParts>
  <Company>뿿</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Nicola Isolda</dc:creator>
  <cp:lastModifiedBy>Elspeth Smith</cp:lastModifiedBy>
  <cp:revision>94</cp:revision>
  <cp:lastPrinted>2011-01-25T15:11:23Z</cp:lastPrinted>
  <dcterms:created xsi:type="dcterms:W3CDTF">2023-03-18T20:39:41Z</dcterms:created>
  <dcterms:modified xsi:type="dcterms:W3CDTF">2024-11-05T09:50:21Z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M_SecurityClassification">
    <vt:lpwstr>UNCLASSIFIED</vt:lpwstr>
  </property>
  <property fmtid="{D5CDD505-2E9C-101B-9397-08002B2CF9AE}" pid="3" name="PM_Qualifier">
    <vt:lpwstr/>
  </property>
  <property fmtid="{D5CDD505-2E9C-101B-9397-08002B2CF9AE}" pid="4" name="PM_DisplayValueSecClassificationWithQualifier">
    <vt:lpwstr>UNCLASSIFIED</vt:lpwstr>
  </property>
  <property fmtid="{D5CDD505-2E9C-101B-9397-08002B2CF9AE}" pid="5" name="PM_InsertionValue">
    <vt:lpwstr>Classification: UNCLASSIFIED</vt:lpwstr>
  </property>
  <property fmtid="{D5CDD505-2E9C-101B-9397-08002B2CF9AE}" pid="6" name="PM_Originator_Hash_SHA1">
    <vt:lpwstr>CD5BE0D6C20E853F0684852AC34AF174B2D753ED</vt:lpwstr>
  </property>
  <property fmtid="{D5CDD505-2E9C-101B-9397-08002B2CF9AE}" pid="7" name="PM_Hash_Version">
    <vt:lpwstr>2012.2</vt:lpwstr>
  </property>
  <property fmtid="{D5CDD505-2E9C-101B-9397-08002B2CF9AE}" pid="8" name="PM_Hash_Salt">
    <vt:lpwstr>2117AE6AF45399BFE0F273B2BCA542F0</vt:lpwstr>
  </property>
  <property fmtid="{D5CDD505-2E9C-101B-9397-08002B2CF9AE}" pid="9" name="PM_Hash_SHA1">
    <vt:lpwstr>2D58336EAE1515FB91C562A2023C9E172553E4A3</vt:lpwstr>
  </property>
  <property fmtid="{D5CDD505-2E9C-101B-9397-08002B2CF9AE}" pid="10" name="PM_LastInsertion">
    <vt:lpwstr>UNCLASSIFIED</vt:lpwstr>
  </property>
  <property fmtid="{D5CDD505-2E9C-101B-9397-08002B2CF9AE}" pid="11" name="MSIP_Label_132a917d-6af9-4710-9255-da326bf29b5d_Enabled">
    <vt:lpwstr>true</vt:lpwstr>
  </property>
  <property fmtid="{D5CDD505-2E9C-101B-9397-08002B2CF9AE}" pid="12" name="MSIP_Label_132a917d-6af9-4710-9255-da326bf29b5d_SetDate">
    <vt:lpwstr>2023-09-20T12:42:33Z</vt:lpwstr>
  </property>
  <property fmtid="{D5CDD505-2E9C-101B-9397-08002B2CF9AE}" pid="13" name="MSIP_Label_132a917d-6af9-4710-9255-da326bf29b5d_Method">
    <vt:lpwstr>Privileged</vt:lpwstr>
  </property>
  <property fmtid="{D5CDD505-2E9C-101B-9397-08002B2CF9AE}" pid="14" name="MSIP_Label_132a917d-6af9-4710-9255-da326bf29b5d_Name">
    <vt:lpwstr>132a917d-6af9-4710-9255-da326bf29b5d</vt:lpwstr>
  </property>
  <property fmtid="{D5CDD505-2E9C-101B-9397-08002B2CF9AE}" pid="15" name="MSIP_Label_132a917d-6af9-4710-9255-da326bf29b5d_SiteId">
    <vt:lpwstr>cc18b91d-1bb2-4d9b-ac76-7a4447488d49</vt:lpwstr>
  </property>
  <property fmtid="{D5CDD505-2E9C-101B-9397-08002B2CF9AE}" pid="16" name="MSIP_Label_132a917d-6af9-4710-9255-da326bf29b5d_ActionId">
    <vt:lpwstr>faba5604-d4bd-4983-b771-1566470e745b</vt:lpwstr>
  </property>
  <property fmtid="{D5CDD505-2E9C-101B-9397-08002B2CF9AE}" pid="17" name="MSIP_Label_132a917d-6af9-4710-9255-da326bf29b5d_ContentBits">
    <vt:lpwstr>2</vt:lpwstr>
  </property>
</Properties>
</file>