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4"/>
  </p:sldMasterIdLst>
  <p:notesMasterIdLst>
    <p:notesMasterId r:id="rId29"/>
  </p:notesMasterIdLst>
  <p:handoutMasterIdLst>
    <p:handoutMasterId r:id="rId30"/>
  </p:handoutMasterIdLst>
  <p:sldIdLst>
    <p:sldId id="256" r:id="rId5"/>
    <p:sldId id="258" r:id="rId6"/>
    <p:sldId id="287" r:id="rId7"/>
    <p:sldId id="288" r:id="rId8"/>
    <p:sldId id="259" r:id="rId9"/>
    <p:sldId id="260" r:id="rId10"/>
    <p:sldId id="269" r:id="rId11"/>
    <p:sldId id="280" r:id="rId12"/>
    <p:sldId id="271" r:id="rId13"/>
    <p:sldId id="295" r:id="rId14"/>
    <p:sldId id="268" r:id="rId15"/>
    <p:sldId id="272" r:id="rId16"/>
    <p:sldId id="296" r:id="rId17"/>
    <p:sldId id="297" r:id="rId18"/>
    <p:sldId id="299" r:id="rId19"/>
    <p:sldId id="300" r:id="rId20"/>
    <p:sldId id="274" r:id="rId21"/>
    <p:sldId id="301" r:id="rId22"/>
    <p:sldId id="273" r:id="rId23"/>
    <p:sldId id="276" r:id="rId24"/>
    <p:sldId id="302" r:id="rId25"/>
    <p:sldId id="303" r:id="rId26"/>
    <p:sldId id="305" r:id="rId27"/>
    <p:sldId id="304" r:id="rId2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extLst>
    <p:ext uri="{521415D9-36F7-43E2-AB2F-B90AF26B5E84}">
      <p14:sectionLst xmlns:p14="http://schemas.microsoft.com/office/powerpoint/2010/main">
        <p14:section name="Default Section" id="{EB31EC1F-C2FA-406C-B746-59B223D414E8}">
          <p14:sldIdLst>
            <p14:sldId id="256"/>
            <p14:sldId id="258"/>
            <p14:sldId id="287"/>
            <p14:sldId id="288"/>
            <p14:sldId id="259"/>
            <p14:sldId id="260"/>
            <p14:sldId id="269"/>
            <p14:sldId id="280"/>
            <p14:sldId id="271"/>
            <p14:sldId id="295"/>
            <p14:sldId id="268"/>
            <p14:sldId id="272"/>
            <p14:sldId id="296"/>
            <p14:sldId id="297"/>
            <p14:sldId id="299"/>
            <p14:sldId id="300"/>
            <p14:sldId id="274"/>
            <p14:sldId id="301"/>
            <p14:sldId id="273"/>
            <p14:sldId id="276"/>
            <p14:sldId id="302"/>
            <p14:sldId id="303"/>
            <p14:sldId id="305"/>
            <p14:sldId id="30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835E942-C5F7-DB6F-89FC-96E03A096A45}" name="David Williams" initials="DW" userId="S::David.Williams@enfield.gov.uk::178a77fa-0168-4daf-a234-421a2358f26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2B1E"/>
    <a:srgbClr val="CE1921"/>
    <a:srgbClr val="CF1C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451" autoAdjust="0"/>
  </p:normalViewPr>
  <p:slideViewPr>
    <p:cSldViewPr>
      <p:cViewPr varScale="1">
        <p:scale>
          <a:sx n="105" d="100"/>
          <a:sy n="105" d="100"/>
        </p:scale>
        <p:origin x="210"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ana Centala" userId="0966f57c-4304-4537-ab4c-2aef480df102" providerId="ADAL" clId="{ED829B53-14AE-4E57-8E1E-479D581AEA60}"/>
    <pc:docChg chg="undo custSel addSld delSld modSld sldOrd modSection">
      <pc:chgData name="Fiana Centala" userId="0966f57c-4304-4537-ab4c-2aef480df102" providerId="ADAL" clId="{ED829B53-14AE-4E57-8E1E-479D581AEA60}" dt="2024-10-04T07:38:17.054" v="272" actId="20577"/>
      <pc:docMkLst>
        <pc:docMk/>
      </pc:docMkLst>
      <pc:sldChg chg="modSp mod">
        <pc:chgData name="Fiana Centala" userId="0966f57c-4304-4537-ab4c-2aef480df102" providerId="ADAL" clId="{ED829B53-14AE-4E57-8E1E-479D581AEA60}" dt="2024-10-04T07:36:28.834" v="261" actId="20577"/>
        <pc:sldMkLst>
          <pc:docMk/>
          <pc:sldMk cId="234808782" sldId="269"/>
        </pc:sldMkLst>
        <pc:spChg chg="mod">
          <ac:chgData name="Fiana Centala" userId="0966f57c-4304-4537-ab4c-2aef480df102" providerId="ADAL" clId="{ED829B53-14AE-4E57-8E1E-479D581AEA60}" dt="2024-10-04T07:27:35.441" v="154" actId="20577"/>
          <ac:spMkLst>
            <pc:docMk/>
            <pc:sldMk cId="234808782" sldId="269"/>
            <ac:spMk id="2" creationId="{12B6EC35-5057-4935-8CAB-235414FB409E}"/>
          </ac:spMkLst>
        </pc:spChg>
        <pc:spChg chg="mod">
          <ac:chgData name="Fiana Centala" userId="0966f57c-4304-4537-ab4c-2aef480df102" providerId="ADAL" clId="{ED829B53-14AE-4E57-8E1E-479D581AEA60}" dt="2024-10-04T07:36:28.834" v="261" actId="20577"/>
          <ac:spMkLst>
            <pc:docMk/>
            <pc:sldMk cId="234808782" sldId="269"/>
            <ac:spMk id="3" creationId="{A7141C10-1070-44AC-AC4E-878047A959B2}"/>
          </ac:spMkLst>
        </pc:spChg>
      </pc:sldChg>
      <pc:sldChg chg="modSp mod ord">
        <pc:chgData name="Fiana Centala" userId="0966f57c-4304-4537-ab4c-2aef480df102" providerId="ADAL" clId="{ED829B53-14AE-4E57-8E1E-479D581AEA60}" dt="2024-10-04T07:38:17.054" v="272" actId="20577"/>
        <pc:sldMkLst>
          <pc:docMk/>
          <pc:sldMk cId="4117600403" sldId="274"/>
        </pc:sldMkLst>
        <pc:spChg chg="mod">
          <ac:chgData name="Fiana Centala" userId="0966f57c-4304-4537-ab4c-2aef480df102" providerId="ADAL" clId="{ED829B53-14AE-4E57-8E1E-479D581AEA60}" dt="2024-10-04T07:38:17.054" v="272" actId="20577"/>
          <ac:spMkLst>
            <pc:docMk/>
            <pc:sldMk cId="4117600403" sldId="274"/>
            <ac:spMk id="3" creationId="{D48C4A14-8321-4279-A356-034891A3C844}"/>
          </ac:spMkLst>
        </pc:spChg>
      </pc:sldChg>
      <pc:sldChg chg="del">
        <pc:chgData name="Fiana Centala" userId="0966f57c-4304-4537-ab4c-2aef480df102" providerId="ADAL" clId="{ED829B53-14AE-4E57-8E1E-479D581AEA60}" dt="2024-10-04T07:07:26.322" v="0" actId="2696"/>
        <pc:sldMkLst>
          <pc:docMk/>
          <pc:sldMk cId="3663254650" sldId="289"/>
        </pc:sldMkLst>
      </pc:sldChg>
      <pc:sldChg chg="del">
        <pc:chgData name="Fiana Centala" userId="0966f57c-4304-4537-ab4c-2aef480df102" providerId="ADAL" clId="{ED829B53-14AE-4E57-8E1E-479D581AEA60}" dt="2024-10-04T07:07:35.031" v="2" actId="2696"/>
        <pc:sldMkLst>
          <pc:docMk/>
          <pc:sldMk cId="2072431479" sldId="290"/>
        </pc:sldMkLst>
      </pc:sldChg>
      <pc:sldChg chg="del">
        <pc:chgData name="Fiana Centala" userId="0966f57c-4304-4537-ab4c-2aef480df102" providerId="ADAL" clId="{ED829B53-14AE-4E57-8E1E-479D581AEA60}" dt="2024-10-04T07:07:29.463" v="1" actId="2696"/>
        <pc:sldMkLst>
          <pc:docMk/>
          <pc:sldMk cId="2492046378" sldId="291"/>
        </pc:sldMkLst>
      </pc:sldChg>
      <pc:sldChg chg="del">
        <pc:chgData name="Fiana Centala" userId="0966f57c-4304-4537-ab4c-2aef480df102" providerId="ADAL" clId="{ED829B53-14AE-4E57-8E1E-479D581AEA60}" dt="2024-10-04T07:07:43.314" v="3" actId="2696"/>
        <pc:sldMkLst>
          <pc:docMk/>
          <pc:sldMk cId="3851216088" sldId="292"/>
        </pc:sldMkLst>
      </pc:sldChg>
      <pc:sldChg chg="del">
        <pc:chgData name="Fiana Centala" userId="0966f57c-4304-4537-ab4c-2aef480df102" providerId="ADAL" clId="{ED829B53-14AE-4E57-8E1E-479D581AEA60}" dt="2024-10-04T07:07:49.983" v="4" actId="2696"/>
        <pc:sldMkLst>
          <pc:docMk/>
          <pc:sldMk cId="3351708337" sldId="293"/>
        </pc:sldMkLst>
      </pc:sldChg>
      <pc:sldChg chg="del">
        <pc:chgData name="Fiana Centala" userId="0966f57c-4304-4537-ab4c-2aef480df102" providerId="ADAL" clId="{ED829B53-14AE-4E57-8E1E-479D581AEA60}" dt="2024-10-04T07:07:53.337" v="5" actId="2696"/>
        <pc:sldMkLst>
          <pc:docMk/>
          <pc:sldMk cId="2613434209" sldId="294"/>
        </pc:sldMkLst>
      </pc:sldChg>
      <pc:sldChg chg="modSp new mod">
        <pc:chgData name="Fiana Centala" userId="0966f57c-4304-4537-ab4c-2aef480df102" providerId="ADAL" clId="{ED829B53-14AE-4E57-8E1E-479D581AEA60}" dt="2024-10-04T07:09:09.483" v="10" actId="6549"/>
        <pc:sldMkLst>
          <pc:docMk/>
          <pc:sldMk cId="2247243812" sldId="296"/>
        </pc:sldMkLst>
        <pc:spChg chg="mod">
          <ac:chgData name="Fiana Centala" userId="0966f57c-4304-4537-ab4c-2aef480df102" providerId="ADAL" clId="{ED829B53-14AE-4E57-8E1E-479D581AEA60}" dt="2024-10-04T07:08:34.542" v="7"/>
          <ac:spMkLst>
            <pc:docMk/>
            <pc:sldMk cId="2247243812" sldId="296"/>
            <ac:spMk id="2" creationId="{F435115E-0DB1-C36B-C433-F36CB10F5A31}"/>
          </ac:spMkLst>
        </pc:spChg>
        <pc:spChg chg="mod">
          <ac:chgData name="Fiana Centala" userId="0966f57c-4304-4537-ab4c-2aef480df102" providerId="ADAL" clId="{ED829B53-14AE-4E57-8E1E-479D581AEA60}" dt="2024-10-04T07:09:09.483" v="10" actId="6549"/>
          <ac:spMkLst>
            <pc:docMk/>
            <pc:sldMk cId="2247243812" sldId="296"/>
            <ac:spMk id="3" creationId="{E5A91061-535D-D14F-5F9A-989B2FB4CD2E}"/>
          </ac:spMkLst>
        </pc:spChg>
      </pc:sldChg>
      <pc:sldChg chg="modSp new mod">
        <pc:chgData name="Fiana Centala" userId="0966f57c-4304-4537-ab4c-2aef480df102" providerId="ADAL" clId="{ED829B53-14AE-4E57-8E1E-479D581AEA60}" dt="2024-10-04T07:10:38.666" v="35" actId="20577"/>
        <pc:sldMkLst>
          <pc:docMk/>
          <pc:sldMk cId="1745057914" sldId="297"/>
        </pc:sldMkLst>
        <pc:spChg chg="mod">
          <ac:chgData name="Fiana Centala" userId="0966f57c-4304-4537-ab4c-2aef480df102" providerId="ADAL" clId="{ED829B53-14AE-4E57-8E1E-479D581AEA60}" dt="2024-10-04T07:09:31.712" v="12"/>
          <ac:spMkLst>
            <pc:docMk/>
            <pc:sldMk cId="1745057914" sldId="297"/>
            <ac:spMk id="2" creationId="{D6AB6E23-2503-5127-754B-D93BDC1A396E}"/>
          </ac:spMkLst>
        </pc:spChg>
        <pc:spChg chg="mod">
          <ac:chgData name="Fiana Centala" userId="0966f57c-4304-4537-ab4c-2aef480df102" providerId="ADAL" clId="{ED829B53-14AE-4E57-8E1E-479D581AEA60}" dt="2024-10-04T07:10:38.666" v="35" actId="20577"/>
          <ac:spMkLst>
            <pc:docMk/>
            <pc:sldMk cId="1745057914" sldId="297"/>
            <ac:spMk id="3" creationId="{CF40F9B6-8132-9306-4183-27342F6CBF16}"/>
          </ac:spMkLst>
        </pc:spChg>
      </pc:sldChg>
      <pc:sldChg chg="modSp new del mod">
        <pc:chgData name="Fiana Centala" userId="0966f57c-4304-4537-ab4c-2aef480df102" providerId="ADAL" clId="{ED829B53-14AE-4E57-8E1E-479D581AEA60}" dt="2024-10-04T07:37:41.962" v="270" actId="2696"/>
        <pc:sldMkLst>
          <pc:docMk/>
          <pc:sldMk cId="1512006564" sldId="298"/>
        </pc:sldMkLst>
        <pc:spChg chg="mod">
          <ac:chgData name="Fiana Centala" userId="0966f57c-4304-4537-ab4c-2aef480df102" providerId="ADAL" clId="{ED829B53-14AE-4E57-8E1E-479D581AEA60}" dt="2024-10-04T07:11:14.733" v="38"/>
          <ac:spMkLst>
            <pc:docMk/>
            <pc:sldMk cId="1512006564" sldId="298"/>
            <ac:spMk id="2" creationId="{8E2FFE8C-6166-F087-382D-51EB680DCD46}"/>
          </ac:spMkLst>
        </pc:spChg>
        <pc:spChg chg="mod">
          <ac:chgData name="Fiana Centala" userId="0966f57c-4304-4537-ab4c-2aef480df102" providerId="ADAL" clId="{ED829B53-14AE-4E57-8E1E-479D581AEA60}" dt="2024-10-04T07:11:45.562" v="40" actId="255"/>
          <ac:spMkLst>
            <pc:docMk/>
            <pc:sldMk cId="1512006564" sldId="298"/>
            <ac:spMk id="3" creationId="{5AC382D5-F151-09DB-59AC-BC7499F6ED2E}"/>
          </ac:spMkLst>
        </pc:spChg>
      </pc:sldChg>
      <pc:sldChg chg="addSp delSp modSp new mod">
        <pc:chgData name="Fiana Centala" userId="0966f57c-4304-4537-ab4c-2aef480df102" providerId="ADAL" clId="{ED829B53-14AE-4E57-8E1E-479D581AEA60}" dt="2024-10-04T07:37:10.083" v="269" actId="20577"/>
        <pc:sldMkLst>
          <pc:docMk/>
          <pc:sldMk cId="1780195406" sldId="299"/>
        </pc:sldMkLst>
        <pc:spChg chg="mod">
          <ac:chgData name="Fiana Centala" userId="0966f57c-4304-4537-ab4c-2aef480df102" providerId="ADAL" clId="{ED829B53-14AE-4E57-8E1E-479D581AEA60}" dt="2024-10-04T07:37:10.083" v="269" actId="20577"/>
          <ac:spMkLst>
            <pc:docMk/>
            <pc:sldMk cId="1780195406" sldId="299"/>
            <ac:spMk id="2" creationId="{63028941-9E15-87DC-AED7-37B76AE6236C}"/>
          </ac:spMkLst>
        </pc:spChg>
        <pc:spChg chg="add del">
          <ac:chgData name="Fiana Centala" userId="0966f57c-4304-4537-ab4c-2aef480df102" providerId="ADAL" clId="{ED829B53-14AE-4E57-8E1E-479D581AEA60}" dt="2024-10-04T07:15:07.414" v="72" actId="22"/>
          <ac:spMkLst>
            <pc:docMk/>
            <pc:sldMk cId="1780195406" sldId="299"/>
            <ac:spMk id="3" creationId="{4F984656-A205-1582-0227-509408BB361F}"/>
          </ac:spMkLst>
        </pc:spChg>
        <pc:graphicFrameChg chg="add del mod">
          <ac:chgData name="Fiana Centala" userId="0966f57c-4304-4537-ab4c-2aef480df102" providerId="ADAL" clId="{ED829B53-14AE-4E57-8E1E-479D581AEA60}" dt="2024-10-04T07:13:52.990" v="71"/>
          <ac:graphicFrameMkLst>
            <pc:docMk/>
            <pc:sldMk cId="1780195406" sldId="299"/>
            <ac:graphicFrameMk id="4" creationId="{3F6DF258-A1B4-2F4F-EB9E-892C0C74264F}"/>
          </ac:graphicFrameMkLst>
        </pc:graphicFrameChg>
        <pc:picChg chg="add mod ord">
          <ac:chgData name="Fiana Centala" userId="0966f57c-4304-4537-ab4c-2aef480df102" providerId="ADAL" clId="{ED829B53-14AE-4E57-8E1E-479D581AEA60}" dt="2024-10-04T07:17:29.239" v="100" actId="14100"/>
          <ac:picMkLst>
            <pc:docMk/>
            <pc:sldMk cId="1780195406" sldId="299"/>
            <ac:picMk id="6" creationId="{9547A424-6263-4194-04A8-7FE7999FE18A}"/>
          </ac:picMkLst>
        </pc:picChg>
        <pc:picChg chg="add mod">
          <ac:chgData name="Fiana Centala" userId="0966f57c-4304-4537-ab4c-2aef480df102" providerId="ADAL" clId="{ED829B53-14AE-4E57-8E1E-479D581AEA60}" dt="2024-10-04T07:17:26.155" v="99" actId="14100"/>
          <ac:picMkLst>
            <pc:docMk/>
            <pc:sldMk cId="1780195406" sldId="299"/>
            <ac:picMk id="8" creationId="{CB871A71-CB15-ADC6-CCC4-373A0421FCD4}"/>
          </ac:picMkLst>
        </pc:picChg>
        <pc:picChg chg="add del mod">
          <ac:chgData name="Fiana Centala" userId="0966f57c-4304-4537-ab4c-2aef480df102" providerId="ADAL" clId="{ED829B53-14AE-4E57-8E1E-479D581AEA60}" dt="2024-10-04T07:16:23.414" v="88" actId="21"/>
          <ac:picMkLst>
            <pc:docMk/>
            <pc:sldMk cId="1780195406" sldId="299"/>
            <ac:picMk id="10" creationId="{41A57C8D-8C05-BEAF-DA7F-9322AACBDEE9}"/>
          </ac:picMkLst>
        </pc:picChg>
      </pc:sldChg>
      <pc:sldChg chg="addSp delSp modSp new mod">
        <pc:chgData name="Fiana Centala" userId="0966f57c-4304-4537-ab4c-2aef480df102" providerId="ADAL" clId="{ED829B53-14AE-4E57-8E1E-479D581AEA60}" dt="2024-10-04T07:18:09.797" v="103" actId="26606"/>
        <pc:sldMkLst>
          <pc:docMk/>
          <pc:sldMk cId="2138598130" sldId="300"/>
        </pc:sldMkLst>
        <pc:spChg chg="del mod">
          <ac:chgData name="Fiana Centala" userId="0966f57c-4304-4537-ab4c-2aef480df102" providerId="ADAL" clId="{ED829B53-14AE-4E57-8E1E-479D581AEA60}" dt="2024-10-04T07:18:09.797" v="103" actId="26606"/>
          <ac:spMkLst>
            <pc:docMk/>
            <pc:sldMk cId="2138598130" sldId="300"/>
            <ac:spMk id="2" creationId="{EA74A4F7-91E1-ABD2-5D3B-A631309191DD}"/>
          </ac:spMkLst>
        </pc:spChg>
        <pc:spChg chg="del">
          <ac:chgData name="Fiana Centala" userId="0966f57c-4304-4537-ab4c-2aef480df102" providerId="ADAL" clId="{ED829B53-14AE-4E57-8E1E-479D581AEA60}" dt="2024-10-04T07:16:28.373" v="89"/>
          <ac:spMkLst>
            <pc:docMk/>
            <pc:sldMk cId="2138598130" sldId="300"/>
            <ac:spMk id="3" creationId="{540C3905-904D-5554-33B3-33B10781ED3A}"/>
          </ac:spMkLst>
        </pc:spChg>
        <pc:spChg chg="add">
          <ac:chgData name="Fiana Centala" userId="0966f57c-4304-4537-ab4c-2aef480df102" providerId="ADAL" clId="{ED829B53-14AE-4E57-8E1E-479D581AEA60}" dt="2024-10-04T07:18:09.797" v="103" actId="26606"/>
          <ac:spMkLst>
            <pc:docMk/>
            <pc:sldMk cId="2138598130" sldId="300"/>
            <ac:spMk id="9" creationId="{E7DA8D94-7147-1496-8EA3-CE96AE4593CC}"/>
          </ac:spMkLst>
        </pc:spChg>
        <pc:picChg chg="add mod">
          <ac:chgData name="Fiana Centala" userId="0966f57c-4304-4537-ab4c-2aef480df102" providerId="ADAL" clId="{ED829B53-14AE-4E57-8E1E-479D581AEA60}" dt="2024-10-04T07:18:09.797" v="103" actId="26606"/>
          <ac:picMkLst>
            <pc:docMk/>
            <pc:sldMk cId="2138598130" sldId="300"/>
            <ac:picMk id="4" creationId="{8F88FBE3-9387-95B2-A3BB-4A05843EC0A0}"/>
          </ac:picMkLst>
        </pc:picChg>
      </pc:sldChg>
      <pc:sldChg chg="modSp new mod">
        <pc:chgData name="Fiana Centala" userId="0966f57c-4304-4537-ab4c-2aef480df102" providerId="ADAL" clId="{ED829B53-14AE-4E57-8E1E-479D581AEA60}" dt="2024-10-04T07:20:17.363" v="110" actId="20577"/>
        <pc:sldMkLst>
          <pc:docMk/>
          <pc:sldMk cId="2729426070" sldId="301"/>
        </pc:sldMkLst>
        <pc:spChg chg="mod">
          <ac:chgData name="Fiana Centala" userId="0966f57c-4304-4537-ab4c-2aef480df102" providerId="ADAL" clId="{ED829B53-14AE-4E57-8E1E-479D581AEA60}" dt="2024-10-04T07:19:36.201" v="105"/>
          <ac:spMkLst>
            <pc:docMk/>
            <pc:sldMk cId="2729426070" sldId="301"/>
            <ac:spMk id="2" creationId="{F0B20EE2-B413-8674-DCA2-5DBA201A8B79}"/>
          </ac:spMkLst>
        </pc:spChg>
        <pc:spChg chg="mod">
          <ac:chgData name="Fiana Centala" userId="0966f57c-4304-4537-ab4c-2aef480df102" providerId="ADAL" clId="{ED829B53-14AE-4E57-8E1E-479D581AEA60}" dt="2024-10-04T07:20:17.363" v="110" actId="20577"/>
          <ac:spMkLst>
            <pc:docMk/>
            <pc:sldMk cId="2729426070" sldId="301"/>
            <ac:spMk id="3" creationId="{0106D6CA-0E67-536D-0DAE-A740BE88B4C4}"/>
          </ac:spMkLst>
        </pc:spChg>
      </pc:sldChg>
      <pc:sldChg chg="modSp new mod">
        <pc:chgData name="Fiana Centala" userId="0966f57c-4304-4537-ab4c-2aef480df102" providerId="ADAL" clId="{ED829B53-14AE-4E57-8E1E-479D581AEA60}" dt="2024-10-04T07:32:43.782" v="215" actId="20577"/>
        <pc:sldMkLst>
          <pc:docMk/>
          <pc:sldMk cId="2646521116" sldId="302"/>
        </pc:sldMkLst>
        <pc:spChg chg="mod">
          <ac:chgData name="Fiana Centala" userId="0966f57c-4304-4537-ab4c-2aef480df102" providerId="ADAL" clId="{ED829B53-14AE-4E57-8E1E-479D581AEA60}" dt="2024-10-04T07:32:43.782" v="215" actId="20577"/>
          <ac:spMkLst>
            <pc:docMk/>
            <pc:sldMk cId="2646521116" sldId="302"/>
            <ac:spMk id="2" creationId="{82DDDD53-DA6C-866B-8881-5997C0C4CEEE}"/>
          </ac:spMkLst>
        </pc:spChg>
        <pc:spChg chg="mod">
          <ac:chgData name="Fiana Centala" userId="0966f57c-4304-4537-ab4c-2aef480df102" providerId="ADAL" clId="{ED829B53-14AE-4E57-8E1E-479D581AEA60}" dt="2024-10-04T07:32:01.296" v="212" actId="21"/>
          <ac:spMkLst>
            <pc:docMk/>
            <pc:sldMk cId="2646521116" sldId="302"/>
            <ac:spMk id="3" creationId="{9C8FC5A5-2D23-6A22-14DA-808141E1052E}"/>
          </ac:spMkLst>
        </pc:spChg>
      </pc:sldChg>
      <pc:sldChg chg="modSp new mod">
        <pc:chgData name="Fiana Centala" userId="0966f57c-4304-4537-ab4c-2aef480df102" providerId="ADAL" clId="{ED829B53-14AE-4E57-8E1E-479D581AEA60}" dt="2024-10-04T07:26:46.766" v="141" actId="207"/>
        <pc:sldMkLst>
          <pc:docMk/>
          <pc:sldMk cId="4243122207" sldId="303"/>
        </pc:sldMkLst>
        <pc:spChg chg="mod">
          <ac:chgData name="Fiana Centala" userId="0966f57c-4304-4537-ab4c-2aef480df102" providerId="ADAL" clId="{ED829B53-14AE-4E57-8E1E-479D581AEA60}" dt="2024-10-04T07:26:46.766" v="141" actId="207"/>
          <ac:spMkLst>
            <pc:docMk/>
            <pc:sldMk cId="4243122207" sldId="303"/>
            <ac:spMk id="2" creationId="{BEC8C98E-D138-A53A-951E-8BFC45817CEB}"/>
          </ac:spMkLst>
        </pc:spChg>
        <pc:spChg chg="mod">
          <ac:chgData name="Fiana Centala" userId="0966f57c-4304-4537-ab4c-2aef480df102" providerId="ADAL" clId="{ED829B53-14AE-4E57-8E1E-479D581AEA60}" dt="2024-10-04T07:26:31.952" v="137" actId="255"/>
          <ac:spMkLst>
            <pc:docMk/>
            <pc:sldMk cId="4243122207" sldId="303"/>
            <ac:spMk id="3" creationId="{64BF6FF0-E058-6AD3-288A-EACD02B93773}"/>
          </ac:spMkLst>
        </pc:spChg>
      </pc:sldChg>
      <pc:sldChg chg="modSp new mod">
        <pc:chgData name="Fiana Centala" userId="0966f57c-4304-4537-ab4c-2aef480df102" providerId="ADAL" clId="{ED829B53-14AE-4E57-8E1E-479D581AEA60}" dt="2024-10-04T07:30:39.227" v="211"/>
        <pc:sldMkLst>
          <pc:docMk/>
          <pc:sldMk cId="378636359" sldId="304"/>
        </pc:sldMkLst>
        <pc:spChg chg="mod">
          <ac:chgData name="Fiana Centala" userId="0966f57c-4304-4537-ab4c-2aef480df102" providerId="ADAL" clId="{ED829B53-14AE-4E57-8E1E-479D581AEA60}" dt="2024-10-04T07:30:29.693" v="209" actId="207"/>
          <ac:spMkLst>
            <pc:docMk/>
            <pc:sldMk cId="378636359" sldId="304"/>
            <ac:spMk id="2" creationId="{B6DE0395-D15E-F456-7B1B-E691F53F8BB4}"/>
          </ac:spMkLst>
        </pc:spChg>
        <pc:spChg chg="mod">
          <ac:chgData name="Fiana Centala" userId="0966f57c-4304-4537-ab4c-2aef480df102" providerId="ADAL" clId="{ED829B53-14AE-4E57-8E1E-479D581AEA60}" dt="2024-10-04T07:30:39.227" v="211"/>
          <ac:spMkLst>
            <pc:docMk/>
            <pc:sldMk cId="378636359" sldId="304"/>
            <ac:spMk id="3" creationId="{FBFA1FFF-044D-6287-097B-968D693156C7}"/>
          </ac:spMkLst>
        </pc:spChg>
      </pc:sldChg>
      <pc:sldChg chg="modSp new mod">
        <pc:chgData name="Fiana Centala" userId="0966f57c-4304-4537-ab4c-2aef480df102" providerId="ADAL" clId="{ED829B53-14AE-4E57-8E1E-479D581AEA60}" dt="2024-10-04T07:29:50.708" v="203"/>
        <pc:sldMkLst>
          <pc:docMk/>
          <pc:sldMk cId="1076594872" sldId="305"/>
        </pc:sldMkLst>
        <pc:spChg chg="mod">
          <ac:chgData name="Fiana Centala" userId="0966f57c-4304-4537-ab4c-2aef480df102" providerId="ADAL" clId="{ED829B53-14AE-4E57-8E1E-479D581AEA60}" dt="2024-10-04T07:29:38.610" v="201" actId="207"/>
          <ac:spMkLst>
            <pc:docMk/>
            <pc:sldMk cId="1076594872" sldId="305"/>
            <ac:spMk id="2" creationId="{20FDFC2B-C6D0-D0A3-03B1-9415948DDB43}"/>
          </ac:spMkLst>
        </pc:spChg>
        <pc:spChg chg="mod">
          <ac:chgData name="Fiana Centala" userId="0966f57c-4304-4537-ab4c-2aef480df102" providerId="ADAL" clId="{ED829B53-14AE-4E57-8E1E-479D581AEA60}" dt="2024-10-04T07:29:50.708" v="203"/>
          <ac:spMkLst>
            <pc:docMk/>
            <pc:sldMk cId="1076594872" sldId="305"/>
            <ac:spMk id="3" creationId="{6F5E7B04-CBB8-3BA5-C1F8-C82DF0115A14}"/>
          </ac:spMkLst>
        </pc:spChg>
      </pc:sldChg>
    </pc:docChg>
  </pc:docChgLst>
  <pc:docChgLst>
    <pc:chgData name="Fiana Centala" userId="0966f57c-4304-4537-ab4c-2aef480df102" providerId="ADAL" clId="{FF4D71F7-9758-4A4E-B24F-76FB5E641D0E}"/>
    <pc:docChg chg="custSel delSld modSld modSection">
      <pc:chgData name="Fiana Centala" userId="0966f57c-4304-4537-ab4c-2aef480df102" providerId="ADAL" clId="{FF4D71F7-9758-4A4E-B24F-76FB5E641D0E}" dt="2024-12-03T09:48:13.576" v="22" actId="20577"/>
      <pc:docMkLst>
        <pc:docMk/>
      </pc:docMkLst>
      <pc:sldChg chg="modSp mod">
        <pc:chgData name="Fiana Centala" userId="0966f57c-4304-4537-ab4c-2aef480df102" providerId="ADAL" clId="{FF4D71F7-9758-4A4E-B24F-76FB5E641D0E}" dt="2024-12-03T09:46:10.853" v="2" actId="33524"/>
        <pc:sldMkLst>
          <pc:docMk/>
          <pc:sldMk cId="953414792" sldId="260"/>
        </pc:sldMkLst>
        <pc:spChg chg="mod">
          <ac:chgData name="Fiana Centala" userId="0966f57c-4304-4537-ab4c-2aef480df102" providerId="ADAL" clId="{FF4D71F7-9758-4A4E-B24F-76FB5E641D0E}" dt="2024-12-03T09:46:10.853" v="2" actId="33524"/>
          <ac:spMkLst>
            <pc:docMk/>
            <pc:sldMk cId="953414792" sldId="260"/>
            <ac:spMk id="3" creationId="{4C19A149-D543-49E5-8F4C-565AE6FD7367}"/>
          </ac:spMkLst>
        </pc:spChg>
      </pc:sldChg>
      <pc:sldChg chg="del">
        <pc:chgData name="Fiana Centala" userId="0966f57c-4304-4537-ab4c-2aef480df102" providerId="ADAL" clId="{FF4D71F7-9758-4A4E-B24F-76FB5E641D0E}" dt="2024-12-03T09:44:38.214" v="0" actId="2696"/>
        <pc:sldMkLst>
          <pc:docMk/>
          <pc:sldMk cId="1241609959" sldId="279"/>
        </pc:sldMkLst>
      </pc:sldChg>
      <pc:sldChg chg="modSp mod">
        <pc:chgData name="Fiana Centala" userId="0966f57c-4304-4537-ab4c-2aef480df102" providerId="ADAL" clId="{FF4D71F7-9758-4A4E-B24F-76FB5E641D0E}" dt="2024-12-03T09:47:16.057" v="3" actId="20577"/>
        <pc:sldMkLst>
          <pc:docMk/>
          <pc:sldMk cId="2313321749" sldId="295"/>
        </pc:sldMkLst>
        <pc:spChg chg="mod">
          <ac:chgData name="Fiana Centala" userId="0966f57c-4304-4537-ab4c-2aef480df102" providerId="ADAL" clId="{FF4D71F7-9758-4A4E-B24F-76FB5E641D0E}" dt="2024-12-03T09:47:16.057" v="3" actId="20577"/>
          <ac:spMkLst>
            <pc:docMk/>
            <pc:sldMk cId="2313321749" sldId="295"/>
            <ac:spMk id="2" creationId="{406C1D66-7D3B-42A8-A9FB-07462B66C016}"/>
          </ac:spMkLst>
        </pc:spChg>
      </pc:sldChg>
      <pc:sldChg chg="modSp mod">
        <pc:chgData name="Fiana Centala" userId="0966f57c-4304-4537-ab4c-2aef480df102" providerId="ADAL" clId="{FF4D71F7-9758-4A4E-B24F-76FB5E641D0E}" dt="2024-12-03T09:48:13.576" v="22" actId="20577"/>
        <pc:sldMkLst>
          <pc:docMk/>
          <pc:sldMk cId="4243122207" sldId="303"/>
        </pc:sldMkLst>
        <pc:spChg chg="mod">
          <ac:chgData name="Fiana Centala" userId="0966f57c-4304-4537-ab4c-2aef480df102" providerId="ADAL" clId="{FF4D71F7-9758-4A4E-B24F-76FB5E641D0E}" dt="2024-12-03T09:48:13.576" v="22" actId="20577"/>
          <ac:spMkLst>
            <pc:docMk/>
            <pc:sldMk cId="4243122207" sldId="303"/>
            <ac:spMk id="2" creationId="{BEC8C98E-D138-A53A-951E-8BFC45817CE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385B6BA-74C3-4E64-B0FB-3DC3DB0F2F16}" type="datetimeFigureOut">
              <a:rPr lang="en-GB" smtClean="0"/>
              <a:t>03/12/2024</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3F36CAF-CCAE-4AF9-A2AC-EB1FEE28B8BA}" type="slidenum">
              <a:rPr lang="en-GB" smtClean="0"/>
              <a:t>‹#›</a:t>
            </a:fld>
            <a:endParaRPr lang="en-GB"/>
          </a:p>
        </p:txBody>
      </p:sp>
    </p:spTree>
    <p:extLst>
      <p:ext uri="{BB962C8B-B14F-4D97-AF65-F5344CB8AC3E}">
        <p14:creationId xmlns:p14="http://schemas.microsoft.com/office/powerpoint/2010/main" val="158879445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8BCB94-A30F-4C07-8FD5-5D3608F048A3}" type="datetimeFigureOut">
              <a:rPr lang="en-GB" smtClean="0"/>
              <a:t>03/12/2024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25E8E8-1528-48FB-B845-BEC6BE7B33E1}" type="slidenum">
              <a:rPr lang="en-GB" smtClean="0"/>
              <a:t>‹#›</a:t>
            </a:fld>
            <a:endParaRPr lang="en-GB"/>
          </a:p>
        </p:txBody>
      </p:sp>
    </p:spTree>
    <p:extLst>
      <p:ext uri="{BB962C8B-B14F-4D97-AF65-F5344CB8AC3E}">
        <p14:creationId xmlns:p14="http://schemas.microsoft.com/office/powerpoint/2010/main" val="127251837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725E8E8-1528-48FB-B845-BEC6BE7B33E1}" type="slidenum">
              <a:rPr lang="en-GB" smtClean="0"/>
              <a:t>1</a:t>
            </a:fld>
            <a:endParaRPr lang="en-GB"/>
          </a:p>
        </p:txBody>
      </p:sp>
      <p:sp>
        <p:nvSpPr>
          <p:cNvPr id="5" name="Footer Placeholder 4"/>
          <p:cNvSpPr>
            <a:spLocks noGrp="1"/>
          </p:cNvSpPr>
          <p:nvPr>
            <p:ph type="ftr" sz="quarter" idx="4"/>
          </p:nvPr>
        </p:nvSpPr>
        <p:spPr>
          <a:xfrm>
            <a:off x="0" y="8685213"/>
            <a:ext cx="2971800" cy="457200"/>
          </a:xfrm>
        </p:spPr>
        <p:txBody>
          <a:bodyPr/>
          <a:lstStyle/>
          <a:p>
            <a:endParaRPr lang="en-GB"/>
          </a:p>
        </p:txBody>
      </p:sp>
    </p:spTree>
    <p:extLst>
      <p:ext uri="{BB962C8B-B14F-4D97-AF65-F5344CB8AC3E}">
        <p14:creationId xmlns:p14="http://schemas.microsoft.com/office/powerpoint/2010/main" val="1928660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725E8E8-1528-48FB-B845-BEC6BE7B33E1}" type="slidenum">
              <a:rPr lang="en-GB" smtClean="0"/>
              <a:t>2</a:t>
            </a:fld>
            <a:endParaRPr lang="en-GB"/>
          </a:p>
        </p:txBody>
      </p:sp>
      <p:sp>
        <p:nvSpPr>
          <p:cNvPr id="5" name="Footer Placeholder 4"/>
          <p:cNvSpPr>
            <a:spLocks noGrp="1"/>
          </p:cNvSpPr>
          <p:nvPr>
            <p:ph type="ftr" sz="quarter" idx="4"/>
          </p:nvPr>
        </p:nvSpPr>
        <p:spPr>
          <a:xfrm>
            <a:off x="0" y="8685213"/>
            <a:ext cx="2971800" cy="457200"/>
          </a:xfrm>
        </p:spPr>
        <p:txBody>
          <a:bodyPr/>
          <a:lstStyle/>
          <a:p>
            <a:endParaRPr lang="en-GB"/>
          </a:p>
        </p:txBody>
      </p:sp>
    </p:spTree>
    <p:extLst>
      <p:ext uri="{BB962C8B-B14F-4D97-AF65-F5344CB8AC3E}">
        <p14:creationId xmlns:p14="http://schemas.microsoft.com/office/powerpoint/2010/main" val="3634349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42737433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2041672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0850" y="304800"/>
            <a:ext cx="2038350" cy="54102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304800"/>
            <a:ext cx="596265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933837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76192565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81061620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524000"/>
            <a:ext cx="40005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38700" y="1524000"/>
            <a:ext cx="40005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82536311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30799837"/>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13183447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0436697"/>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9423656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10314736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685800" y="304800"/>
            <a:ext cx="8153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title style</a:t>
            </a:r>
          </a:p>
        </p:txBody>
      </p:sp>
      <p:sp>
        <p:nvSpPr>
          <p:cNvPr id="6147" name="Rectangle 3"/>
          <p:cNvSpPr>
            <a:spLocks noGrp="1" noChangeArrowheads="1"/>
          </p:cNvSpPr>
          <p:nvPr>
            <p:ph type="body" idx="1"/>
          </p:nvPr>
        </p:nvSpPr>
        <p:spPr bwMode="auto">
          <a:xfrm>
            <a:off x="685800" y="1524000"/>
            <a:ext cx="81534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6148" name="Picture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07225" y="5638800"/>
            <a:ext cx="2133600" cy="117633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ftr="0" dt="0"/>
  <p:txStyles>
    <p:titleStyle>
      <a:lvl1pPr algn="l" rtl="0" eaLnBrk="1" fontAlgn="base" hangingPunct="1">
        <a:spcBef>
          <a:spcPct val="0"/>
        </a:spcBef>
        <a:spcAft>
          <a:spcPct val="0"/>
        </a:spcAft>
        <a:defRPr sz="3200" b="1">
          <a:solidFill>
            <a:srgbClr val="CD0921"/>
          </a:solidFill>
          <a:latin typeface="+mj-lt"/>
          <a:ea typeface="+mj-ea"/>
          <a:cs typeface="+mj-cs"/>
        </a:defRPr>
      </a:lvl1pPr>
      <a:lvl2pPr algn="l" rtl="0" eaLnBrk="1" fontAlgn="base" hangingPunct="1">
        <a:spcBef>
          <a:spcPct val="0"/>
        </a:spcBef>
        <a:spcAft>
          <a:spcPct val="0"/>
        </a:spcAft>
        <a:defRPr sz="3200" b="1">
          <a:solidFill>
            <a:srgbClr val="CD0921"/>
          </a:solidFill>
          <a:latin typeface="Arial" charset="0"/>
        </a:defRPr>
      </a:lvl2pPr>
      <a:lvl3pPr algn="l" rtl="0" eaLnBrk="1" fontAlgn="base" hangingPunct="1">
        <a:spcBef>
          <a:spcPct val="0"/>
        </a:spcBef>
        <a:spcAft>
          <a:spcPct val="0"/>
        </a:spcAft>
        <a:defRPr sz="3200" b="1">
          <a:solidFill>
            <a:srgbClr val="CD0921"/>
          </a:solidFill>
          <a:latin typeface="Arial" charset="0"/>
        </a:defRPr>
      </a:lvl3pPr>
      <a:lvl4pPr algn="l" rtl="0" eaLnBrk="1" fontAlgn="base" hangingPunct="1">
        <a:spcBef>
          <a:spcPct val="0"/>
        </a:spcBef>
        <a:spcAft>
          <a:spcPct val="0"/>
        </a:spcAft>
        <a:defRPr sz="3200" b="1">
          <a:solidFill>
            <a:srgbClr val="CD0921"/>
          </a:solidFill>
          <a:latin typeface="Arial" charset="0"/>
        </a:defRPr>
      </a:lvl4pPr>
      <a:lvl5pPr algn="l" rtl="0" eaLnBrk="1" fontAlgn="base" hangingPunct="1">
        <a:spcBef>
          <a:spcPct val="0"/>
        </a:spcBef>
        <a:spcAft>
          <a:spcPct val="0"/>
        </a:spcAft>
        <a:defRPr sz="3200" b="1">
          <a:solidFill>
            <a:srgbClr val="CD0921"/>
          </a:solidFill>
          <a:latin typeface="Arial" charset="0"/>
        </a:defRPr>
      </a:lvl5pPr>
      <a:lvl6pPr marL="457200" algn="l" rtl="0" eaLnBrk="1" fontAlgn="base" hangingPunct="1">
        <a:spcBef>
          <a:spcPct val="0"/>
        </a:spcBef>
        <a:spcAft>
          <a:spcPct val="0"/>
        </a:spcAft>
        <a:defRPr sz="3200" b="1">
          <a:solidFill>
            <a:srgbClr val="CD0921"/>
          </a:solidFill>
          <a:latin typeface="Arial" charset="0"/>
        </a:defRPr>
      </a:lvl6pPr>
      <a:lvl7pPr marL="914400" algn="l" rtl="0" eaLnBrk="1" fontAlgn="base" hangingPunct="1">
        <a:spcBef>
          <a:spcPct val="0"/>
        </a:spcBef>
        <a:spcAft>
          <a:spcPct val="0"/>
        </a:spcAft>
        <a:defRPr sz="3200" b="1">
          <a:solidFill>
            <a:srgbClr val="CD0921"/>
          </a:solidFill>
          <a:latin typeface="Arial" charset="0"/>
        </a:defRPr>
      </a:lvl7pPr>
      <a:lvl8pPr marL="1371600" algn="l" rtl="0" eaLnBrk="1" fontAlgn="base" hangingPunct="1">
        <a:spcBef>
          <a:spcPct val="0"/>
        </a:spcBef>
        <a:spcAft>
          <a:spcPct val="0"/>
        </a:spcAft>
        <a:defRPr sz="3200" b="1">
          <a:solidFill>
            <a:srgbClr val="CD0921"/>
          </a:solidFill>
          <a:latin typeface="Arial" charset="0"/>
        </a:defRPr>
      </a:lvl8pPr>
      <a:lvl9pPr marL="1828800" algn="l" rtl="0" eaLnBrk="1" fontAlgn="base" hangingPunct="1">
        <a:spcBef>
          <a:spcPct val="0"/>
        </a:spcBef>
        <a:spcAft>
          <a:spcPct val="0"/>
        </a:spcAft>
        <a:defRPr sz="3200" b="1">
          <a:solidFill>
            <a:srgbClr val="CD0921"/>
          </a:solidFill>
          <a:latin typeface="Arial"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a:solidFill>
            <a:schemeClr val="tx1"/>
          </a:solidFill>
          <a:latin typeface="+mn-lt"/>
        </a:defRPr>
      </a:lvl4pPr>
      <a:lvl5pPr marL="2057400" indent="-228600" algn="l" rtl="0" eaLnBrk="1" fontAlgn="base" hangingPunct="1">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mylife.enfield.gov.uk/enfield-home-page/content/safeguarding/mental-capacity-ac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4" name="Rectangle 36"/>
          <p:cNvSpPr>
            <a:spLocks noChangeArrowheads="1"/>
          </p:cNvSpPr>
          <p:nvPr/>
        </p:nvSpPr>
        <p:spPr bwMode="auto">
          <a:xfrm>
            <a:off x="8302625" y="58261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GB"/>
          </a:p>
        </p:txBody>
      </p:sp>
      <p:pic>
        <p:nvPicPr>
          <p:cNvPr id="2085" name="Picture 3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938"/>
            <a:ext cx="9144000" cy="6850062"/>
          </a:xfrm>
          <a:prstGeom prst="rect">
            <a:avLst/>
          </a:prstGeom>
          <a:noFill/>
          <a:extLst>
            <a:ext uri="{909E8E84-426E-40DD-AFC4-6F175D3DCCD1}">
              <a14:hiddenFill xmlns:a14="http://schemas.microsoft.com/office/drawing/2010/main">
                <a:solidFill>
                  <a:srgbClr val="FFFFFF"/>
                </a:solidFill>
              </a14:hiddenFill>
            </a:ext>
          </a:extLst>
        </p:spPr>
      </p:pic>
      <p:sp>
        <p:nvSpPr>
          <p:cNvPr id="2086" name="Rectangle 38"/>
          <p:cNvSpPr>
            <a:spLocks noGrp="1" noChangeArrowheads="1"/>
          </p:cNvSpPr>
          <p:nvPr/>
        </p:nvSpPr>
        <p:spPr bwMode="auto">
          <a:xfrm>
            <a:off x="685800" y="16764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5600" b="1" dirty="0">
                <a:solidFill>
                  <a:srgbClr val="D52B1E"/>
                </a:solidFill>
                <a:latin typeface="Arial" charset="0"/>
              </a:rPr>
              <a:t>Mental Capacity Act</a:t>
            </a:r>
            <a:endParaRPr lang="en-US" sz="4400" dirty="0">
              <a:solidFill>
                <a:schemeClr val="tx2"/>
              </a:solidFill>
              <a:latin typeface="Arial" charset="0"/>
            </a:endParaRPr>
          </a:p>
        </p:txBody>
      </p:sp>
      <p:sp>
        <p:nvSpPr>
          <p:cNvPr id="2087" name="Rectangle 39"/>
          <p:cNvSpPr>
            <a:spLocks noGrp="1" noChangeArrowheads="1"/>
          </p:cNvSpPr>
          <p:nvPr/>
        </p:nvSpPr>
        <p:spPr bwMode="auto">
          <a:xfrm>
            <a:off x="1371600" y="3124200"/>
            <a:ext cx="64008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endParaRPr lang="en-US" sz="3200" b="1" dirty="0">
              <a:latin typeface="Arial" charset="0"/>
            </a:endParaRPr>
          </a:p>
        </p:txBody>
      </p:sp>
      <p:sp>
        <p:nvSpPr>
          <p:cNvPr id="2089" name="Rectangle 41"/>
          <p:cNvSpPr>
            <a:spLocks noChangeArrowheads="1"/>
          </p:cNvSpPr>
          <p:nvPr/>
        </p:nvSpPr>
        <p:spPr bwMode="auto">
          <a:xfrm>
            <a:off x="152400" y="6184900"/>
            <a:ext cx="2438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900" b="1">
                <a:solidFill>
                  <a:srgbClr val="D52B1E"/>
                </a:solidFill>
                <a:latin typeface="Arial" charset="0"/>
              </a:rPr>
              <a:t>www.enfield.gov.uk</a:t>
            </a:r>
          </a:p>
        </p:txBody>
      </p:sp>
      <p:sp>
        <p:nvSpPr>
          <p:cNvPr id="2090" name="Rectangle 42"/>
          <p:cNvSpPr>
            <a:spLocks noChangeArrowheads="1"/>
          </p:cNvSpPr>
          <p:nvPr/>
        </p:nvSpPr>
        <p:spPr bwMode="auto">
          <a:xfrm>
            <a:off x="3581400" y="5867400"/>
            <a:ext cx="19192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400">
                <a:solidFill>
                  <a:srgbClr val="D52B1E"/>
                </a:solidFill>
                <a:latin typeface="Arial" charset="0"/>
              </a:rPr>
              <a:t>Striving for excellence</a:t>
            </a:r>
          </a:p>
        </p:txBody>
      </p:sp>
      <p:pic>
        <p:nvPicPr>
          <p:cNvPr id="2091" name="Picture 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8888" y="6172200"/>
            <a:ext cx="1535112" cy="404813"/>
          </a:xfrm>
          <a:prstGeom prst="rect">
            <a:avLst/>
          </a:prstGeom>
          <a:noFill/>
          <a:extLst>
            <a:ext uri="{909E8E84-426E-40DD-AFC4-6F175D3DCCD1}">
              <a14:hiddenFill xmlns:a14="http://schemas.microsoft.com/office/drawing/2010/main">
                <a:solidFill>
                  <a:srgbClr val="FFFFFF"/>
                </a:solidFill>
              </a14:hiddenFill>
            </a:ext>
          </a:extLst>
        </p:spPr>
      </p:pic>
      <p:pic>
        <p:nvPicPr>
          <p:cNvPr id="2092" name="Picture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07225" y="5638800"/>
            <a:ext cx="2133600" cy="11763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C1D66-7D3B-42A8-A9FB-07462B66C016}"/>
              </a:ext>
            </a:extLst>
          </p:cNvPr>
          <p:cNvSpPr>
            <a:spLocks noGrp="1"/>
          </p:cNvSpPr>
          <p:nvPr>
            <p:ph type="title"/>
          </p:nvPr>
        </p:nvSpPr>
        <p:spPr/>
        <p:txBody>
          <a:bodyPr/>
          <a:lstStyle/>
          <a:p>
            <a:r>
              <a:rPr lang="en-GB" dirty="0"/>
              <a:t>Key points for executive capacity</a:t>
            </a:r>
          </a:p>
        </p:txBody>
      </p:sp>
      <p:sp>
        <p:nvSpPr>
          <p:cNvPr id="3" name="Content Placeholder 2">
            <a:extLst>
              <a:ext uri="{FF2B5EF4-FFF2-40B4-BE49-F238E27FC236}">
                <a16:creationId xmlns:a16="http://schemas.microsoft.com/office/drawing/2014/main" id="{DE1AB263-CC09-4BE9-B188-A853D198391E}"/>
              </a:ext>
            </a:extLst>
          </p:cNvPr>
          <p:cNvSpPr>
            <a:spLocks noGrp="1"/>
          </p:cNvSpPr>
          <p:nvPr>
            <p:ph idx="1"/>
          </p:nvPr>
        </p:nvSpPr>
        <p:spPr/>
        <p:txBody>
          <a:bodyPr/>
          <a:lstStyle/>
          <a:p>
            <a:pPr marL="0" indent="0">
              <a:buNone/>
            </a:pPr>
            <a:r>
              <a:rPr lang="en-GB" sz="2000" dirty="0"/>
              <a:t>• Executive impairment can affect decision making capacity.</a:t>
            </a:r>
          </a:p>
          <a:p>
            <a:pPr marL="0" indent="0">
              <a:buNone/>
            </a:pPr>
            <a:r>
              <a:rPr lang="en-GB" sz="2000" dirty="0"/>
              <a:t>• It is often overlooked, resulting in potential exposure of a vulnerable person to risk. </a:t>
            </a:r>
          </a:p>
          <a:p>
            <a:pPr marL="0" indent="0">
              <a:buNone/>
            </a:pPr>
            <a:r>
              <a:rPr lang="en-GB" sz="2000" dirty="0"/>
              <a:t>• It can be very difficult to assess the effect of executive impairment on mental capacity for a number of reasons - repeated assessment of capacity, supported by collateral information and real-life functional assessment are recommended. </a:t>
            </a:r>
          </a:p>
          <a:p>
            <a:r>
              <a:rPr lang="en-GB" sz="2000" dirty="0"/>
              <a:t>The term ‘executive functioning’ is not referred to in the Act or the CoP and should be included in clearly and explicitly in the Act</a:t>
            </a:r>
          </a:p>
          <a:p>
            <a:pPr marL="0" indent="0">
              <a:buNone/>
            </a:pPr>
            <a:r>
              <a:rPr lang="en-GB" sz="2000" dirty="0"/>
              <a:t>• If you have concerns that a person’s executive functioning may be affecting their decision-making capacity, this needs to be discussed with the MCA &amp; </a:t>
            </a:r>
            <a:r>
              <a:rPr lang="en-GB" sz="2000" dirty="0" err="1"/>
              <a:t>DoLS</a:t>
            </a:r>
            <a:r>
              <a:rPr lang="en-GB" sz="2000" dirty="0"/>
              <a:t> Team  0203 855 6299</a:t>
            </a:r>
          </a:p>
        </p:txBody>
      </p:sp>
    </p:spTree>
    <p:extLst>
      <p:ext uri="{BB962C8B-B14F-4D97-AF65-F5344CB8AC3E}">
        <p14:creationId xmlns:p14="http://schemas.microsoft.com/office/powerpoint/2010/main" val="2313321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F27E0-460A-47CE-99A7-CDF45EA97107}"/>
              </a:ext>
            </a:extLst>
          </p:cNvPr>
          <p:cNvSpPr>
            <a:spLocks noGrp="1"/>
          </p:cNvSpPr>
          <p:nvPr>
            <p:ph type="title"/>
          </p:nvPr>
        </p:nvSpPr>
        <p:spPr/>
        <p:txBody>
          <a:bodyPr/>
          <a:lstStyle/>
          <a:p>
            <a:r>
              <a:rPr lang="en-GB" dirty="0"/>
              <a:t>Where and which staff can use the Act?</a:t>
            </a:r>
            <a:br>
              <a:rPr lang="en-GB" dirty="0"/>
            </a:br>
            <a:endParaRPr lang="en-GB" dirty="0"/>
          </a:p>
        </p:txBody>
      </p:sp>
      <p:sp>
        <p:nvSpPr>
          <p:cNvPr id="3" name="Content Placeholder 2">
            <a:extLst>
              <a:ext uri="{FF2B5EF4-FFF2-40B4-BE49-F238E27FC236}">
                <a16:creationId xmlns:a16="http://schemas.microsoft.com/office/drawing/2014/main" id="{6B58EEFF-53B7-4B7D-B072-D0CFE39A7818}"/>
              </a:ext>
            </a:extLst>
          </p:cNvPr>
          <p:cNvSpPr>
            <a:spLocks noGrp="1"/>
          </p:cNvSpPr>
          <p:nvPr>
            <p:ph idx="1"/>
          </p:nvPr>
        </p:nvSpPr>
        <p:spPr/>
        <p:txBody>
          <a:bodyPr/>
          <a:lstStyle/>
          <a:p>
            <a:pPr marL="0" indent="0">
              <a:buNone/>
            </a:pPr>
            <a:r>
              <a:rPr lang="en-GB" sz="2400" dirty="0"/>
              <a:t>There is no statutory limitation on where the MCA can be used (excepts </a:t>
            </a:r>
            <a:r>
              <a:rPr lang="en-GB" sz="2400" dirty="0" err="1"/>
              <a:t>DoLS</a:t>
            </a:r>
            <a:r>
              <a:rPr lang="en-GB" sz="2400" dirty="0"/>
              <a:t>). The Act can be used everywhere in England and Wales, including prisons. Some exceptions for patients detained under the Mental Health Act 1983 may apply.</a:t>
            </a:r>
          </a:p>
          <a:p>
            <a:pPr marL="0" indent="0">
              <a:buNone/>
            </a:pPr>
            <a:endParaRPr lang="en-GB" sz="2400" dirty="0"/>
          </a:p>
          <a:p>
            <a:pPr marL="0" indent="0">
              <a:buNone/>
            </a:pPr>
            <a:r>
              <a:rPr lang="en-GB" sz="2400" dirty="0"/>
              <a:t>All staff working with people who lack capacity are affected by the Act. In addition, relatives, carers and voluntary services must use the legislation if they provide support to those who lack capacity.</a:t>
            </a:r>
          </a:p>
        </p:txBody>
      </p:sp>
    </p:spTree>
    <p:extLst>
      <p:ext uri="{BB962C8B-B14F-4D97-AF65-F5344CB8AC3E}">
        <p14:creationId xmlns:p14="http://schemas.microsoft.com/office/powerpoint/2010/main" val="1214420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E5527-9660-4540-83D7-4ACD00A0C9C8}"/>
              </a:ext>
            </a:extLst>
          </p:cNvPr>
          <p:cNvSpPr>
            <a:spLocks noGrp="1"/>
          </p:cNvSpPr>
          <p:nvPr>
            <p:ph type="title"/>
          </p:nvPr>
        </p:nvSpPr>
        <p:spPr>
          <a:xfrm>
            <a:off x="685800" y="304800"/>
            <a:ext cx="7918648" cy="675928"/>
          </a:xfrm>
        </p:spPr>
        <p:txBody>
          <a:bodyPr/>
          <a:lstStyle/>
          <a:p>
            <a:r>
              <a:rPr lang="en-GB" dirty="0"/>
              <a:t>Best interests:</a:t>
            </a:r>
          </a:p>
        </p:txBody>
      </p:sp>
      <p:sp>
        <p:nvSpPr>
          <p:cNvPr id="3" name="Content Placeholder 2">
            <a:extLst>
              <a:ext uri="{FF2B5EF4-FFF2-40B4-BE49-F238E27FC236}">
                <a16:creationId xmlns:a16="http://schemas.microsoft.com/office/drawing/2014/main" id="{2EBEB95C-D428-40F4-A680-008E998F54CA}"/>
              </a:ext>
            </a:extLst>
          </p:cNvPr>
          <p:cNvSpPr>
            <a:spLocks noGrp="1"/>
          </p:cNvSpPr>
          <p:nvPr>
            <p:ph idx="1"/>
          </p:nvPr>
        </p:nvSpPr>
        <p:spPr>
          <a:xfrm>
            <a:off x="451048" y="1124744"/>
            <a:ext cx="8153400" cy="5112568"/>
          </a:xfrm>
        </p:spPr>
        <p:txBody>
          <a:bodyPr/>
          <a:lstStyle/>
          <a:p>
            <a:pPr marL="0" indent="0">
              <a:buNone/>
            </a:pPr>
            <a:r>
              <a:rPr lang="en-GB" sz="2000" dirty="0"/>
              <a:t>Best interests decision is only considered if the person has been assessed as </a:t>
            </a:r>
            <a:r>
              <a:rPr lang="en-GB" sz="2000" b="1" dirty="0"/>
              <a:t>lacking mental capacity</a:t>
            </a:r>
            <a:r>
              <a:rPr lang="en-GB" sz="2000" dirty="0"/>
              <a:t>. </a:t>
            </a:r>
          </a:p>
          <a:p>
            <a:pPr marL="0" indent="0">
              <a:buNone/>
            </a:pPr>
            <a:endParaRPr lang="en-GB" sz="2000" dirty="0"/>
          </a:p>
          <a:p>
            <a:pPr marL="0" indent="0">
              <a:buNone/>
            </a:pPr>
            <a:r>
              <a:rPr lang="en-GB" sz="2000" dirty="0"/>
              <a:t>Any decision made under this framework must be in the person’s best interest and least restrictive to their human rights and freedoms.</a:t>
            </a:r>
          </a:p>
          <a:p>
            <a:pPr marL="0" indent="0">
              <a:buNone/>
            </a:pPr>
            <a:r>
              <a:rPr lang="en-GB" sz="2000" b="1" dirty="0"/>
              <a:t>Checklist </a:t>
            </a:r>
            <a:r>
              <a:rPr lang="en-GB" sz="2000" dirty="0"/>
              <a:t>:The Act provides a statutory checklist that must be followed when making a best interests decision.  The decision maker needs to consider the following points: Have regards to all relevant information, the person’s wishes/feeling, consult  LPA/EPA attorney, Deputy appointed by the Court, consult others (family, support network and anyone who has interest in the welfare of P), consider least restrictive options, can the decision wait, and do not discriminate.</a:t>
            </a:r>
          </a:p>
          <a:p>
            <a:pPr marL="0" indent="0">
              <a:buNone/>
            </a:pPr>
            <a:endParaRPr lang="en-GB" sz="2000" dirty="0"/>
          </a:p>
          <a:p>
            <a:pPr marL="0" indent="0">
              <a:buNone/>
            </a:pPr>
            <a:r>
              <a:rPr lang="en-GB" sz="2000" dirty="0"/>
              <a:t>A balancing exercise, a balance sheet of positive and negatives connected to the decision is a good approach</a:t>
            </a:r>
          </a:p>
        </p:txBody>
      </p:sp>
    </p:spTree>
    <p:extLst>
      <p:ext uri="{BB962C8B-B14F-4D97-AF65-F5344CB8AC3E}">
        <p14:creationId xmlns:p14="http://schemas.microsoft.com/office/powerpoint/2010/main" val="2677733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5115E-0DB1-C36B-C433-F36CB10F5A31}"/>
              </a:ext>
            </a:extLst>
          </p:cNvPr>
          <p:cNvSpPr>
            <a:spLocks noGrp="1"/>
          </p:cNvSpPr>
          <p:nvPr>
            <p:ph type="title"/>
          </p:nvPr>
        </p:nvSpPr>
        <p:spPr/>
        <p:txBody>
          <a:bodyPr/>
          <a:lstStyle/>
          <a:p>
            <a:r>
              <a:rPr lang="en-GB" dirty="0"/>
              <a:t>What is a defensible decision? Some definitions</a:t>
            </a:r>
          </a:p>
        </p:txBody>
      </p:sp>
      <p:sp>
        <p:nvSpPr>
          <p:cNvPr id="3" name="Content Placeholder 2">
            <a:extLst>
              <a:ext uri="{FF2B5EF4-FFF2-40B4-BE49-F238E27FC236}">
                <a16:creationId xmlns:a16="http://schemas.microsoft.com/office/drawing/2014/main" id="{E5A91061-535D-D14F-5F9A-989B2FB4CD2E}"/>
              </a:ext>
            </a:extLst>
          </p:cNvPr>
          <p:cNvSpPr>
            <a:spLocks noGrp="1"/>
          </p:cNvSpPr>
          <p:nvPr>
            <p:ph idx="1"/>
          </p:nvPr>
        </p:nvSpPr>
        <p:spPr/>
        <p:txBody>
          <a:bodyPr/>
          <a:lstStyle/>
          <a:p>
            <a:r>
              <a:rPr lang="en-GB" dirty="0" err="1"/>
              <a:t>Kemshall</a:t>
            </a:r>
            <a:r>
              <a:rPr lang="en-GB" dirty="0"/>
              <a:t> (2009): ‘Decisions that will withstand the harsh scrutiny of hindsight bias in the event of a risk failure….informed, balanced, proportionate and just risk decisions’. </a:t>
            </a:r>
          </a:p>
          <a:p>
            <a:r>
              <a:rPr lang="en-GB" dirty="0"/>
              <a:t>Cooper, 2011: ‘Critical, reflexive and careful judgements…with the fully considered evidence of incomplete knowledge so that you can defend and justify your assessments, plans and interventions’.</a:t>
            </a:r>
          </a:p>
          <a:p>
            <a:endParaRPr lang="en-GB" dirty="0"/>
          </a:p>
        </p:txBody>
      </p:sp>
    </p:spTree>
    <p:extLst>
      <p:ext uri="{BB962C8B-B14F-4D97-AF65-F5344CB8AC3E}">
        <p14:creationId xmlns:p14="http://schemas.microsoft.com/office/powerpoint/2010/main" val="2247243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B6E23-2503-5127-754B-D93BDC1A396E}"/>
              </a:ext>
            </a:extLst>
          </p:cNvPr>
          <p:cNvSpPr>
            <a:spLocks noGrp="1"/>
          </p:cNvSpPr>
          <p:nvPr>
            <p:ph type="title"/>
          </p:nvPr>
        </p:nvSpPr>
        <p:spPr/>
        <p:txBody>
          <a:bodyPr/>
          <a:lstStyle/>
          <a:p>
            <a:r>
              <a:rPr lang="en-GB" dirty="0"/>
              <a:t>So, what is a defensible decision?</a:t>
            </a:r>
          </a:p>
        </p:txBody>
      </p:sp>
      <p:sp>
        <p:nvSpPr>
          <p:cNvPr id="3" name="Content Placeholder 2">
            <a:extLst>
              <a:ext uri="{FF2B5EF4-FFF2-40B4-BE49-F238E27FC236}">
                <a16:creationId xmlns:a16="http://schemas.microsoft.com/office/drawing/2014/main" id="{CF40F9B6-8132-9306-4183-27342F6CBF16}"/>
              </a:ext>
            </a:extLst>
          </p:cNvPr>
          <p:cNvSpPr>
            <a:spLocks noGrp="1"/>
          </p:cNvSpPr>
          <p:nvPr>
            <p:ph idx="1"/>
          </p:nvPr>
        </p:nvSpPr>
        <p:spPr/>
        <p:txBody>
          <a:bodyPr/>
          <a:lstStyle/>
          <a:p>
            <a:r>
              <a:rPr lang="en-GB" sz="2000" dirty="0"/>
              <a:t>One that is evidence based , which uses all the information available/discoverable  to you at the time (while being aware that we rarely have all the information);</a:t>
            </a:r>
          </a:p>
          <a:p>
            <a:r>
              <a:rPr lang="en-GB" sz="2000" dirty="0"/>
              <a:t>Where the information has been thoroughly evaluated and analysed;</a:t>
            </a:r>
          </a:p>
          <a:p>
            <a:r>
              <a:rPr lang="en-GB" sz="2000" dirty="0"/>
              <a:t>Which has weighed up  different outcomes and options before deciding;</a:t>
            </a:r>
          </a:p>
          <a:p>
            <a:r>
              <a:rPr lang="en-GB" sz="2000" dirty="0"/>
              <a:t>Which evidences  the rationale for the  decision , including anyone consulted; </a:t>
            </a:r>
          </a:p>
          <a:p>
            <a:r>
              <a:rPr lang="en-GB" sz="2000" dirty="0"/>
              <a:t>Follows policy and legislative responsibilities/duties;</a:t>
            </a:r>
          </a:p>
          <a:p>
            <a:r>
              <a:rPr lang="en-GB" sz="2000" dirty="0"/>
              <a:t>Is recorded in a way which evidences all the above.</a:t>
            </a:r>
          </a:p>
          <a:p>
            <a:endParaRPr lang="en-GB" dirty="0"/>
          </a:p>
        </p:txBody>
      </p:sp>
    </p:spTree>
    <p:extLst>
      <p:ext uri="{BB962C8B-B14F-4D97-AF65-F5344CB8AC3E}">
        <p14:creationId xmlns:p14="http://schemas.microsoft.com/office/powerpoint/2010/main" val="17450579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28941-9E15-87DC-AED7-37B76AE6236C}"/>
              </a:ext>
            </a:extLst>
          </p:cNvPr>
          <p:cNvSpPr>
            <a:spLocks noGrp="1"/>
          </p:cNvSpPr>
          <p:nvPr>
            <p:ph type="title"/>
          </p:nvPr>
        </p:nvSpPr>
        <p:spPr/>
        <p:txBody>
          <a:bodyPr/>
          <a:lstStyle/>
          <a:p>
            <a:r>
              <a:rPr lang="en-GB" dirty="0"/>
              <a:t>Best Interests Checklist example</a:t>
            </a:r>
          </a:p>
        </p:txBody>
      </p:sp>
      <p:pic>
        <p:nvPicPr>
          <p:cNvPr id="6" name="Content Placeholder 5">
            <a:extLst>
              <a:ext uri="{FF2B5EF4-FFF2-40B4-BE49-F238E27FC236}">
                <a16:creationId xmlns:a16="http://schemas.microsoft.com/office/drawing/2014/main" id="{9547A424-6263-4194-04A8-7FE7999FE18A}"/>
              </a:ext>
            </a:extLst>
          </p:cNvPr>
          <p:cNvPicPr>
            <a:picLocks noGrp="1" noChangeAspect="1"/>
          </p:cNvPicPr>
          <p:nvPr>
            <p:ph idx="1"/>
          </p:nvPr>
        </p:nvPicPr>
        <p:blipFill>
          <a:blip r:embed="rId2"/>
          <a:stretch>
            <a:fillRect/>
          </a:stretch>
        </p:blipFill>
        <p:spPr>
          <a:xfrm>
            <a:off x="467544" y="908720"/>
            <a:ext cx="3960936" cy="5328592"/>
          </a:xfrm>
        </p:spPr>
      </p:pic>
      <p:pic>
        <p:nvPicPr>
          <p:cNvPr id="8" name="Picture 7">
            <a:extLst>
              <a:ext uri="{FF2B5EF4-FFF2-40B4-BE49-F238E27FC236}">
                <a16:creationId xmlns:a16="http://schemas.microsoft.com/office/drawing/2014/main" id="{CB871A71-CB15-ADC6-CCC4-373A0421FCD4}"/>
              </a:ext>
            </a:extLst>
          </p:cNvPr>
          <p:cNvPicPr>
            <a:picLocks noChangeAspect="1"/>
          </p:cNvPicPr>
          <p:nvPr/>
        </p:nvPicPr>
        <p:blipFill>
          <a:blip r:embed="rId3"/>
          <a:stretch>
            <a:fillRect/>
          </a:stretch>
        </p:blipFill>
        <p:spPr>
          <a:xfrm>
            <a:off x="4735240" y="1428094"/>
            <a:ext cx="3797200" cy="4953234"/>
          </a:xfrm>
          <a:prstGeom prst="rect">
            <a:avLst/>
          </a:prstGeom>
        </p:spPr>
      </p:pic>
    </p:spTree>
    <p:extLst>
      <p:ext uri="{BB962C8B-B14F-4D97-AF65-F5344CB8AC3E}">
        <p14:creationId xmlns:p14="http://schemas.microsoft.com/office/powerpoint/2010/main" val="1780195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E7DA8D94-7147-1496-8EA3-CE96AE4593CC}"/>
              </a:ext>
            </a:extLst>
          </p:cNvPr>
          <p:cNvSpPr>
            <a:spLocks noGrp="1"/>
          </p:cNvSpPr>
          <p:nvPr>
            <p:ph type="title"/>
          </p:nvPr>
        </p:nvSpPr>
        <p:spPr>
          <a:xfrm>
            <a:off x="685800" y="304800"/>
            <a:ext cx="8153400" cy="1143000"/>
          </a:xfrm>
        </p:spPr>
        <p:txBody>
          <a:bodyPr/>
          <a:lstStyle/>
          <a:p>
            <a:endParaRPr lang="en-US"/>
          </a:p>
        </p:txBody>
      </p:sp>
      <p:pic>
        <p:nvPicPr>
          <p:cNvPr id="4" name="Content Placeholder 3">
            <a:extLst>
              <a:ext uri="{FF2B5EF4-FFF2-40B4-BE49-F238E27FC236}">
                <a16:creationId xmlns:a16="http://schemas.microsoft.com/office/drawing/2014/main" id="{8F88FBE3-9387-95B2-A3BB-4A05843EC0A0}"/>
              </a:ext>
            </a:extLst>
          </p:cNvPr>
          <p:cNvPicPr>
            <a:picLocks noGrp="1" noChangeAspect="1"/>
          </p:cNvPicPr>
          <p:nvPr>
            <p:ph idx="1"/>
          </p:nvPr>
        </p:nvPicPr>
        <p:blipFill>
          <a:blip r:embed="rId2"/>
          <a:stretch>
            <a:fillRect/>
          </a:stretch>
        </p:blipFill>
        <p:spPr>
          <a:xfrm>
            <a:off x="2860833" y="1524000"/>
            <a:ext cx="3803333" cy="4191000"/>
          </a:xfrm>
          <a:prstGeom prst="rect">
            <a:avLst/>
          </a:prstGeom>
          <a:noFill/>
        </p:spPr>
      </p:pic>
    </p:spTree>
    <p:extLst>
      <p:ext uri="{BB962C8B-B14F-4D97-AF65-F5344CB8AC3E}">
        <p14:creationId xmlns:p14="http://schemas.microsoft.com/office/powerpoint/2010/main" val="2138598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94178-0AA7-4A0E-B71B-90FDCC041A19}"/>
              </a:ext>
            </a:extLst>
          </p:cNvPr>
          <p:cNvSpPr>
            <a:spLocks noGrp="1"/>
          </p:cNvSpPr>
          <p:nvPr>
            <p:ph type="title"/>
          </p:nvPr>
        </p:nvSpPr>
        <p:spPr/>
        <p:txBody>
          <a:bodyPr/>
          <a:lstStyle/>
          <a:p>
            <a:r>
              <a:rPr lang="en-GB" dirty="0"/>
              <a:t>Legal protection for the decision-maker</a:t>
            </a:r>
          </a:p>
        </p:txBody>
      </p:sp>
      <p:sp>
        <p:nvSpPr>
          <p:cNvPr id="3" name="Content Placeholder 2">
            <a:extLst>
              <a:ext uri="{FF2B5EF4-FFF2-40B4-BE49-F238E27FC236}">
                <a16:creationId xmlns:a16="http://schemas.microsoft.com/office/drawing/2014/main" id="{D48C4A14-8321-4279-A356-034891A3C844}"/>
              </a:ext>
            </a:extLst>
          </p:cNvPr>
          <p:cNvSpPr>
            <a:spLocks noGrp="1"/>
          </p:cNvSpPr>
          <p:nvPr>
            <p:ph idx="1"/>
          </p:nvPr>
        </p:nvSpPr>
        <p:spPr/>
        <p:txBody>
          <a:bodyPr/>
          <a:lstStyle/>
          <a:p>
            <a:pPr marL="0" indent="0">
              <a:buNone/>
            </a:pPr>
            <a:r>
              <a:rPr lang="en-GB" sz="2000" dirty="0"/>
              <a:t>By using the best interests checklist, the decision- maker is protected by the defence contained in section 5 of the Act which states they will ‘not incur any liability’ if they follow the Act properly. </a:t>
            </a:r>
          </a:p>
          <a:p>
            <a:pPr marL="0" indent="0">
              <a:buNone/>
            </a:pPr>
            <a:endParaRPr lang="en-GB" sz="2000" dirty="0"/>
          </a:p>
          <a:p>
            <a:pPr marL="0" indent="0">
              <a:buNone/>
            </a:pPr>
            <a:r>
              <a:rPr lang="en-GB" sz="2000" dirty="0"/>
              <a:t>A best interest decision/meeting therefore must be recorded appropriately.</a:t>
            </a:r>
          </a:p>
          <a:p>
            <a:pPr marL="0" indent="0">
              <a:buNone/>
            </a:pPr>
            <a:endParaRPr lang="en-GB" sz="2000" dirty="0"/>
          </a:p>
          <a:p>
            <a:pPr marL="0" indent="0">
              <a:buNone/>
            </a:pPr>
            <a:r>
              <a:rPr lang="en-GB" sz="2000" dirty="0"/>
              <a:t>Actions covered: being assessed (e.g. Care Act), personal care, washing, eating, help with mobility, education and leisure activities, buying necessary goods, helping to move home, health care/medical examination, giving medication, providing nursing care.</a:t>
            </a:r>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4117600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20EE2-B413-8674-DCA2-5DBA201A8B79}"/>
              </a:ext>
            </a:extLst>
          </p:cNvPr>
          <p:cNvSpPr>
            <a:spLocks noGrp="1"/>
          </p:cNvSpPr>
          <p:nvPr>
            <p:ph type="title"/>
          </p:nvPr>
        </p:nvSpPr>
        <p:spPr/>
        <p:txBody>
          <a:bodyPr/>
          <a:lstStyle/>
          <a:p>
            <a:r>
              <a:rPr lang="en-GB" dirty="0"/>
              <a:t>Top tips for making a defensible decision</a:t>
            </a:r>
          </a:p>
        </p:txBody>
      </p:sp>
      <p:sp>
        <p:nvSpPr>
          <p:cNvPr id="3" name="Content Placeholder 2">
            <a:extLst>
              <a:ext uri="{FF2B5EF4-FFF2-40B4-BE49-F238E27FC236}">
                <a16:creationId xmlns:a16="http://schemas.microsoft.com/office/drawing/2014/main" id="{0106D6CA-0E67-536D-0DAE-A740BE88B4C4}"/>
              </a:ext>
            </a:extLst>
          </p:cNvPr>
          <p:cNvSpPr>
            <a:spLocks noGrp="1"/>
          </p:cNvSpPr>
          <p:nvPr>
            <p:ph idx="1"/>
          </p:nvPr>
        </p:nvSpPr>
        <p:spPr/>
        <p:txBody>
          <a:bodyPr/>
          <a:lstStyle/>
          <a:p>
            <a:r>
              <a:rPr lang="en-GB" sz="2000" dirty="0"/>
              <a:t>Evaluate the information you are using: are there any gaps? How reliable are the sources?</a:t>
            </a:r>
          </a:p>
          <a:p>
            <a:r>
              <a:rPr lang="en-GB" sz="2000" dirty="0"/>
              <a:t>Consider who you need to communicate with to make the decision: for example P, family members, professionals, other teams.</a:t>
            </a:r>
          </a:p>
          <a:p>
            <a:r>
              <a:rPr lang="en-GB" sz="2000" dirty="0"/>
              <a:t>Ensure once the decision is made that it is communicated to the people/agencies  who need to know.</a:t>
            </a:r>
          </a:p>
          <a:p>
            <a:r>
              <a:rPr lang="en-GB" sz="2000" dirty="0"/>
              <a:t>Consider your own biases and preferences: might these be affecting your decision?</a:t>
            </a:r>
          </a:p>
          <a:p>
            <a:r>
              <a:rPr lang="en-GB" sz="2000" dirty="0"/>
              <a:t>Use reflective supervision to evaluate your decision making and the impact of your values and experience.</a:t>
            </a:r>
          </a:p>
          <a:p>
            <a:r>
              <a:rPr lang="en-GB" sz="2000" dirty="0"/>
              <a:t>Record your decision!</a:t>
            </a:r>
          </a:p>
          <a:p>
            <a:r>
              <a:rPr lang="en-GB" sz="2000" dirty="0"/>
              <a:t>Ensure the rationale for your decision is clear in your recording. Evidence what other options have been considered.</a:t>
            </a:r>
          </a:p>
          <a:p>
            <a:endParaRPr lang="en-GB" dirty="0"/>
          </a:p>
        </p:txBody>
      </p:sp>
    </p:spTree>
    <p:extLst>
      <p:ext uri="{BB962C8B-B14F-4D97-AF65-F5344CB8AC3E}">
        <p14:creationId xmlns:p14="http://schemas.microsoft.com/office/powerpoint/2010/main" val="27294260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8AD3A-F4B6-47E8-960A-F9D386F424C7}"/>
              </a:ext>
            </a:extLst>
          </p:cNvPr>
          <p:cNvSpPr>
            <a:spLocks noGrp="1"/>
          </p:cNvSpPr>
          <p:nvPr>
            <p:ph type="title"/>
          </p:nvPr>
        </p:nvSpPr>
        <p:spPr/>
        <p:txBody>
          <a:bodyPr/>
          <a:lstStyle/>
          <a:p>
            <a:r>
              <a:rPr lang="en-GB" dirty="0"/>
              <a:t>Limits </a:t>
            </a:r>
          </a:p>
        </p:txBody>
      </p:sp>
      <p:sp>
        <p:nvSpPr>
          <p:cNvPr id="3" name="Content Placeholder 2">
            <a:extLst>
              <a:ext uri="{FF2B5EF4-FFF2-40B4-BE49-F238E27FC236}">
                <a16:creationId xmlns:a16="http://schemas.microsoft.com/office/drawing/2014/main" id="{73D9D2E6-5B18-4B8E-A3BB-420BC83023C4}"/>
              </a:ext>
            </a:extLst>
          </p:cNvPr>
          <p:cNvSpPr>
            <a:spLocks noGrp="1"/>
          </p:cNvSpPr>
          <p:nvPr>
            <p:ph idx="1"/>
          </p:nvPr>
        </p:nvSpPr>
        <p:spPr/>
        <p:txBody>
          <a:bodyPr/>
          <a:lstStyle/>
          <a:p>
            <a:pPr marL="0" indent="0">
              <a:buNone/>
            </a:pPr>
            <a:r>
              <a:rPr lang="en-GB" sz="2400" dirty="0"/>
              <a:t>The best interest checklist can be used to make all decisions around finances, health and social care, but it cannot be used to make decisions about:</a:t>
            </a:r>
          </a:p>
          <a:p>
            <a:r>
              <a:rPr lang="en-GB" sz="2400" dirty="0"/>
              <a:t>voting</a:t>
            </a:r>
          </a:p>
          <a:p>
            <a:r>
              <a:rPr lang="en-GB" sz="2400" dirty="0"/>
              <a:t>sexual relations</a:t>
            </a:r>
          </a:p>
          <a:p>
            <a:r>
              <a:rPr lang="en-GB" sz="2400" dirty="0"/>
              <a:t>marriage</a:t>
            </a:r>
          </a:p>
          <a:p>
            <a:r>
              <a:rPr lang="en-GB" sz="2400" dirty="0"/>
              <a:t>deprive person of their liberties</a:t>
            </a:r>
          </a:p>
          <a:p>
            <a:r>
              <a:rPr lang="en-GB" sz="2400" dirty="0"/>
              <a:t>adoption or divorce</a:t>
            </a:r>
          </a:p>
          <a:p>
            <a:r>
              <a:rPr lang="en-GB" sz="2400" dirty="0"/>
              <a:t>Signing/Executing legal documents (such as terminating tenancy/phone contracts)</a:t>
            </a:r>
          </a:p>
          <a:p>
            <a:endParaRPr lang="en-GB" sz="2400" dirty="0"/>
          </a:p>
        </p:txBody>
      </p:sp>
    </p:spTree>
    <p:extLst>
      <p:ext uri="{BB962C8B-B14F-4D97-AF65-F5344CB8AC3E}">
        <p14:creationId xmlns:p14="http://schemas.microsoft.com/office/powerpoint/2010/main" val="1228020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304800"/>
            <a:ext cx="8153400" cy="1143000"/>
          </a:xfrm>
        </p:spPr>
        <p:txBody>
          <a:bodyPr/>
          <a:lstStyle/>
          <a:p>
            <a:r>
              <a:rPr lang="en-GB" sz="2400" dirty="0"/>
              <a:t>What is the Mental Capacity Act (MCA) 2005 – a quick history </a:t>
            </a:r>
          </a:p>
        </p:txBody>
      </p:sp>
      <p:sp>
        <p:nvSpPr>
          <p:cNvPr id="7171" name="Rectangle 3"/>
          <p:cNvSpPr>
            <a:spLocks noGrp="1" noChangeArrowheads="1"/>
          </p:cNvSpPr>
          <p:nvPr>
            <p:ph type="body" idx="1"/>
          </p:nvPr>
        </p:nvSpPr>
        <p:spPr>
          <a:xfrm>
            <a:off x="381000" y="1524000"/>
            <a:ext cx="8153400" cy="4281264"/>
          </a:xfrm>
        </p:spPr>
        <p:txBody>
          <a:bodyPr/>
          <a:lstStyle/>
          <a:p>
            <a:r>
              <a:rPr lang="en-GB" sz="2000" dirty="0"/>
              <a:t>MCA has been in force since 2007, it applies to England and Wales</a:t>
            </a:r>
          </a:p>
          <a:p>
            <a:r>
              <a:rPr lang="en-GB" sz="2000" b="1" dirty="0"/>
              <a:t>MCA framework</a:t>
            </a:r>
            <a:r>
              <a:rPr lang="en-GB" sz="2000" dirty="0"/>
              <a:t>-It empowers people to make decisions for themselves wherever possible and provides framework to protect the people who lacks mental capacity to make their own decisions.</a:t>
            </a:r>
          </a:p>
          <a:p>
            <a:r>
              <a:rPr lang="en-GB" sz="2000" b="1" dirty="0"/>
              <a:t>LPAs/Advance decisions</a:t>
            </a:r>
            <a:r>
              <a:rPr lang="en-GB" sz="2000" dirty="0"/>
              <a:t>: MCA also supports those who have capacity who want to choose to plan for their future, such as appointing a power of attorney or making an advance decision.</a:t>
            </a:r>
          </a:p>
          <a:p>
            <a:r>
              <a:rPr lang="en-GB" sz="2000" b="1" dirty="0"/>
              <a:t>Code of Practice</a:t>
            </a:r>
            <a:r>
              <a:rPr lang="en-GB" sz="2000" dirty="0"/>
              <a:t>: All professionals have a duty to comply with the Act and its Code of Practice. It also provides support and guidance for informal carers.</a:t>
            </a:r>
          </a:p>
          <a:p>
            <a:r>
              <a:rPr lang="en-GB" sz="2000" dirty="0"/>
              <a:t>The Act introduces a new criminal offence of ill treatment or wilful neglect of a person who lacks capacity (Section 44).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FD509-496A-40AD-970E-4B012A821317}"/>
              </a:ext>
            </a:extLst>
          </p:cNvPr>
          <p:cNvSpPr>
            <a:spLocks noGrp="1"/>
          </p:cNvSpPr>
          <p:nvPr>
            <p:ph type="title"/>
          </p:nvPr>
        </p:nvSpPr>
        <p:spPr/>
        <p:txBody>
          <a:bodyPr/>
          <a:lstStyle/>
          <a:p>
            <a:r>
              <a:rPr lang="en-GB" dirty="0"/>
              <a:t>Independent mental capacity advocates (IMCA)</a:t>
            </a:r>
          </a:p>
        </p:txBody>
      </p:sp>
      <p:sp>
        <p:nvSpPr>
          <p:cNvPr id="3" name="Content Placeholder 2">
            <a:extLst>
              <a:ext uri="{FF2B5EF4-FFF2-40B4-BE49-F238E27FC236}">
                <a16:creationId xmlns:a16="http://schemas.microsoft.com/office/drawing/2014/main" id="{5716E425-0A8C-441D-9334-C3CD5E5382AD}"/>
              </a:ext>
            </a:extLst>
          </p:cNvPr>
          <p:cNvSpPr>
            <a:spLocks noGrp="1"/>
          </p:cNvSpPr>
          <p:nvPr>
            <p:ph idx="1"/>
          </p:nvPr>
        </p:nvSpPr>
        <p:spPr>
          <a:xfrm>
            <a:off x="685800" y="1524000"/>
            <a:ext cx="8153400" cy="4497288"/>
          </a:xfrm>
        </p:spPr>
        <p:txBody>
          <a:bodyPr/>
          <a:lstStyle/>
          <a:p>
            <a:pPr marL="0" indent="0">
              <a:buNone/>
            </a:pPr>
            <a:r>
              <a:rPr lang="en-GB" sz="2000" dirty="0"/>
              <a:t>If the person lacks capacity and has no suitable friend or family to support them, an IMCA must be appointed. </a:t>
            </a:r>
          </a:p>
          <a:p>
            <a:pPr marL="0" indent="0">
              <a:buNone/>
            </a:pPr>
            <a:endParaRPr lang="en-GB" sz="2000" dirty="0"/>
          </a:p>
          <a:p>
            <a:pPr marL="0" indent="0">
              <a:buNone/>
            </a:pPr>
            <a:r>
              <a:rPr lang="en-GB" sz="2000" dirty="0"/>
              <a:t>IMCA must be appointed for:  </a:t>
            </a:r>
          </a:p>
          <a:p>
            <a:r>
              <a:rPr lang="en-GB" sz="2000" dirty="0"/>
              <a:t>Serious medical treatment</a:t>
            </a:r>
          </a:p>
          <a:p>
            <a:r>
              <a:rPr lang="en-GB" sz="2000" dirty="0"/>
              <a:t>Accommodation (28 consecutive days in a hospital or 8 consecutive weeks in a care home)</a:t>
            </a:r>
          </a:p>
          <a:p>
            <a:r>
              <a:rPr lang="en-GB" sz="2000" dirty="0"/>
              <a:t>Deprivation of Liberty Safeguards</a:t>
            </a:r>
          </a:p>
          <a:p>
            <a:pPr marL="0" indent="0">
              <a:buNone/>
            </a:pPr>
            <a:endParaRPr lang="en-GB" sz="2000" dirty="0"/>
          </a:p>
          <a:p>
            <a:pPr marL="0" indent="0">
              <a:buNone/>
            </a:pPr>
            <a:r>
              <a:rPr lang="en-GB" sz="2000" dirty="0"/>
              <a:t>In addition, an IMCA </a:t>
            </a:r>
            <a:r>
              <a:rPr lang="en-GB" sz="2000" b="1" dirty="0"/>
              <a:t>may</a:t>
            </a:r>
            <a:r>
              <a:rPr lang="en-GB" sz="2000" dirty="0"/>
              <a:t> be appointed for:</a:t>
            </a:r>
          </a:p>
          <a:p>
            <a:r>
              <a:rPr lang="en-GB" sz="2000" dirty="0"/>
              <a:t>Care reviews</a:t>
            </a:r>
          </a:p>
          <a:p>
            <a:r>
              <a:rPr lang="en-GB" sz="2000" dirty="0"/>
              <a:t>Safeguarding adults from abuse cases </a:t>
            </a:r>
          </a:p>
          <a:p>
            <a:pPr marL="0" indent="0">
              <a:buNone/>
            </a:pPr>
            <a:endParaRPr lang="en-GB" dirty="0"/>
          </a:p>
        </p:txBody>
      </p:sp>
    </p:spTree>
    <p:extLst>
      <p:ext uri="{BB962C8B-B14F-4D97-AF65-F5344CB8AC3E}">
        <p14:creationId xmlns:p14="http://schemas.microsoft.com/office/powerpoint/2010/main" val="36317809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DDD53-DA6C-866B-8881-5997C0C4CEEE}"/>
              </a:ext>
            </a:extLst>
          </p:cNvPr>
          <p:cNvSpPr>
            <a:spLocks noGrp="1"/>
          </p:cNvSpPr>
          <p:nvPr>
            <p:ph type="title"/>
          </p:nvPr>
        </p:nvSpPr>
        <p:spPr/>
        <p:txBody>
          <a:bodyPr/>
          <a:lstStyle/>
          <a:p>
            <a:r>
              <a:rPr lang="en-GB" dirty="0"/>
              <a:t>Quiz:</a:t>
            </a:r>
            <a:br>
              <a:rPr lang="en-GB" dirty="0"/>
            </a:br>
            <a:r>
              <a:rPr lang="en-GB" dirty="0">
                <a:solidFill>
                  <a:schemeClr val="tx1"/>
                </a:solidFill>
              </a:rPr>
              <a:t>1. The term “causative nexus” means?</a:t>
            </a:r>
            <a:br>
              <a:rPr lang="en-GB" dirty="0">
                <a:solidFill>
                  <a:schemeClr val="tx1"/>
                </a:solidFill>
              </a:rPr>
            </a:br>
            <a:endParaRPr lang="en-GB" dirty="0">
              <a:solidFill>
                <a:schemeClr val="tx1"/>
              </a:solidFill>
            </a:endParaRPr>
          </a:p>
        </p:txBody>
      </p:sp>
      <p:sp>
        <p:nvSpPr>
          <p:cNvPr id="3" name="Content Placeholder 2">
            <a:extLst>
              <a:ext uri="{FF2B5EF4-FFF2-40B4-BE49-F238E27FC236}">
                <a16:creationId xmlns:a16="http://schemas.microsoft.com/office/drawing/2014/main" id="{9C8FC5A5-2D23-6A22-14DA-808141E1052E}"/>
              </a:ext>
            </a:extLst>
          </p:cNvPr>
          <p:cNvSpPr>
            <a:spLocks noGrp="1"/>
          </p:cNvSpPr>
          <p:nvPr>
            <p:ph idx="1"/>
          </p:nvPr>
        </p:nvSpPr>
        <p:spPr/>
        <p:txBody>
          <a:bodyPr/>
          <a:lstStyle/>
          <a:p>
            <a:r>
              <a:rPr lang="en-GB" dirty="0"/>
              <a:t>That there is an underlying cognitive cause that results in the person's inability to make decisions</a:t>
            </a:r>
          </a:p>
          <a:p>
            <a:r>
              <a:rPr lang="en-GB" dirty="0"/>
              <a:t>Who is to blame in a car accident</a:t>
            </a:r>
          </a:p>
          <a:p>
            <a:r>
              <a:rPr lang="en-GB" dirty="0"/>
              <a:t>What causes severe neck pain</a:t>
            </a:r>
          </a:p>
          <a:p>
            <a:r>
              <a:rPr lang="en-GB" dirty="0"/>
              <a:t>An underlying cause which affects the person’s consciousness</a:t>
            </a:r>
          </a:p>
        </p:txBody>
      </p:sp>
    </p:spTree>
    <p:extLst>
      <p:ext uri="{BB962C8B-B14F-4D97-AF65-F5344CB8AC3E}">
        <p14:creationId xmlns:p14="http://schemas.microsoft.com/office/powerpoint/2010/main" val="26465211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8C98E-D138-A53A-951E-8BFC45817CEB}"/>
              </a:ext>
            </a:extLst>
          </p:cNvPr>
          <p:cNvSpPr>
            <a:spLocks noGrp="1"/>
          </p:cNvSpPr>
          <p:nvPr>
            <p:ph type="title"/>
          </p:nvPr>
        </p:nvSpPr>
        <p:spPr/>
        <p:txBody>
          <a:bodyPr/>
          <a:lstStyle/>
          <a:p>
            <a:r>
              <a:rPr lang="en-GB" dirty="0">
                <a:solidFill>
                  <a:schemeClr val="tx1"/>
                </a:solidFill>
              </a:rPr>
              <a:t>2. Which of the following is NOT part of the 3-part test for assessing capacity?</a:t>
            </a:r>
          </a:p>
        </p:txBody>
      </p:sp>
      <p:sp>
        <p:nvSpPr>
          <p:cNvPr id="3" name="Content Placeholder 2">
            <a:extLst>
              <a:ext uri="{FF2B5EF4-FFF2-40B4-BE49-F238E27FC236}">
                <a16:creationId xmlns:a16="http://schemas.microsoft.com/office/drawing/2014/main" id="{64BF6FF0-E058-6AD3-288A-EACD02B93773}"/>
              </a:ext>
            </a:extLst>
          </p:cNvPr>
          <p:cNvSpPr>
            <a:spLocks noGrp="1"/>
          </p:cNvSpPr>
          <p:nvPr>
            <p:ph idx="1"/>
          </p:nvPr>
        </p:nvSpPr>
        <p:spPr/>
        <p:txBody>
          <a:bodyPr/>
          <a:lstStyle/>
          <a:p>
            <a:r>
              <a:rPr lang="en-GB" sz="2400" dirty="0"/>
              <a:t>Functional test to determine whether an individual is unable to make the decision</a:t>
            </a:r>
          </a:p>
          <a:p>
            <a:r>
              <a:rPr lang="en-GB" sz="2400" dirty="0"/>
              <a:t>Diagnostic test to determine whether there is disturbance in the functioning of the mind or brain</a:t>
            </a:r>
          </a:p>
          <a:p>
            <a:r>
              <a:rPr lang="en-GB" sz="2400" dirty="0"/>
              <a:t>Determining whether the person’s inability to make the is decision because of the identified impairment or disturbance</a:t>
            </a:r>
          </a:p>
          <a:p>
            <a:r>
              <a:rPr lang="en-GB" sz="2400" dirty="0"/>
              <a:t>Cognitive test to determine whether the individual knows their date of birth</a:t>
            </a:r>
          </a:p>
        </p:txBody>
      </p:sp>
    </p:spTree>
    <p:extLst>
      <p:ext uri="{BB962C8B-B14F-4D97-AF65-F5344CB8AC3E}">
        <p14:creationId xmlns:p14="http://schemas.microsoft.com/office/powerpoint/2010/main" val="42431222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DFC2B-C6D0-D0A3-03B1-9415948DDB43}"/>
              </a:ext>
            </a:extLst>
          </p:cNvPr>
          <p:cNvSpPr>
            <a:spLocks noGrp="1"/>
          </p:cNvSpPr>
          <p:nvPr>
            <p:ph type="title"/>
          </p:nvPr>
        </p:nvSpPr>
        <p:spPr/>
        <p:txBody>
          <a:bodyPr/>
          <a:lstStyle/>
          <a:p>
            <a:r>
              <a:rPr lang="en-GB" dirty="0">
                <a:solidFill>
                  <a:schemeClr val="tx1"/>
                </a:solidFill>
              </a:rPr>
              <a:t>Q3 Identifying when individuals lack capacity to make decisions involves?</a:t>
            </a:r>
          </a:p>
        </p:txBody>
      </p:sp>
      <p:sp>
        <p:nvSpPr>
          <p:cNvPr id="3" name="Content Placeholder 2">
            <a:extLst>
              <a:ext uri="{FF2B5EF4-FFF2-40B4-BE49-F238E27FC236}">
                <a16:creationId xmlns:a16="http://schemas.microsoft.com/office/drawing/2014/main" id="{6F5E7B04-CBB8-3BA5-C1F8-C82DF0115A14}"/>
              </a:ext>
            </a:extLst>
          </p:cNvPr>
          <p:cNvSpPr>
            <a:spLocks noGrp="1"/>
          </p:cNvSpPr>
          <p:nvPr>
            <p:ph idx="1"/>
          </p:nvPr>
        </p:nvSpPr>
        <p:spPr/>
        <p:txBody>
          <a:bodyPr/>
          <a:lstStyle/>
          <a:p>
            <a:r>
              <a:rPr lang="en-GB" dirty="0"/>
              <a:t>Asking complex questions and trying to catch them out</a:t>
            </a:r>
          </a:p>
          <a:p>
            <a:r>
              <a:rPr lang="en-GB" dirty="0"/>
              <a:t>A test of the person's IQ</a:t>
            </a:r>
          </a:p>
          <a:p>
            <a:r>
              <a:rPr lang="en-GB" dirty="0"/>
              <a:t>Taking them to another room and seeing if they can find their way back</a:t>
            </a:r>
          </a:p>
          <a:p>
            <a:r>
              <a:rPr lang="en-GB" dirty="0"/>
              <a:t>Assessing whether they can understand, retain, weigh up and communicate information</a:t>
            </a:r>
          </a:p>
        </p:txBody>
      </p:sp>
    </p:spTree>
    <p:extLst>
      <p:ext uri="{BB962C8B-B14F-4D97-AF65-F5344CB8AC3E}">
        <p14:creationId xmlns:p14="http://schemas.microsoft.com/office/powerpoint/2010/main" val="10765948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E0395-D15E-F456-7B1B-E691F53F8BB4}"/>
              </a:ext>
            </a:extLst>
          </p:cNvPr>
          <p:cNvSpPr>
            <a:spLocks noGrp="1"/>
          </p:cNvSpPr>
          <p:nvPr>
            <p:ph type="title"/>
          </p:nvPr>
        </p:nvSpPr>
        <p:spPr/>
        <p:txBody>
          <a:bodyPr/>
          <a:lstStyle/>
          <a:p>
            <a:r>
              <a:rPr lang="en-GB" dirty="0">
                <a:solidFill>
                  <a:schemeClr val="tx1"/>
                </a:solidFill>
              </a:rPr>
              <a:t>Q4 The primary purpose of the MCA 2005 is?</a:t>
            </a:r>
          </a:p>
        </p:txBody>
      </p:sp>
      <p:sp>
        <p:nvSpPr>
          <p:cNvPr id="3" name="Content Placeholder 2">
            <a:extLst>
              <a:ext uri="{FF2B5EF4-FFF2-40B4-BE49-F238E27FC236}">
                <a16:creationId xmlns:a16="http://schemas.microsoft.com/office/drawing/2014/main" id="{FBFA1FFF-044D-6287-097B-968D693156C7}"/>
              </a:ext>
            </a:extLst>
          </p:cNvPr>
          <p:cNvSpPr>
            <a:spLocks noGrp="1"/>
          </p:cNvSpPr>
          <p:nvPr>
            <p:ph idx="1"/>
          </p:nvPr>
        </p:nvSpPr>
        <p:spPr/>
        <p:txBody>
          <a:bodyPr/>
          <a:lstStyle/>
          <a:p>
            <a:r>
              <a:rPr lang="en-GB" dirty="0"/>
              <a:t>Provide a legal structure for decision making and deciding whether someone has or lacks capacity to make their own decision</a:t>
            </a:r>
          </a:p>
          <a:p>
            <a:r>
              <a:rPr lang="en-GB" dirty="0"/>
              <a:t>To determine how intelligent someone is</a:t>
            </a:r>
          </a:p>
          <a:p>
            <a:r>
              <a:rPr lang="en-GB" dirty="0"/>
              <a:t>Safeguarding adults at risk of harm and abuse</a:t>
            </a:r>
          </a:p>
          <a:p>
            <a:r>
              <a:rPr lang="en-GB" dirty="0"/>
              <a:t>Enable professionals to make decisions for people</a:t>
            </a:r>
          </a:p>
        </p:txBody>
      </p:sp>
    </p:spTree>
    <p:extLst>
      <p:ext uri="{BB962C8B-B14F-4D97-AF65-F5344CB8AC3E}">
        <p14:creationId xmlns:p14="http://schemas.microsoft.com/office/powerpoint/2010/main" val="378636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26D88-0C78-4007-A1AD-10FF7294AB7D}"/>
              </a:ext>
            </a:extLst>
          </p:cNvPr>
          <p:cNvSpPr>
            <a:spLocks noGrp="1"/>
          </p:cNvSpPr>
          <p:nvPr>
            <p:ph type="title"/>
          </p:nvPr>
        </p:nvSpPr>
        <p:spPr>
          <a:xfrm>
            <a:off x="685800" y="304800"/>
            <a:ext cx="8153400" cy="838200"/>
          </a:xfrm>
        </p:spPr>
        <p:txBody>
          <a:bodyPr/>
          <a:lstStyle/>
          <a:p>
            <a:r>
              <a:rPr lang="en-GB" dirty="0"/>
              <a:t>MCA - The 5 principles</a:t>
            </a:r>
          </a:p>
        </p:txBody>
      </p:sp>
      <p:sp>
        <p:nvSpPr>
          <p:cNvPr id="3" name="Content Placeholder 2">
            <a:extLst>
              <a:ext uri="{FF2B5EF4-FFF2-40B4-BE49-F238E27FC236}">
                <a16:creationId xmlns:a16="http://schemas.microsoft.com/office/drawing/2014/main" id="{4451CCFA-D1FB-42A3-A01B-57F21B56DD88}"/>
              </a:ext>
            </a:extLst>
          </p:cNvPr>
          <p:cNvSpPr>
            <a:spLocks noGrp="1"/>
          </p:cNvSpPr>
          <p:nvPr>
            <p:ph idx="1"/>
          </p:nvPr>
        </p:nvSpPr>
        <p:spPr>
          <a:xfrm>
            <a:off x="685800" y="1143000"/>
            <a:ext cx="8153400" cy="5410200"/>
          </a:xfrm>
        </p:spPr>
        <p:txBody>
          <a:bodyPr/>
          <a:lstStyle/>
          <a:p>
            <a:pPr marL="0" indent="0">
              <a:buNone/>
            </a:pPr>
            <a:r>
              <a:rPr lang="en-GB" sz="2000" dirty="0"/>
              <a:t>The MCA has five key principles which emphasise its fundamental concepts and core values. These must be borne in mind when working with, or providing care or treatment for, people who lack capacity.</a:t>
            </a:r>
          </a:p>
          <a:p>
            <a:pPr marL="514350" indent="-514350">
              <a:buFont typeface="+mj-lt"/>
              <a:buAutoNum type="arabicPeriod"/>
            </a:pPr>
            <a:r>
              <a:rPr lang="en-GB" sz="2000" dirty="0"/>
              <a:t>Presumption of capacity – every adult has right to make their own decisions.</a:t>
            </a:r>
          </a:p>
          <a:p>
            <a:pPr marL="514350" indent="-514350">
              <a:buFont typeface="+mj-lt"/>
              <a:buAutoNum type="arabicPeriod"/>
            </a:pPr>
            <a:r>
              <a:rPr lang="en-GB" sz="2000" dirty="0"/>
              <a:t>Reasonable steps – person must be supported to make their own decisions</a:t>
            </a:r>
          </a:p>
          <a:p>
            <a:pPr marL="514350" indent="-514350">
              <a:buFont typeface="+mj-lt"/>
              <a:buAutoNum type="arabicPeriod"/>
            </a:pPr>
            <a:r>
              <a:rPr lang="en-GB" sz="2000" dirty="0"/>
              <a:t>Unwise decisions – people have right to make what others may consider unwise decisions. They have different values, belief or preferences</a:t>
            </a:r>
          </a:p>
          <a:p>
            <a:pPr marL="514350" indent="-514350">
              <a:buFont typeface="+mj-lt"/>
              <a:buAutoNum type="arabicPeriod"/>
            </a:pPr>
            <a:r>
              <a:rPr lang="en-GB" sz="2000" dirty="0"/>
              <a:t>Best Interests – anything done for person must be in their best interest </a:t>
            </a:r>
          </a:p>
          <a:p>
            <a:pPr marL="514350" indent="-514350">
              <a:buFont typeface="+mj-lt"/>
              <a:buAutoNum type="arabicPeriod"/>
            </a:pPr>
            <a:r>
              <a:rPr lang="en-GB" sz="2000" dirty="0"/>
              <a:t>Least restrictive options – anything done must be least restrictive to their basic rights/freedoms.</a:t>
            </a:r>
          </a:p>
          <a:p>
            <a:endParaRPr lang="en-GB" dirty="0"/>
          </a:p>
        </p:txBody>
      </p:sp>
    </p:spTree>
    <p:extLst>
      <p:ext uri="{BB962C8B-B14F-4D97-AF65-F5344CB8AC3E}">
        <p14:creationId xmlns:p14="http://schemas.microsoft.com/office/powerpoint/2010/main" val="817055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6D526-45F1-42D6-AC7A-3D95C828F13D}"/>
              </a:ext>
            </a:extLst>
          </p:cNvPr>
          <p:cNvSpPr>
            <a:spLocks noGrp="1"/>
          </p:cNvSpPr>
          <p:nvPr>
            <p:ph type="title"/>
          </p:nvPr>
        </p:nvSpPr>
        <p:spPr/>
        <p:txBody>
          <a:bodyPr/>
          <a:lstStyle/>
          <a:p>
            <a:r>
              <a:rPr lang="en-GB" dirty="0"/>
              <a:t>Using the Act</a:t>
            </a:r>
          </a:p>
        </p:txBody>
      </p:sp>
      <p:sp>
        <p:nvSpPr>
          <p:cNvPr id="3" name="Content Placeholder 2">
            <a:extLst>
              <a:ext uri="{FF2B5EF4-FFF2-40B4-BE49-F238E27FC236}">
                <a16:creationId xmlns:a16="http://schemas.microsoft.com/office/drawing/2014/main" id="{C2015202-2EAF-4F5E-8F1C-49489C2A9C52}"/>
              </a:ext>
            </a:extLst>
          </p:cNvPr>
          <p:cNvSpPr>
            <a:spLocks noGrp="1"/>
          </p:cNvSpPr>
          <p:nvPr>
            <p:ph idx="1"/>
          </p:nvPr>
        </p:nvSpPr>
        <p:spPr>
          <a:xfrm>
            <a:off x="685800" y="1524000"/>
            <a:ext cx="8153400" cy="3417168"/>
          </a:xfrm>
        </p:spPr>
        <p:txBody>
          <a:bodyPr/>
          <a:lstStyle/>
          <a:p>
            <a:pPr marL="514350" indent="-514350">
              <a:buFont typeface="+mj-lt"/>
              <a:buAutoNum type="arabicPeriod"/>
            </a:pPr>
            <a:endParaRPr lang="en-GB" sz="2400" dirty="0"/>
          </a:p>
          <a:p>
            <a:pPr marL="514350" indent="-514350">
              <a:buFont typeface="+mj-lt"/>
              <a:buAutoNum type="arabicPeriod"/>
            </a:pPr>
            <a:r>
              <a:rPr lang="en-GB" sz="2400" dirty="0"/>
              <a:t>Consent</a:t>
            </a:r>
          </a:p>
          <a:p>
            <a:pPr marL="514350" indent="-514350">
              <a:buFont typeface="+mj-lt"/>
              <a:buAutoNum type="arabicPeriod"/>
            </a:pPr>
            <a:r>
              <a:rPr lang="en-GB" sz="2400" dirty="0"/>
              <a:t>Mental Capacity </a:t>
            </a:r>
            <a:r>
              <a:rPr lang="en-GB" sz="2400"/>
              <a:t>Act assessment</a:t>
            </a:r>
            <a:endParaRPr lang="en-GB" sz="2400" dirty="0"/>
          </a:p>
          <a:p>
            <a:pPr marL="514350" indent="-514350">
              <a:buFont typeface="+mj-lt"/>
              <a:buAutoNum type="arabicPeriod"/>
            </a:pPr>
            <a:r>
              <a:rPr lang="en-GB" sz="2400" dirty="0"/>
              <a:t>Best Interests Decision </a:t>
            </a:r>
          </a:p>
          <a:p>
            <a:pPr marL="0" indent="0">
              <a:buNone/>
            </a:pPr>
            <a:endParaRPr lang="en-GB" sz="2400"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4205505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A4C65-2262-4400-81E8-971CA5DEB762}"/>
              </a:ext>
            </a:extLst>
          </p:cNvPr>
          <p:cNvSpPr>
            <a:spLocks noGrp="1"/>
          </p:cNvSpPr>
          <p:nvPr>
            <p:ph type="title"/>
          </p:nvPr>
        </p:nvSpPr>
        <p:spPr/>
        <p:txBody>
          <a:bodyPr/>
          <a:lstStyle/>
          <a:p>
            <a:r>
              <a:rPr lang="en-GB" dirty="0"/>
              <a:t>Consent – </a:t>
            </a:r>
          </a:p>
        </p:txBody>
      </p:sp>
      <p:sp>
        <p:nvSpPr>
          <p:cNvPr id="3" name="Content Placeholder 2">
            <a:extLst>
              <a:ext uri="{FF2B5EF4-FFF2-40B4-BE49-F238E27FC236}">
                <a16:creationId xmlns:a16="http://schemas.microsoft.com/office/drawing/2014/main" id="{2F89639A-C867-4606-9873-14D859C6A6C6}"/>
              </a:ext>
            </a:extLst>
          </p:cNvPr>
          <p:cNvSpPr>
            <a:spLocks noGrp="1"/>
          </p:cNvSpPr>
          <p:nvPr>
            <p:ph idx="1"/>
          </p:nvPr>
        </p:nvSpPr>
        <p:spPr>
          <a:xfrm>
            <a:off x="685800" y="1268760"/>
            <a:ext cx="8153400" cy="5112568"/>
          </a:xfrm>
        </p:spPr>
        <p:txBody>
          <a:bodyPr/>
          <a:lstStyle/>
          <a:p>
            <a:r>
              <a:rPr lang="en-GB" sz="1800" dirty="0"/>
              <a:t>Starting point for all decisions.</a:t>
            </a:r>
          </a:p>
          <a:p>
            <a:r>
              <a:rPr lang="en-GB" sz="1800" dirty="0"/>
              <a:t>Also the </a:t>
            </a:r>
            <a:r>
              <a:rPr lang="en-GB" sz="1800" b="1" dirty="0"/>
              <a:t>legal foundation </a:t>
            </a:r>
            <a:r>
              <a:rPr lang="en-GB" sz="1800" dirty="0"/>
              <a:t>for the majority of health and social care decisions.</a:t>
            </a:r>
          </a:p>
          <a:p>
            <a:r>
              <a:rPr lang="en-GB" sz="1800" dirty="0"/>
              <a:t>Definition : The </a:t>
            </a:r>
            <a:r>
              <a:rPr lang="en-GB" sz="1800" b="1" dirty="0"/>
              <a:t>voluntary and continuing permission </a:t>
            </a:r>
            <a:r>
              <a:rPr lang="en-GB" sz="1800" dirty="0"/>
              <a:t>of the person to receive particular treatment or care and support. </a:t>
            </a:r>
          </a:p>
          <a:p>
            <a:r>
              <a:rPr lang="en-GB" sz="1800" dirty="0"/>
              <a:t>A person evidenced to lack mental capacity cannot provide valid consent to treatment or care and support, even if they cooperate or actively seek it.  </a:t>
            </a:r>
          </a:p>
          <a:p>
            <a:pPr marL="0" indent="0">
              <a:buNone/>
            </a:pPr>
            <a:endParaRPr lang="en-GB" sz="1800" dirty="0"/>
          </a:p>
          <a:p>
            <a:r>
              <a:rPr lang="en-GB" sz="1800" b="1" dirty="0"/>
              <a:t>What information should be provided to the person?</a:t>
            </a:r>
            <a:endParaRPr lang="en-GB" sz="1800" dirty="0"/>
          </a:p>
          <a:p>
            <a:r>
              <a:rPr lang="en-GB" sz="1800" dirty="0"/>
              <a:t>The person needs sufficient information before they can decide whether to give their consent. The information needed is in three fold:</a:t>
            </a:r>
          </a:p>
          <a:p>
            <a:pPr marL="0" indent="0">
              <a:buNone/>
            </a:pPr>
            <a:r>
              <a:rPr lang="en-GB" sz="1800" dirty="0"/>
              <a:t>1: Nature – what care and treatment is being proposed and why?</a:t>
            </a:r>
          </a:p>
          <a:p>
            <a:pPr marL="0" indent="0">
              <a:buNone/>
            </a:pPr>
            <a:r>
              <a:rPr lang="en-GB" sz="1800" dirty="0"/>
              <a:t>2. Purpose – what are the benefits, negatives and alternatives</a:t>
            </a:r>
          </a:p>
          <a:p>
            <a:pPr marL="0" indent="0">
              <a:buNone/>
            </a:pPr>
            <a:r>
              <a:rPr lang="en-GB" sz="1800" dirty="0"/>
              <a:t>3. Consequences/risk -what will happen if the care or treatment do not go ahead.</a:t>
            </a:r>
          </a:p>
        </p:txBody>
      </p:sp>
    </p:spTree>
    <p:extLst>
      <p:ext uri="{BB962C8B-B14F-4D97-AF65-F5344CB8AC3E}">
        <p14:creationId xmlns:p14="http://schemas.microsoft.com/office/powerpoint/2010/main" val="2064311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3E708-4CD0-4130-A7DD-883CFCAC9B66}"/>
              </a:ext>
            </a:extLst>
          </p:cNvPr>
          <p:cNvSpPr>
            <a:spLocks noGrp="1"/>
          </p:cNvSpPr>
          <p:nvPr>
            <p:ph type="title"/>
          </p:nvPr>
        </p:nvSpPr>
        <p:spPr/>
        <p:txBody>
          <a:bodyPr/>
          <a:lstStyle/>
          <a:p>
            <a:r>
              <a:rPr lang="en-GB" sz="2800" dirty="0"/>
              <a:t>Key points to remember regarding Consent </a:t>
            </a:r>
          </a:p>
        </p:txBody>
      </p:sp>
      <p:sp>
        <p:nvSpPr>
          <p:cNvPr id="3" name="Content Placeholder 2">
            <a:extLst>
              <a:ext uri="{FF2B5EF4-FFF2-40B4-BE49-F238E27FC236}">
                <a16:creationId xmlns:a16="http://schemas.microsoft.com/office/drawing/2014/main" id="{4C19A149-D543-49E5-8F4C-565AE6FD7367}"/>
              </a:ext>
            </a:extLst>
          </p:cNvPr>
          <p:cNvSpPr>
            <a:spLocks noGrp="1"/>
          </p:cNvSpPr>
          <p:nvPr>
            <p:ph idx="1"/>
          </p:nvPr>
        </p:nvSpPr>
        <p:spPr>
          <a:xfrm>
            <a:off x="685800" y="1268760"/>
            <a:ext cx="8153400" cy="5112568"/>
          </a:xfrm>
        </p:spPr>
        <p:txBody>
          <a:bodyPr/>
          <a:lstStyle/>
          <a:p>
            <a:r>
              <a:rPr lang="en-GB" sz="1800" dirty="0"/>
              <a:t>Consent can be written, oral or non-verbal. A signature itself does not prove the consent is valid. The most important point is to record the person’s decision and the discussions that have taken place.</a:t>
            </a:r>
          </a:p>
          <a:p>
            <a:r>
              <a:rPr lang="en-GB" sz="1800" dirty="0"/>
              <a:t>Obtaining consent means providing the adult with appropriate information</a:t>
            </a:r>
          </a:p>
          <a:p>
            <a:r>
              <a:rPr lang="en-GB" sz="1800" dirty="0"/>
              <a:t>Consent is given freely (no coercion/control)</a:t>
            </a:r>
          </a:p>
          <a:p>
            <a:r>
              <a:rPr lang="en-GB" sz="1800" dirty="0"/>
              <a:t>No one can give consent on behalf of an adult who lacks capacity, unless the person holds a valid Lasting Power of Attorney or has been appointed as Deputy by the Court of Protection. </a:t>
            </a:r>
          </a:p>
          <a:p>
            <a:r>
              <a:rPr lang="en-GB" sz="1800" dirty="0"/>
              <a:t>An adult with mental capacity can refuse all care and support and this cannot be overridden by the ‘duty of care’ of staff</a:t>
            </a:r>
          </a:p>
          <a:p>
            <a:r>
              <a:rPr lang="en-GB" sz="1800" dirty="0"/>
              <a:t>If a person cannot give consent due to the person lacking mental capacity, then the Mental Capacity Act will come into effect</a:t>
            </a:r>
          </a:p>
          <a:p>
            <a:endParaRPr lang="en-GB" sz="1800" dirty="0"/>
          </a:p>
          <a:p>
            <a:endParaRPr lang="en-GB" sz="1800" dirty="0"/>
          </a:p>
          <a:p>
            <a:pPr marL="0" indent="0">
              <a:buNone/>
            </a:pPr>
            <a:endParaRPr lang="en-GB" dirty="0"/>
          </a:p>
        </p:txBody>
      </p:sp>
    </p:spTree>
    <p:extLst>
      <p:ext uri="{BB962C8B-B14F-4D97-AF65-F5344CB8AC3E}">
        <p14:creationId xmlns:p14="http://schemas.microsoft.com/office/powerpoint/2010/main" val="953414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6EC35-5057-4935-8CAB-235414FB409E}"/>
              </a:ext>
            </a:extLst>
          </p:cNvPr>
          <p:cNvSpPr>
            <a:spLocks noGrp="1"/>
          </p:cNvSpPr>
          <p:nvPr>
            <p:ph type="title"/>
          </p:nvPr>
        </p:nvSpPr>
        <p:spPr>
          <a:xfrm>
            <a:off x="685800" y="304800"/>
            <a:ext cx="8153400" cy="603920"/>
          </a:xfrm>
        </p:spPr>
        <p:txBody>
          <a:bodyPr/>
          <a:lstStyle/>
          <a:p>
            <a:r>
              <a:rPr lang="en-GB" dirty="0"/>
              <a:t>Mental Capacity 3 stage test Assessment </a:t>
            </a:r>
          </a:p>
        </p:txBody>
      </p:sp>
      <p:sp>
        <p:nvSpPr>
          <p:cNvPr id="3" name="Content Placeholder 2">
            <a:extLst>
              <a:ext uri="{FF2B5EF4-FFF2-40B4-BE49-F238E27FC236}">
                <a16:creationId xmlns:a16="http://schemas.microsoft.com/office/drawing/2014/main" id="{A7141C10-1070-44AC-AC4E-878047A959B2}"/>
              </a:ext>
            </a:extLst>
          </p:cNvPr>
          <p:cNvSpPr>
            <a:spLocks noGrp="1"/>
          </p:cNvSpPr>
          <p:nvPr>
            <p:ph idx="1"/>
          </p:nvPr>
        </p:nvSpPr>
        <p:spPr>
          <a:xfrm>
            <a:off x="685800" y="1196752"/>
            <a:ext cx="8153400" cy="4896544"/>
          </a:xfrm>
        </p:spPr>
        <p:txBody>
          <a:bodyPr/>
          <a:lstStyle/>
          <a:p>
            <a:r>
              <a:rPr lang="en-GB" sz="1600" b="1" dirty="0"/>
              <a:t>Part 1 The functional test of capacity: </a:t>
            </a:r>
            <a:r>
              <a:rPr lang="en-GB" sz="1600" dirty="0"/>
              <a:t>(NB time and decision specific)</a:t>
            </a:r>
          </a:p>
          <a:p>
            <a:pPr marL="514350" indent="-514350">
              <a:buFont typeface="+mj-lt"/>
              <a:buAutoNum type="arabicPeriod"/>
            </a:pPr>
            <a:r>
              <a:rPr lang="en-GB" sz="1600" dirty="0"/>
              <a:t>Understand the information relevant to the decision (Nature +purpose + consequences/risk)</a:t>
            </a:r>
          </a:p>
          <a:p>
            <a:pPr marL="514350" indent="-514350">
              <a:buFont typeface="+mj-lt"/>
              <a:buAutoNum type="arabicPeriod"/>
            </a:pPr>
            <a:r>
              <a:rPr lang="en-GB" sz="1600" dirty="0"/>
              <a:t>Retain the information (only long enough to make decision)</a:t>
            </a:r>
          </a:p>
          <a:p>
            <a:pPr marL="514350" indent="-514350">
              <a:buFont typeface="+mj-lt"/>
              <a:buAutoNum type="arabicPeriod"/>
            </a:pPr>
            <a:r>
              <a:rPr lang="en-GB" sz="1600" dirty="0"/>
              <a:t>Use or weigh that information (Accept and take account of that information)</a:t>
            </a:r>
          </a:p>
          <a:p>
            <a:pPr marL="514350" indent="-514350">
              <a:buFont typeface="+mj-lt"/>
              <a:buAutoNum type="arabicPeriod"/>
            </a:pPr>
            <a:r>
              <a:rPr lang="en-GB" sz="1600" dirty="0"/>
              <a:t>Communicate the decision (any form of communication)</a:t>
            </a:r>
          </a:p>
          <a:p>
            <a:pPr marL="0" indent="0">
              <a:buNone/>
            </a:pPr>
            <a:endParaRPr lang="en-GB" sz="1600" dirty="0"/>
          </a:p>
          <a:p>
            <a:r>
              <a:rPr lang="en-GB" sz="1600" b="1" dirty="0"/>
              <a:t>Part 2 The diagnostic test of capacity</a:t>
            </a:r>
            <a:r>
              <a:rPr lang="en-GB" sz="1600" dirty="0"/>
              <a:t>: Person has an impairment of,  or disturbance in, the functioning of the mind or brain (it does not matter if this is permanent or temporary).</a:t>
            </a:r>
          </a:p>
          <a:p>
            <a:pPr marL="514350" indent="-514350">
              <a:buFont typeface="+mj-lt"/>
              <a:buAutoNum type="arabicPeriod"/>
            </a:pPr>
            <a:endParaRPr lang="en-GB" sz="1400" dirty="0"/>
          </a:p>
          <a:p>
            <a:pPr marL="0" indent="0">
              <a:buNone/>
            </a:pPr>
            <a:r>
              <a:rPr lang="en-GB" sz="1400" b="1" dirty="0"/>
              <a:t>Part 3 </a:t>
            </a:r>
            <a:r>
              <a:rPr lang="en-GB" sz="1400" u="sng" dirty="0"/>
              <a:t>Causative Nexus </a:t>
            </a:r>
            <a:r>
              <a:rPr lang="en-GB" sz="1400" dirty="0"/>
              <a:t>must be established between the functional test and diagnostic test of capacity. This part determines whether the person’s inability to make the is decision because of the identified impairment or disturbance. Once you have identified an impairment or disturbance in the functioning of the mind or brain, it is important to decide whether the inability to make the decision is because of this impairment. This is known as the “causative nexus”. </a:t>
            </a:r>
          </a:p>
        </p:txBody>
      </p:sp>
    </p:spTree>
    <p:extLst>
      <p:ext uri="{BB962C8B-B14F-4D97-AF65-F5344CB8AC3E}">
        <p14:creationId xmlns:p14="http://schemas.microsoft.com/office/powerpoint/2010/main" val="234808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85112-5112-495D-B9B5-0BD6877A2B3C}"/>
              </a:ext>
            </a:extLst>
          </p:cNvPr>
          <p:cNvSpPr>
            <a:spLocks noGrp="1"/>
          </p:cNvSpPr>
          <p:nvPr>
            <p:ph type="title"/>
          </p:nvPr>
        </p:nvSpPr>
        <p:spPr>
          <a:xfrm>
            <a:off x="685800" y="304800"/>
            <a:ext cx="8153400" cy="1540024"/>
          </a:xfrm>
        </p:spPr>
        <p:txBody>
          <a:bodyPr/>
          <a:lstStyle/>
          <a:p>
            <a:r>
              <a:rPr lang="en-GB" dirty="0"/>
              <a:t>Assessing mental capacity- what information does a person need to understand?</a:t>
            </a:r>
          </a:p>
        </p:txBody>
      </p:sp>
      <p:sp>
        <p:nvSpPr>
          <p:cNvPr id="3" name="Content Placeholder 2">
            <a:extLst>
              <a:ext uri="{FF2B5EF4-FFF2-40B4-BE49-F238E27FC236}">
                <a16:creationId xmlns:a16="http://schemas.microsoft.com/office/drawing/2014/main" id="{616800DB-BD3B-4E0F-9407-D01E9B0EC85A}"/>
              </a:ext>
            </a:extLst>
          </p:cNvPr>
          <p:cNvSpPr>
            <a:spLocks noGrp="1"/>
          </p:cNvSpPr>
          <p:nvPr>
            <p:ph idx="1"/>
          </p:nvPr>
        </p:nvSpPr>
        <p:spPr>
          <a:xfrm>
            <a:off x="685800" y="1988840"/>
            <a:ext cx="8153400" cy="3726160"/>
          </a:xfrm>
        </p:spPr>
        <p:txBody>
          <a:bodyPr/>
          <a:lstStyle/>
          <a:p>
            <a:pPr marL="0" indent="0">
              <a:buNone/>
            </a:pPr>
            <a:r>
              <a:rPr lang="en-GB" sz="2000" dirty="0"/>
              <a:t>Case law shows what judges have explored when they are considering various decisions – Capacity as to residence, as to contact with others and on Care. </a:t>
            </a:r>
          </a:p>
          <a:p>
            <a:pPr marL="0" indent="0">
              <a:buNone/>
            </a:pPr>
            <a:endParaRPr lang="en-GB" sz="2000" dirty="0"/>
          </a:p>
          <a:p>
            <a:pPr marL="0" indent="0">
              <a:buNone/>
            </a:pPr>
            <a:r>
              <a:rPr lang="en-GB" sz="2000" dirty="0"/>
              <a:t>LBX v K,L, M [2013] EWHC 3230 (Fam) - the judge broke down what relevant questions were needed (39 Essex Chambers)</a:t>
            </a:r>
          </a:p>
          <a:p>
            <a:pPr marL="0" indent="0">
              <a:buNone/>
            </a:pPr>
            <a:endParaRPr lang="en-GB" sz="2000" dirty="0"/>
          </a:p>
          <a:p>
            <a:pPr marL="0" indent="0">
              <a:buNone/>
            </a:pPr>
            <a:r>
              <a:rPr lang="en-GB" sz="2000" dirty="0"/>
              <a:t>Other useful resources:</a:t>
            </a:r>
          </a:p>
          <a:p>
            <a:pPr marL="0" indent="0">
              <a:buNone/>
            </a:pPr>
            <a:r>
              <a:rPr lang="en-GB" sz="2000" dirty="0">
                <a:hlinkClick r:id="rId2"/>
              </a:rPr>
              <a:t>https://mylife.enfield.gov.uk/enfield-home-page/content/safeguarding/mental-capacity-act/</a:t>
            </a:r>
            <a:endParaRPr lang="en-GB" sz="2000" dirty="0"/>
          </a:p>
          <a:p>
            <a:pPr marL="0" indent="0">
              <a:buNone/>
            </a:pPr>
            <a:endParaRPr lang="en-GB" sz="2000" dirty="0"/>
          </a:p>
          <a:p>
            <a:pPr marL="0" indent="0">
              <a:buNone/>
            </a:pPr>
            <a:endParaRPr lang="en-GB" sz="2000" dirty="0"/>
          </a:p>
        </p:txBody>
      </p:sp>
    </p:spTree>
    <p:extLst>
      <p:ext uri="{BB962C8B-B14F-4D97-AF65-F5344CB8AC3E}">
        <p14:creationId xmlns:p14="http://schemas.microsoft.com/office/powerpoint/2010/main" val="1957771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CC260-6C00-45A9-B87E-DAB9A0F1B1A1}"/>
              </a:ext>
            </a:extLst>
          </p:cNvPr>
          <p:cNvSpPr>
            <a:spLocks noGrp="1"/>
          </p:cNvSpPr>
          <p:nvPr>
            <p:ph type="title"/>
          </p:nvPr>
        </p:nvSpPr>
        <p:spPr/>
        <p:txBody>
          <a:bodyPr/>
          <a:lstStyle/>
          <a:p>
            <a:r>
              <a:rPr lang="en-GB" dirty="0"/>
              <a:t>Proof</a:t>
            </a:r>
          </a:p>
        </p:txBody>
      </p:sp>
      <p:sp>
        <p:nvSpPr>
          <p:cNvPr id="3" name="Content Placeholder 2">
            <a:extLst>
              <a:ext uri="{FF2B5EF4-FFF2-40B4-BE49-F238E27FC236}">
                <a16:creationId xmlns:a16="http://schemas.microsoft.com/office/drawing/2014/main" id="{A422DC6C-091C-45AC-A8CC-6871E514557C}"/>
              </a:ext>
            </a:extLst>
          </p:cNvPr>
          <p:cNvSpPr>
            <a:spLocks noGrp="1"/>
          </p:cNvSpPr>
          <p:nvPr>
            <p:ph idx="1"/>
          </p:nvPr>
        </p:nvSpPr>
        <p:spPr/>
        <p:txBody>
          <a:bodyPr/>
          <a:lstStyle/>
          <a:p>
            <a:pPr marL="0" indent="0">
              <a:buNone/>
            </a:pPr>
            <a:r>
              <a:rPr lang="en-GB" sz="2400" dirty="0"/>
              <a:t>The burden of proof rests with the assessor. The assessor needs to prove the person they have assessed lacks mental capacity. The person being assessed does NOT have to prove they have mental capacity.</a:t>
            </a:r>
          </a:p>
          <a:p>
            <a:pPr marL="0" indent="0">
              <a:buNone/>
            </a:pPr>
            <a:endParaRPr lang="en-GB" sz="2400" dirty="0"/>
          </a:p>
          <a:p>
            <a:pPr marL="0" indent="0">
              <a:buNone/>
            </a:pPr>
            <a:r>
              <a:rPr lang="en-GB" sz="2400" dirty="0"/>
              <a:t>The standard of proof required is on </a:t>
            </a:r>
            <a:r>
              <a:rPr lang="en-GB" sz="2400" b="1" dirty="0"/>
              <a:t>the balance of probabilities</a:t>
            </a:r>
            <a:r>
              <a:rPr lang="en-GB" sz="2400" dirty="0"/>
              <a:t>. In other words, what is more likely than not. Objective reasons will be required to support your conclusions. </a:t>
            </a:r>
          </a:p>
        </p:txBody>
      </p:sp>
    </p:spTree>
    <p:extLst>
      <p:ext uri="{BB962C8B-B14F-4D97-AF65-F5344CB8AC3E}">
        <p14:creationId xmlns:p14="http://schemas.microsoft.com/office/powerpoint/2010/main" val="389610103"/>
      </p:ext>
    </p:extLst>
  </p:cSld>
  <p:clrMapOvr>
    <a:masterClrMapping/>
  </p:clrMapOvr>
</p:sld>
</file>

<file path=ppt/theme/theme1.xml><?xml version="1.0" encoding="utf-8"?>
<a:theme xmlns:a="http://schemas.openxmlformats.org/drawingml/2006/main" name="Enfield Template">
  <a:themeElements>
    <a:clrScheme name="Enfield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nfield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Enfield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nfield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nfield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nfield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nfield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nfield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nfield Templa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nfield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nfield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nfield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nfield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nfield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B9378FB0D8D134FA51B46A7EDC7BDF1" ma:contentTypeVersion="16" ma:contentTypeDescription="Create a new document." ma:contentTypeScope="" ma:versionID="b36c345e5c670ee34b6acb12bd35e6a1">
  <xsd:schema xmlns:xsd="http://www.w3.org/2001/XMLSchema" xmlns:xs="http://www.w3.org/2001/XMLSchema" xmlns:p="http://schemas.microsoft.com/office/2006/metadata/properties" xmlns:ns3="a36c0336-fa92-466b-a549-e03bffa9abc1" xmlns:ns4="d4b6f0ea-8b8d-400d-afd1-1563666c0031" targetNamespace="http://schemas.microsoft.com/office/2006/metadata/properties" ma:root="true" ma:fieldsID="7b680bb4acb04fce816480e9c8fb5abb" ns3:_="" ns4:_="">
    <xsd:import namespace="a36c0336-fa92-466b-a549-e03bffa9abc1"/>
    <xsd:import namespace="d4b6f0ea-8b8d-400d-afd1-1563666c003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element ref="ns4:_activity" minOccurs="0"/>
                <xsd:element ref="ns4:MediaServiceObjectDetectorVersion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6c0336-fa92-466b-a549-e03bffa9abc1"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4b6f0ea-8b8d-400d-afd1-1563666c0031"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d4b6f0ea-8b8d-400d-afd1-1563666c0031" xsi:nil="true"/>
  </documentManagement>
</p:properties>
</file>

<file path=customXml/itemProps1.xml><?xml version="1.0" encoding="utf-8"?>
<ds:datastoreItem xmlns:ds="http://schemas.openxmlformats.org/officeDocument/2006/customXml" ds:itemID="{A7DFB2AB-E672-44AB-8CF2-91E7FCAF757F}">
  <ds:schemaRefs>
    <ds:schemaRef ds:uri="http://schemas.microsoft.com/sharepoint/v3/contenttype/forms"/>
  </ds:schemaRefs>
</ds:datastoreItem>
</file>

<file path=customXml/itemProps2.xml><?xml version="1.0" encoding="utf-8"?>
<ds:datastoreItem xmlns:ds="http://schemas.openxmlformats.org/officeDocument/2006/customXml" ds:itemID="{AB23C556-56A2-45AC-A1C6-24F5796C60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36c0336-fa92-466b-a549-e03bffa9abc1"/>
    <ds:schemaRef ds:uri="d4b6f0ea-8b8d-400d-afd1-1563666c00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6505EF8-725C-45C1-9A58-E9735C1A7806}">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dcmitype/"/>
    <ds:schemaRef ds:uri="a36c0336-fa92-466b-a549-e03bffa9abc1"/>
    <ds:schemaRef ds:uri="http://schemas.microsoft.com/office/infopath/2007/PartnerControls"/>
    <ds:schemaRef ds:uri="d4b6f0ea-8b8d-400d-afd1-1563666c003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blank</Template>
  <TotalTime>1717</TotalTime>
  <Words>2065</Words>
  <Application>Microsoft Office PowerPoint</Application>
  <PresentationFormat>On-screen Show (4:3)</PresentationFormat>
  <Paragraphs>146</Paragraphs>
  <Slides>24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Times</vt:lpstr>
      <vt:lpstr>Enfield Template</vt:lpstr>
      <vt:lpstr>PowerPoint Presentation</vt:lpstr>
      <vt:lpstr>What is the Mental Capacity Act (MCA) 2005 – a quick history </vt:lpstr>
      <vt:lpstr>MCA - The 5 principles</vt:lpstr>
      <vt:lpstr>Using the Act</vt:lpstr>
      <vt:lpstr>Consent – </vt:lpstr>
      <vt:lpstr>Key points to remember regarding Consent </vt:lpstr>
      <vt:lpstr>Mental Capacity 3 stage test Assessment </vt:lpstr>
      <vt:lpstr>Assessing mental capacity- what information does a person need to understand?</vt:lpstr>
      <vt:lpstr>Proof</vt:lpstr>
      <vt:lpstr>Key points for executive capacity</vt:lpstr>
      <vt:lpstr>Where and which staff can use the Act? </vt:lpstr>
      <vt:lpstr>Best interests:</vt:lpstr>
      <vt:lpstr>What is a defensible decision? Some definitions</vt:lpstr>
      <vt:lpstr>So, what is a defensible decision?</vt:lpstr>
      <vt:lpstr>Best Interests Checklist example</vt:lpstr>
      <vt:lpstr>PowerPoint Presentation</vt:lpstr>
      <vt:lpstr>Legal protection for the decision-maker</vt:lpstr>
      <vt:lpstr>Top tips for making a defensible decision</vt:lpstr>
      <vt:lpstr>Limits </vt:lpstr>
      <vt:lpstr>Independent mental capacity advocates (IMCA)</vt:lpstr>
      <vt:lpstr>Quiz: 1. The term “causative nexus” means? </vt:lpstr>
      <vt:lpstr>2. Which of the following is NOT part of the 3-part test for assessing capacity?</vt:lpstr>
      <vt:lpstr>Q3 Identifying when individuals lack capacity to make decisions involves?</vt:lpstr>
      <vt:lpstr>Q4 The primary purpose of the MCA 2005 is?</vt:lpstr>
    </vt:vector>
  </TitlesOfParts>
  <Company>뿿</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Fiana Centala</dc:creator>
  <cp:lastModifiedBy>Fiana Centala</cp:lastModifiedBy>
  <cp:revision>95</cp:revision>
  <cp:lastPrinted>2011-01-25T15:11:23Z</cp:lastPrinted>
  <dcterms:created xsi:type="dcterms:W3CDTF">2020-03-02T14:09:25Z</dcterms:created>
  <dcterms:modified xsi:type="dcterms:W3CDTF">2024-12-03T09:48:20Z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M_SecurityClassification">
    <vt:lpwstr>UNCLASSIFIED</vt:lpwstr>
  </property>
  <property fmtid="{D5CDD505-2E9C-101B-9397-08002B2CF9AE}" pid="3" name="PM_Qualifier">
    <vt:lpwstr/>
  </property>
  <property fmtid="{D5CDD505-2E9C-101B-9397-08002B2CF9AE}" pid="4" name="PM_DisplayValueSecClassificationWithQualifier">
    <vt:lpwstr>UNCLASSIFIED</vt:lpwstr>
  </property>
  <property fmtid="{D5CDD505-2E9C-101B-9397-08002B2CF9AE}" pid="5" name="PM_InsertionValue">
    <vt:lpwstr>Classification: UNCLASSIFIED</vt:lpwstr>
  </property>
  <property fmtid="{D5CDD505-2E9C-101B-9397-08002B2CF9AE}" pid="6" name="PM_Originator_Hash_SHA1">
    <vt:lpwstr>CD5BE0D6C20E853F0684852AC34AF174B2D753ED</vt:lpwstr>
  </property>
  <property fmtid="{D5CDD505-2E9C-101B-9397-08002B2CF9AE}" pid="7" name="PM_Hash_Version">
    <vt:lpwstr>2012.2</vt:lpwstr>
  </property>
  <property fmtid="{D5CDD505-2E9C-101B-9397-08002B2CF9AE}" pid="8" name="PM_Hash_Salt">
    <vt:lpwstr>2117AE6AF45399BFE0F273B2BCA542F0</vt:lpwstr>
  </property>
  <property fmtid="{D5CDD505-2E9C-101B-9397-08002B2CF9AE}" pid="9" name="PM_Hash_SHA1">
    <vt:lpwstr>2D58336EAE1515FB91C562A2023C9E172553E4A3</vt:lpwstr>
  </property>
  <property fmtid="{D5CDD505-2E9C-101B-9397-08002B2CF9AE}" pid="10" name="PM_LastInsertion">
    <vt:lpwstr>UNCLASSIFIED</vt:lpwstr>
  </property>
  <property fmtid="{D5CDD505-2E9C-101B-9397-08002B2CF9AE}" pid="11" name="ContentTypeId">
    <vt:lpwstr>0x0101005B9378FB0D8D134FA51B46A7EDC7BDF1</vt:lpwstr>
  </property>
  <property fmtid="{D5CDD505-2E9C-101B-9397-08002B2CF9AE}" pid="12" name="MSIP_Label_d02b1413-7813-406b-b6f6-6ae50587ee27_Enabled">
    <vt:lpwstr>true</vt:lpwstr>
  </property>
  <property fmtid="{D5CDD505-2E9C-101B-9397-08002B2CF9AE}" pid="13" name="MSIP_Label_d02b1413-7813-406b-b6f6-6ae50587ee27_SetDate">
    <vt:lpwstr>2022-03-14T10:09:01Z</vt:lpwstr>
  </property>
  <property fmtid="{D5CDD505-2E9C-101B-9397-08002B2CF9AE}" pid="14" name="MSIP_Label_d02b1413-7813-406b-b6f6-6ae50587ee27_Method">
    <vt:lpwstr>Privileged</vt:lpwstr>
  </property>
  <property fmtid="{D5CDD505-2E9C-101B-9397-08002B2CF9AE}" pid="15" name="MSIP_Label_d02b1413-7813-406b-b6f6-6ae50587ee27_Name">
    <vt:lpwstr>d02b1413-7813-406b-b6f6-6ae50587ee27</vt:lpwstr>
  </property>
  <property fmtid="{D5CDD505-2E9C-101B-9397-08002B2CF9AE}" pid="16" name="MSIP_Label_d02b1413-7813-406b-b6f6-6ae50587ee27_SiteId">
    <vt:lpwstr>cc18b91d-1bb2-4d9b-ac76-7a4447488d49</vt:lpwstr>
  </property>
  <property fmtid="{D5CDD505-2E9C-101B-9397-08002B2CF9AE}" pid="17" name="MSIP_Label_d02b1413-7813-406b-b6f6-6ae50587ee27_ActionId">
    <vt:lpwstr>02007588-2dcf-4dc2-8f15-e917b65c3ef0</vt:lpwstr>
  </property>
  <property fmtid="{D5CDD505-2E9C-101B-9397-08002B2CF9AE}" pid="18" name="MSIP_Label_d02b1413-7813-406b-b6f6-6ae50587ee27_ContentBits">
    <vt:lpwstr>0</vt:lpwstr>
  </property>
</Properties>
</file>