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0" r:id="rId4"/>
  </p:sldMasterIdLst>
  <p:notesMasterIdLst>
    <p:notesMasterId r:id="rId23"/>
  </p:notesMasterIdLst>
  <p:handoutMasterIdLst>
    <p:handoutMasterId r:id="rId24"/>
  </p:handoutMasterIdLst>
  <p:sldIdLst>
    <p:sldId id="284" r:id="rId5"/>
    <p:sldId id="289" r:id="rId6"/>
    <p:sldId id="290" r:id="rId7"/>
    <p:sldId id="291" r:id="rId8"/>
    <p:sldId id="293" r:id="rId9"/>
    <p:sldId id="292" r:id="rId10"/>
    <p:sldId id="294" r:id="rId11"/>
    <p:sldId id="302" r:id="rId12"/>
    <p:sldId id="305" r:id="rId13"/>
    <p:sldId id="304" r:id="rId14"/>
    <p:sldId id="303" r:id="rId15"/>
    <p:sldId id="296" r:id="rId16"/>
    <p:sldId id="306" r:id="rId17"/>
    <p:sldId id="297" r:id="rId18"/>
    <p:sldId id="298" r:id="rId19"/>
    <p:sldId id="299" r:id="rId20"/>
    <p:sldId id="300" r:id="rId21"/>
    <p:sldId id="301" r:id="rId22"/>
  </p:sldIdLst>
  <p:sldSz cx="9144000" cy="5143500" type="screen16x9"/>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05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26"/>
  </p:normalViewPr>
  <p:slideViewPr>
    <p:cSldViewPr>
      <p:cViewPr>
        <p:scale>
          <a:sx n="100" d="100"/>
          <a:sy n="100" d="100"/>
        </p:scale>
        <p:origin x="300" y="48"/>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117" d="100"/>
          <a:sy n="117" d="100"/>
        </p:scale>
        <p:origin x="5480"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B3C05D3-1398-82FA-F191-1C43CC96F16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Times" charset="0"/>
                <a:ea typeface="ＭＳ Ｐゴシック" charset="0"/>
                <a:cs typeface="+mn-cs"/>
              </a:defRPr>
            </a:lvl1pPr>
          </a:lstStyle>
          <a:p>
            <a:pPr>
              <a:defRPr/>
            </a:pPr>
            <a:endParaRPr lang="en-US"/>
          </a:p>
        </p:txBody>
      </p:sp>
      <p:sp>
        <p:nvSpPr>
          <p:cNvPr id="3" name="Date Placeholder 2">
            <a:extLst>
              <a:ext uri="{FF2B5EF4-FFF2-40B4-BE49-F238E27FC236}">
                <a16:creationId xmlns:a16="http://schemas.microsoft.com/office/drawing/2014/main" id="{FAA7522F-E197-6677-E81E-05950F6E7882}"/>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Times" pitchFamily="2" charset="0"/>
              </a:defRPr>
            </a:lvl1pPr>
          </a:lstStyle>
          <a:p>
            <a:pPr>
              <a:defRPr/>
            </a:pPr>
            <a:fld id="{332111FA-FE94-0648-B733-C5ECDF9C05AB}" type="datetimeFigureOut">
              <a:rPr lang="en-US" altLang="en-US"/>
              <a:pPr>
                <a:defRPr/>
              </a:pPr>
              <a:t>3/10/2026</a:t>
            </a:fld>
            <a:endParaRPr lang="en-US" altLang="en-US"/>
          </a:p>
        </p:txBody>
      </p:sp>
      <p:sp>
        <p:nvSpPr>
          <p:cNvPr id="4" name="Footer Placeholder 3">
            <a:extLst>
              <a:ext uri="{FF2B5EF4-FFF2-40B4-BE49-F238E27FC236}">
                <a16:creationId xmlns:a16="http://schemas.microsoft.com/office/drawing/2014/main" id="{B6520790-E393-A44B-6B72-7CC9A609F6F3}"/>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Times" charset="0"/>
                <a:ea typeface="ＭＳ Ｐゴシック" charset="0"/>
                <a:cs typeface="+mn-cs"/>
              </a:defRPr>
            </a:lvl1pPr>
          </a:lstStyle>
          <a:p>
            <a:pPr>
              <a:defRPr/>
            </a:pPr>
            <a:endParaRPr lang="en-US"/>
          </a:p>
        </p:txBody>
      </p:sp>
      <p:sp>
        <p:nvSpPr>
          <p:cNvPr id="5" name="Slide Number Placeholder 4">
            <a:extLst>
              <a:ext uri="{FF2B5EF4-FFF2-40B4-BE49-F238E27FC236}">
                <a16:creationId xmlns:a16="http://schemas.microsoft.com/office/drawing/2014/main" id="{CA460636-A59A-2126-871A-C408C35C3919}"/>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Times" pitchFamily="2" charset="0"/>
              </a:defRPr>
            </a:lvl1pPr>
          </a:lstStyle>
          <a:p>
            <a:pPr>
              <a:defRPr/>
            </a:pPr>
            <a:fld id="{D5C9183E-8369-304E-A5A3-0D1F496A4D8A}"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B8A20B3-3EA0-CD6D-CC69-450C5245B99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Times" charset="0"/>
                <a:ea typeface="ＭＳ Ｐゴシック" charset="0"/>
                <a:cs typeface="+mn-cs"/>
              </a:defRPr>
            </a:lvl1pPr>
          </a:lstStyle>
          <a:p>
            <a:pPr>
              <a:defRPr/>
            </a:pPr>
            <a:endParaRPr lang="en-US"/>
          </a:p>
        </p:txBody>
      </p:sp>
      <p:sp>
        <p:nvSpPr>
          <p:cNvPr id="3" name="Date Placeholder 2">
            <a:extLst>
              <a:ext uri="{FF2B5EF4-FFF2-40B4-BE49-F238E27FC236}">
                <a16:creationId xmlns:a16="http://schemas.microsoft.com/office/drawing/2014/main" id="{BE4441F0-57E8-75C4-9465-FA9240A003CC}"/>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Times" pitchFamily="2" charset="0"/>
              </a:defRPr>
            </a:lvl1pPr>
          </a:lstStyle>
          <a:p>
            <a:pPr>
              <a:defRPr/>
            </a:pPr>
            <a:fld id="{D0C286CB-A102-D746-AAFC-D0D0C16CD281}" type="datetimeFigureOut">
              <a:rPr lang="en-US" altLang="en-US"/>
              <a:pPr>
                <a:defRPr/>
              </a:pPr>
              <a:t>3/10/2026</a:t>
            </a:fld>
            <a:endParaRPr lang="en-US" altLang="en-US"/>
          </a:p>
        </p:txBody>
      </p:sp>
      <p:sp>
        <p:nvSpPr>
          <p:cNvPr id="4" name="Slide Image Placeholder 3">
            <a:extLst>
              <a:ext uri="{FF2B5EF4-FFF2-40B4-BE49-F238E27FC236}">
                <a16:creationId xmlns:a16="http://schemas.microsoft.com/office/drawing/2014/main" id="{1EEE5982-B2B0-4AAE-ACC7-9348B6B97187}"/>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10AA4542-C281-1251-C888-B53877A1D04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a:extLst>
              <a:ext uri="{FF2B5EF4-FFF2-40B4-BE49-F238E27FC236}">
                <a16:creationId xmlns:a16="http://schemas.microsoft.com/office/drawing/2014/main" id="{2D4848F7-7868-DE3D-F84F-AE399CB9FA6E}"/>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Times" charset="0"/>
                <a:ea typeface="ＭＳ Ｐゴシック" charset="0"/>
                <a:cs typeface="+mn-cs"/>
              </a:defRPr>
            </a:lvl1pPr>
          </a:lstStyle>
          <a:p>
            <a:pPr>
              <a:defRPr/>
            </a:pPr>
            <a:endParaRPr lang="en-US"/>
          </a:p>
        </p:txBody>
      </p:sp>
      <p:sp>
        <p:nvSpPr>
          <p:cNvPr id="7" name="Slide Number Placeholder 6">
            <a:extLst>
              <a:ext uri="{FF2B5EF4-FFF2-40B4-BE49-F238E27FC236}">
                <a16:creationId xmlns:a16="http://schemas.microsoft.com/office/drawing/2014/main" id="{65430593-5E63-9F80-E558-CADCF62DB86E}"/>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Times" pitchFamily="2" charset="0"/>
              </a:defRPr>
            </a:lvl1pPr>
          </a:lstStyle>
          <a:p>
            <a:pPr>
              <a:defRPr/>
            </a:pPr>
            <a:fld id="{07FF2874-7737-794D-834D-0A82162649F1}"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07FF2874-7737-794D-834D-0A82162649F1}" type="slidenum">
              <a:rPr lang="en-US" altLang="en-US" smtClean="0"/>
              <a:pPr>
                <a:defRPr/>
              </a:pPr>
              <a:t>12</a:t>
            </a:fld>
            <a:endParaRPr lang="en-US" altLang="en-US"/>
          </a:p>
        </p:txBody>
      </p:sp>
    </p:spTree>
    <p:extLst>
      <p:ext uri="{BB962C8B-B14F-4D97-AF65-F5344CB8AC3E}">
        <p14:creationId xmlns:p14="http://schemas.microsoft.com/office/powerpoint/2010/main" val="3651086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GB" dirty="0"/>
              <a:t>Click to edit Master title style</a:t>
            </a:r>
            <a:endParaRPr lang="en-US" dirty="0"/>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2501450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993179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038350" cy="405765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5800" y="228600"/>
            <a:ext cx="5962650" cy="40576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44537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401278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5" name="Picture 4" descr="A pink paper with white dots&#10;&#10;Description automatically generated with medium confidence">
            <a:extLst>
              <a:ext uri="{FF2B5EF4-FFF2-40B4-BE49-F238E27FC236}">
                <a16:creationId xmlns:a16="http://schemas.microsoft.com/office/drawing/2014/main" id="{2F603326-EA17-ACBF-6E35-17E9C2F29C88}"/>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2" name="Title 1"/>
          <p:cNvSpPr>
            <a:spLocks noGrp="1"/>
          </p:cNvSpPr>
          <p:nvPr>
            <p:ph type="title"/>
          </p:nvPr>
        </p:nvSpPr>
        <p:spPr>
          <a:xfrm>
            <a:off x="395536" y="1752675"/>
            <a:ext cx="4464496" cy="1021556"/>
          </a:xfrm>
        </p:spPr>
        <p:txBody>
          <a:bodyPr/>
          <a:lstStyle>
            <a:lvl1pPr algn="l">
              <a:defRPr sz="3000" b="1" cap="all">
                <a:solidFill>
                  <a:srgbClr val="FF0000"/>
                </a:solidFill>
              </a:defRPr>
            </a:lvl1pPr>
          </a:lstStyle>
          <a:p>
            <a:r>
              <a:rPr lang="en-GB" dirty="0"/>
              <a:t>Click to edit Master title style</a:t>
            </a:r>
            <a:endParaRPr lang="en-US" dirty="0"/>
          </a:p>
        </p:txBody>
      </p:sp>
      <p:sp>
        <p:nvSpPr>
          <p:cNvPr id="3" name="Text Placeholder 2"/>
          <p:cNvSpPr>
            <a:spLocks noGrp="1"/>
          </p:cNvSpPr>
          <p:nvPr>
            <p:ph type="body" idx="1"/>
          </p:nvPr>
        </p:nvSpPr>
        <p:spPr>
          <a:xfrm>
            <a:off x="395536" y="627534"/>
            <a:ext cx="4464496" cy="1125140"/>
          </a:xfrm>
        </p:spPr>
        <p:txBody>
          <a:bodyPr anchor="b"/>
          <a:lstStyle>
            <a:lvl1pPr marL="0" indent="0">
              <a:buNone/>
              <a:defRPr sz="1500">
                <a:solidFill>
                  <a:srgbClr val="FF0000"/>
                </a:solidFill>
              </a:defRPr>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GB" dirty="0"/>
              <a:t>Click to edit Master text styles</a:t>
            </a:r>
          </a:p>
        </p:txBody>
      </p:sp>
    </p:spTree>
    <p:extLst>
      <p:ext uri="{BB962C8B-B14F-4D97-AF65-F5344CB8AC3E}">
        <p14:creationId xmlns:p14="http://schemas.microsoft.com/office/powerpoint/2010/main" val="56129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Content Placeholder 2"/>
          <p:cNvSpPr>
            <a:spLocks noGrp="1"/>
          </p:cNvSpPr>
          <p:nvPr>
            <p:ph sz="half" idx="1"/>
          </p:nvPr>
        </p:nvSpPr>
        <p:spPr>
          <a:xfrm>
            <a:off x="251520" y="1143000"/>
            <a:ext cx="4176464" cy="37719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4662736" y="1143000"/>
            <a:ext cx="4229744" cy="37719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592557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968617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3768081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248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GB"/>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3403147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2" name="Picture 1" descr="A pink paper with white dots&#10;&#10;Description automatically generated with medium confidence">
            <a:extLst>
              <a:ext uri="{FF2B5EF4-FFF2-40B4-BE49-F238E27FC236}">
                <a16:creationId xmlns:a16="http://schemas.microsoft.com/office/drawing/2014/main" id="{66828A7D-DE96-A0DD-0E8D-920D96E17FD4}"/>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3" name="Picture Placeholder 2"/>
          <p:cNvSpPr>
            <a:spLocks noGrp="1"/>
          </p:cNvSpPr>
          <p:nvPr>
            <p:ph type="pic" idx="1"/>
          </p:nvPr>
        </p:nvSpPr>
        <p:spPr>
          <a:xfrm>
            <a:off x="4283968" y="0"/>
            <a:ext cx="4860032" cy="51435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dirty="0"/>
          </a:p>
        </p:txBody>
      </p:sp>
      <p:sp>
        <p:nvSpPr>
          <p:cNvPr id="8" name="Title 1">
            <a:extLst>
              <a:ext uri="{FF2B5EF4-FFF2-40B4-BE49-F238E27FC236}">
                <a16:creationId xmlns:a16="http://schemas.microsoft.com/office/drawing/2014/main" id="{EDF10290-B5AE-017F-086F-109E0234ED7B}"/>
              </a:ext>
            </a:extLst>
          </p:cNvPr>
          <p:cNvSpPr>
            <a:spLocks noGrp="1"/>
          </p:cNvSpPr>
          <p:nvPr>
            <p:ph type="title"/>
          </p:nvPr>
        </p:nvSpPr>
        <p:spPr>
          <a:xfrm>
            <a:off x="395536" y="1752675"/>
            <a:ext cx="3672408" cy="1021556"/>
          </a:xfrm>
        </p:spPr>
        <p:txBody>
          <a:bodyPr/>
          <a:lstStyle>
            <a:lvl1pPr algn="l">
              <a:defRPr sz="3000" b="1" cap="all">
                <a:solidFill>
                  <a:srgbClr val="FF0000"/>
                </a:solidFill>
              </a:defRPr>
            </a:lvl1pPr>
          </a:lstStyle>
          <a:p>
            <a:r>
              <a:rPr lang="en-GB" dirty="0"/>
              <a:t>Click to edit Master title style</a:t>
            </a:r>
            <a:endParaRPr lang="en-US" dirty="0"/>
          </a:p>
        </p:txBody>
      </p:sp>
      <p:sp>
        <p:nvSpPr>
          <p:cNvPr id="9" name="Text Placeholder 2">
            <a:extLst>
              <a:ext uri="{FF2B5EF4-FFF2-40B4-BE49-F238E27FC236}">
                <a16:creationId xmlns:a16="http://schemas.microsoft.com/office/drawing/2014/main" id="{83858759-A6F9-4D99-A443-ADFC9905968E}"/>
              </a:ext>
            </a:extLst>
          </p:cNvPr>
          <p:cNvSpPr>
            <a:spLocks noGrp="1"/>
          </p:cNvSpPr>
          <p:nvPr>
            <p:ph type="body" idx="10"/>
          </p:nvPr>
        </p:nvSpPr>
        <p:spPr>
          <a:xfrm>
            <a:off x="395536" y="627534"/>
            <a:ext cx="3672408" cy="1125140"/>
          </a:xfrm>
        </p:spPr>
        <p:txBody>
          <a:bodyPr anchor="b"/>
          <a:lstStyle>
            <a:lvl1pPr marL="0" indent="0">
              <a:buNone/>
              <a:defRPr sz="1500">
                <a:solidFill>
                  <a:srgbClr val="FF0000"/>
                </a:solidFill>
              </a:defRPr>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GB" dirty="0"/>
              <a:t>Click to edit Master text styles</a:t>
            </a:r>
          </a:p>
        </p:txBody>
      </p:sp>
    </p:spTree>
    <p:extLst>
      <p:ext uri="{BB962C8B-B14F-4D97-AF65-F5344CB8AC3E}">
        <p14:creationId xmlns:p14="http://schemas.microsoft.com/office/powerpoint/2010/main" val="1379005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white background with black dots&#10;&#10;Description automatically generated">
            <a:extLst>
              <a:ext uri="{FF2B5EF4-FFF2-40B4-BE49-F238E27FC236}">
                <a16:creationId xmlns:a16="http://schemas.microsoft.com/office/drawing/2014/main" id="{B6EF357F-68CF-08A9-8F59-1186CDC7050D}"/>
              </a:ext>
            </a:extLst>
          </p:cNvPr>
          <p:cNvPicPr>
            <a:picLocks noChangeAspect="1"/>
          </p:cNvPicPr>
          <p:nvPr userDrawn="1"/>
        </p:nvPicPr>
        <p:blipFill>
          <a:blip r:embed="rId13"/>
          <a:stretch>
            <a:fillRect/>
          </a:stretch>
        </p:blipFill>
        <p:spPr>
          <a:xfrm>
            <a:off x="0" y="0"/>
            <a:ext cx="9144000" cy="5143500"/>
          </a:xfrm>
          <a:prstGeom prst="rect">
            <a:avLst/>
          </a:prstGeom>
        </p:spPr>
      </p:pic>
      <p:sp>
        <p:nvSpPr>
          <p:cNvPr id="1027" name="Rectangle 2">
            <a:extLst>
              <a:ext uri="{FF2B5EF4-FFF2-40B4-BE49-F238E27FC236}">
                <a16:creationId xmlns:a16="http://schemas.microsoft.com/office/drawing/2014/main" id="{D555CFA0-99F4-23EA-D20F-C0B2FE916EE7}"/>
              </a:ext>
            </a:extLst>
          </p:cNvPr>
          <p:cNvSpPr>
            <a:spLocks noGrp="1" noChangeArrowheads="1"/>
          </p:cNvSpPr>
          <p:nvPr>
            <p:ph type="title"/>
          </p:nvPr>
        </p:nvSpPr>
        <p:spPr bwMode="auto">
          <a:xfrm>
            <a:off x="251520" y="228600"/>
            <a:ext cx="864096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1028" name="Rectangle 3">
            <a:extLst>
              <a:ext uri="{FF2B5EF4-FFF2-40B4-BE49-F238E27FC236}">
                <a16:creationId xmlns:a16="http://schemas.microsoft.com/office/drawing/2014/main" id="{E9C2CFC3-5CA2-3B81-7A52-CE79A80EB393}"/>
              </a:ext>
            </a:extLst>
          </p:cNvPr>
          <p:cNvSpPr>
            <a:spLocks noGrp="1" noChangeArrowheads="1"/>
          </p:cNvSpPr>
          <p:nvPr>
            <p:ph type="body" idx="1"/>
          </p:nvPr>
        </p:nvSpPr>
        <p:spPr bwMode="auto">
          <a:xfrm>
            <a:off x="251520" y="1143000"/>
            <a:ext cx="8640960"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Tree>
  </p:cSld>
  <p:clrMap bg1="lt1" tx1="dk1" bg2="lt2" tx2="dk2" accent1="accent1" accent2="accent2" accent3="accent3" accent4="accent4" accent5="accent5" accent6="accent6" hlink="hlink" folHlink="folHlink"/>
  <p:sldLayoutIdLst>
    <p:sldLayoutId id="2147483703" r:id="rId1"/>
    <p:sldLayoutId id="2147483704" r:id="rId2"/>
    <p:sldLayoutId id="2147483712" r:id="rId3"/>
    <p:sldLayoutId id="2147483705" r:id="rId4"/>
    <p:sldLayoutId id="2147483706" r:id="rId5"/>
    <p:sldLayoutId id="2147483707" r:id="rId6"/>
    <p:sldLayoutId id="2147483708" r:id="rId7"/>
    <p:sldLayoutId id="2147483709" r:id="rId8"/>
    <p:sldLayoutId id="2147483713" r:id="rId9"/>
    <p:sldLayoutId id="2147483710" r:id="rId10"/>
    <p:sldLayoutId id="2147483711" r:id="rId11"/>
  </p:sldLayoutIdLst>
  <p:hf hdr="0" ftr="0" dt="0"/>
  <p:txStyles>
    <p:titleStyle>
      <a:lvl1pPr algn="l" rtl="0" eaLnBrk="0" fontAlgn="base" hangingPunct="0">
        <a:spcBef>
          <a:spcPct val="0"/>
        </a:spcBef>
        <a:spcAft>
          <a:spcPct val="0"/>
        </a:spcAft>
        <a:defRPr sz="2400" b="1">
          <a:solidFill>
            <a:srgbClr val="E40520"/>
          </a:solidFill>
          <a:latin typeface="+mj-lt"/>
          <a:ea typeface="+mj-ea"/>
          <a:cs typeface="ＭＳ Ｐゴシック" charset="0"/>
        </a:defRPr>
      </a:lvl1pPr>
      <a:lvl2pPr algn="l" rtl="0" eaLnBrk="0" fontAlgn="base" hangingPunct="0">
        <a:spcBef>
          <a:spcPct val="0"/>
        </a:spcBef>
        <a:spcAft>
          <a:spcPct val="0"/>
        </a:spcAft>
        <a:defRPr sz="2400" b="1">
          <a:solidFill>
            <a:srgbClr val="CD0921"/>
          </a:solidFill>
          <a:latin typeface="Arial" charset="0"/>
          <a:ea typeface="ＭＳ Ｐゴシック" charset="0"/>
          <a:cs typeface="ＭＳ Ｐゴシック" charset="0"/>
        </a:defRPr>
      </a:lvl2pPr>
      <a:lvl3pPr algn="l" rtl="0" eaLnBrk="0" fontAlgn="base" hangingPunct="0">
        <a:spcBef>
          <a:spcPct val="0"/>
        </a:spcBef>
        <a:spcAft>
          <a:spcPct val="0"/>
        </a:spcAft>
        <a:defRPr sz="2400" b="1">
          <a:solidFill>
            <a:srgbClr val="CD0921"/>
          </a:solidFill>
          <a:latin typeface="Arial" charset="0"/>
          <a:ea typeface="ＭＳ Ｐゴシック" charset="0"/>
          <a:cs typeface="ＭＳ Ｐゴシック" charset="0"/>
        </a:defRPr>
      </a:lvl3pPr>
      <a:lvl4pPr algn="l" rtl="0" eaLnBrk="0" fontAlgn="base" hangingPunct="0">
        <a:spcBef>
          <a:spcPct val="0"/>
        </a:spcBef>
        <a:spcAft>
          <a:spcPct val="0"/>
        </a:spcAft>
        <a:defRPr sz="2400" b="1">
          <a:solidFill>
            <a:srgbClr val="CD0921"/>
          </a:solidFill>
          <a:latin typeface="Arial" charset="0"/>
          <a:ea typeface="ＭＳ Ｐゴシック" charset="0"/>
          <a:cs typeface="ＭＳ Ｐゴシック" charset="0"/>
        </a:defRPr>
      </a:lvl4pPr>
      <a:lvl5pPr algn="l" rtl="0" eaLnBrk="0" fontAlgn="base" hangingPunct="0">
        <a:spcBef>
          <a:spcPct val="0"/>
        </a:spcBef>
        <a:spcAft>
          <a:spcPct val="0"/>
        </a:spcAft>
        <a:defRPr sz="2400" b="1">
          <a:solidFill>
            <a:srgbClr val="CD0921"/>
          </a:solidFill>
          <a:latin typeface="Arial" charset="0"/>
          <a:ea typeface="ＭＳ Ｐゴシック" charset="0"/>
          <a:cs typeface="ＭＳ Ｐゴシック" charset="0"/>
        </a:defRPr>
      </a:lvl5pPr>
      <a:lvl6pPr marL="342900" algn="l" rtl="0" fontAlgn="base">
        <a:spcBef>
          <a:spcPct val="0"/>
        </a:spcBef>
        <a:spcAft>
          <a:spcPct val="0"/>
        </a:spcAft>
        <a:defRPr sz="2400" b="1">
          <a:solidFill>
            <a:srgbClr val="CD0921"/>
          </a:solidFill>
          <a:latin typeface="Arial" charset="0"/>
          <a:ea typeface="ＭＳ Ｐゴシック" charset="0"/>
        </a:defRPr>
      </a:lvl6pPr>
      <a:lvl7pPr marL="685800" algn="l" rtl="0" fontAlgn="base">
        <a:spcBef>
          <a:spcPct val="0"/>
        </a:spcBef>
        <a:spcAft>
          <a:spcPct val="0"/>
        </a:spcAft>
        <a:defRPr sz="2400" b="1">
          <a:solidFill>
            <a:srgbClr val="CD0921"/>
          </a:solidFill>
          <a:latin typeface="Arial" charset="0"/>
          <a:ea typeface="ＭＳ Ｐゴシック" charset="0"/>
        </a:defRPr>
      </a:lvl7pPr>
      <a:lvl8pPr marL="1028700" algn="l" rtl="0" fontAlgn="base">
        <a:spcBef>
          <a:spcPct val="0"/>
        </a:spcBef>
        <a:spcAft>
          <a:spcPct val="0"/>
        </a:spcAft>
        <a:defRPr sz="2400" b="1">
          <a:solidFill>
            <a:srgbClr val="CD0921"/>
          </a:solidFill>
          <a:latin typeface="Arial" charset="0"/>
          <a:ea typeface="ＭＳ Ｐゴシック" charset="0"/>
        </a:defRPr>
      </a:lvl8pPr>
      <a:lvl9pPr marL="1371600" algn="l" rtl="0" fontAlgn="base">
        <a:spcBef>
          <a:spcPct val="0"/>
        </a:spcBef>
        <a:spcAft>
          <a:spcPct val="0"/>
        </a:spcAft>
        <a:defRPr sz="2400" b="1">
          <a:solidFill>
            <a:srgbClr val="CD0921"/>
          </a:solidFill>
          <a:latin typeface="Arial" charset="0"/>
          <a:ea typeface="ＭＳ Ｐゴシック" charset="0"/>
        </a:defRPr>
      </a:lvl9pPr>
    </p:titleStyle>
    <p:bodyStyle>
      <a:lvl1pPr marL="257175" indent="-257175" algn="l" rtl="0" eaLnBrk="0" fontAlgn="base" hangingPunct="0">
        <a:spcBef>
          <a:spcPct val="20000"/>
        </a:spcBef>
        <a:spcAft>
          <a:spcPct val="0"/>
        </a:spcAft>
        <a:buClr>
          <a:srgbClr val="E40520"/>
        </a:buClr>
        <a:buChar char="•"/>
        <a:defRPr sz="2200">
          <a:solidFill>
            <a:schemeClr val="tx1"/>
          </a:solidFill>
          <a:latin typeface="+mn-lt"/>
          <a:ea typeface="+mn-ea"/>
          <a:cs typeface="ＭＳ Ｐゴシック" charset="0"/>
        </a:defRPr>
      </a:lvl1pPr>
      <a:lvl2pPr marL="557213" indent="-214313" algn="l" rtl="0" eaLnBrk="0" fontAlgn="base" hangingPunct="0">
        <a:spcBef>
          <a:spcPct val="20000"/>
        </a:spcBef>
        <a:spcAft>
          <a:spcPct val="0"/>
        </a:spcAft>
        <a:buClr>
          <a:srgbClr val="E40520"/>
        </a:buClr>
        <a:buChar char="–"/>
        <a:defRPr sz="2000">
          <a:solidFill>
            <a:schemeClr val="tx1"/>
          </a:solidFill>
          <a:latin typeface="+mn-lt"/>
          <a:ea typeface="+mn-ea"/>
        </a:defRPr>
      </a:lvl2pPr>
      <a:lvl3pPr marL="857250" indent="-171450" algn="l" rtl="0" eaLnBrk="0" fontAlgn="base" hangingPunct="0">
        <a:spcBef>
          <a:spcPct val="20000"/>
        </a:spcBef>
        <a:spcAft>
          <a:spcPct val="0"/>
        </a:spcAft>
        <a:buClr>
          <a:srgbClr val="E40520"/>
        </a:buClr>
        <a:buChar char="•"/>
        <a:defRPr sz="1800">
          <a:solidFill>
            <a:schemeClr val="tx1"/>
          </a:solidFill>
          <a:latin typeface="+mn-lt"/>
          <a:ea typeface="+mn-ea"/>
        </a:defRPr>
      </a:lvl3pPr>
      <a:lvl4pPr marL="1200150" indent="-171450" algn="l" rtl="0" eaLnBrk="0" fontAlgn="base" hangingPunct="0">
        <a:spcBef>
          <a:spcPct val="20000"/>
        </a:spcBef>
        <a:spcAft>
          <a:spcPct val="0"/>
        </a:spcAft>
        <a:buClr>
          <a:srgbClr val="E40520"/>
        </a:buClr>
        <a:buChar char="–"/>
        <a:defRPr sz="1600">
          <a:solidFill>
            <a:schemeClr val="tx1"/>
          </a:solidFill>
          <a:latin typeface="+mn-lt"/>
          <a:ea typeface="+mn-ea"/>
        </a:defRPr>
      </a:lvl4pPr>
      <a:lvl5pPr marL="1543050" indent="-171450" algn="l" rtl="0" eaLnBrk="0" fontAlgn="base" hangingPunct="0">
        <a:spcBef>
          <a:spcPct val="20000"/>
        </a:spcBef>
        <a:spcAft>
          <a:spcPct val="0"/>
        </a:spcAft>
        <a:buClr>
          <a:srgbClr val="E40520"/>
        </a:buClr>
        <a:buChar char="»"/>
        <a:defRPr sz="1400">
          <a:solidFill>
            <a:schemeClr val="tx1"/>
          </a:solidFill>
          <a:latin typeface="+mn-lt"/>
          <a:ea typeface="+mn-ea"/>
        </a:defRPr>
      </a:lvl5pPr>
      <a:lvl6pPr marL="1885950" indent="-171450" algn="l" rtl="0" fontAlgn="base">
        <a:spcBef>
          <a:spcPct val="20000"/>
        </a:spcBef>
        <a:spcAft>
          <a:spcPct val="0"/>
        </a:spcAft>
        <a:buChar char="»"/>
        <a:defRPr>
          <a:solidFill>
            <a:schemeClr val="tx1"/>
          </a:solidFill>
          <a:latin typeface="+mn-lt"/>
          <a:ea typeface="+mn-ea"/>
        </a:defRPr>
      </a:lvl6pPr>
      <a:lvl7pPr marL="2228850" indent="-171450" algn="l" rtl="0" fontAlgn="base">
        <a:spcBef>
          <a:spcPct val="20000"/>
        </a:spcBef>
        <a:spcAft>
          <a:spcPct val="0"/>
        </a:spcAft>
        <a:buChar char="»"/>
        <a:defRPr>
          <a:solidFill>
            <a:schemeClr val="tx1"/>
          </a:solidFill>
          <a:latin typeface="+mn-lt"/>
          <a:ea typeface="+mn-ea"/>
        </a:defRPr>
      </a:lvl7pPr>
      <a:lvl8pPr marL="2571750" indent="-171450" algn="l" rtl="0" fontAlgn="base">
        <a:spcBef>
          <a:spcPct val="20000"/>
        </a:spcBef>
        <a:spcAft>
          <a:spcPct val="0"/>
        </a:spcAft>
        <a:buChar char="»"/>
        <a:defRPr>
          <a:solidFill>
            <a:schemeClr val="tx1"/>
          </a:solidFill>
          <a:latin typeface="+mn-lt"/>
          <a:ea typeface="+mn-ea"/>
        </a:defRPr>
      </a:lvl8pPr>
      <a:lvl9pPr marL="2914650" indent="-171450" algn="l" rtl="0" fontAlgn="base">
        <a:spcBef>
          <a:spcPct val="20000"/>
        </a:spcBef>
        <a:spcAft>
          <a:spcPct val="0"/>
        </a:spcAft>
        <a:buChar char="»"/>
        <a:defRPr>
          <a:solidFill>
            <a:schemeClr val="tx1"/>
          </a:solidFill>
          <a:latin typeface="+mn-lt"/>
          <a:ea typeface="+mn-ea"/>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red flag with white lines&#10;&#10;Description automatically generated">
            <a:extLst>
              <a:ext uri="{FF2B5EF4-FFF2-40B4-BE49-F238E27FC236}">
                <a16:creationId xmlns:a16="http://schemas.microsoft.com/office/drawing/2014/main" id="{F6EEDAA6-B494-D99C-9154-8BCDB02672DD}"/>
              </a:ext>
            </a:extLst>
          </p:cNvPr>
          <p:cNvPicPr>
            <a:picLocks noChangeAspect="1"/>
          </p:cNvPicPr>
          <p:nvPr/>
        </p:nvPicPr>
        <p:blipFill>
          <a:blip r:embed="rId2"/>
          <a:stretch>
            <a:fillRect/>
          </a:stretch>
        </p:blipFill>
        <p:spPr>
          <a:xfrm>
            <a:off x="0" y="0"/>
            <a:ext cx="9144000" cy="5143500"/>
          </a:xfrm>
          <a:prstGeom prst="rect">
            <a:avLst/>
          </a:prstGeom>
        </p:spPr>
      </p:pic>
      <p:sp>
        <p:nvSpPr>
          <p:cNvPr id="6146" name="Rectangle 36">
            <a:extLst>
              <a:ext uri="{FF2B5EF4-FFF2-40B4-BE49-F238E27FC236}">
                <a16:creationId xmlns:a16="http://schemas.microsoft.com/office/drawing/2014/main" id="{EA8A2CFA-D4B4-9656-FF5A-D8EBB799CD05}"/>
              </a:ext>
            </a:extLst>
          </p:cNvPr>
          <p:cNvSpPr>
            <a:spLocks noChangeArrowheads="1"/>
          </p:cNvSpPr>
          <p:nvPr/>
        </p:nvSpPr>
        <p:spPr bwMode="auto">
          <a:xfrm>
            <a:off x="7370763" y="43703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D52B1E"/>
              </a:buClr>
              <a:buChar char="•"/>
              <a:defRPr sz="21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D52B1E"/>
              </a:buClr>
              <a:buChar char="–"/>
              <a:defRPr>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D52B1E"/>
              </a:buClr>
              <a:buChar char="•"/>
              <a:defRPr sz="15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D52B1E"/>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D52B1E"/>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D52B1E"/>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D52B1E"/>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D52B1E"/>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D52B1E"/>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endParaRPr lang="en-GB" altLang="en-US" sz="1800">
              <a:latin typeface="Times" charset="0"/>
            </a:endParaRPr>
          </a:p>
        </p:txBody>
      </p:sp>
      <p:sp>
        <p:nvSpPr>
          <p:cNvPr id="6147" name="Rectangle 38">
            <a:extLst>
              <a:ext uri="{FF2B5EF4-FFF2-40B4-BE49-F238E27FC236}">
                <a16:creationId xmlns:a16="http://schemas.microsoft.com/office/drawing/2014/main" id="{A0B2EC4B-92A5-6A5C-23C4-B30951C5AAEB}"/>
              </a:ext>
            </a:extLst>
          </p:cNvPr>
          <p:cNvSpPr>
            <a:spLocks noGrp="1" noChangeArrowheads="1"/>
          </p:cNvSpPr>
          <p:nvPr/>
        </p:nvSpPr>
        <p:spPr bwMode="auto">
          <a:xfrm>
            <a:off x="1657350" y="1401763"/>
            <a:ext cx="58293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D52B1E"/>
              </a:buClr>
              <a:buChar char="•"/>
              <a:defRPr sz="21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D52B1E"/>
              </a:buClr>
              <a:buChar char="–"/>
              <a:defRPr>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D52B1E"/>
              </a:buClr>
              <a:buChar char="•"/>
              <a:defRPr sz="15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D52B1E"/>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D52B1E"/>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D52B1E"/>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D52B1E"/>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D52B1E"/>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D52B1E"/>
              </a:buClr>
              <a:buChar char="»"/>
              <a:defRPr>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endParaRPr lang="en-US" altLang="en-US" sz="3300" dirty="0">
              <a:solidFill>
                <a:schemeClr val="bg1"/>
              </a:solidFill>
            </a:endParaRPr>
          </a:p>
        </p:txBody>
      </p:sp>
      <p:sp>
        <p:nvSpPr>
          <p:cNvPr id="6148" name="Rectangle 39">
            <a:extLst>
              <a:ext uri="{FF2B5EF4-FFF2-40B4-BE49-F238E27FC236}">
                <a16:creationId xmlns:a16="http://schemas.microsoft.com/office/drawing/2014/main" id="{A75970F8-9A93-8AF1-6A55-BF64B7572F4B}"/>
              </a:ext>
            </a:extLst>
          </p:cNvPr>
          <p:cNvSpPr>
            <a:spLocks noGrp="1" noChangeArrowheads="1"/>
          </p:cNvSpPr>
          <p:nvPr/>
        </p:nvSpPr>
        <p:spPr bwMode="auto">
          <a:xfrm>
            <a:off x="2171700" y="843558"/>
            <a:ext cx="4800600" cy="2863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52B1E"/>
              </a:buClr>
              <a:buChar char="•"/>
              <a:defRPr sz="21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D52B1E"/>
              </a:buClr>
              <a:buChar char="–"/>
              <a:defRPr>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D52B1E"/>
              </a:buClr>
              <a:buChar char="•"/>
              <a:defRPr sz="15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D52B1E"/>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D52B1E"/>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D52B1E"/>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D52B1E"/>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D52B1E"/>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D52B1E"/>
              </a:buClr>
              <a:buChar char="»"/>
              <a:defRPr>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en-US" altLang="en-US" sz="2400" dirty="0">
                <a:solidFill>
                  <a:schemeClr val="bg1"/>
                </a:solidFill>
              </a:rPr>
              <a:t>What I Wish I Knew About Going to the Court of Protection </a:t>
            </a:r>
          </a:p>
          <a:p>
            <a:pPr algn="ctr">
              <a:spcBef>
                <a:spcPct val="0"/>
              </a:spcBef>
              <a:buClrTx/>
              <a:buFontTx/>
              <a:buNone/>
            </a:pPr>
            <a:endParaRPr lang="en-US" altLang="en-US" sz="2400" dirty="0">
              <a:solidFill>
                <a:schemeClr val="bg1"/>
              </a:solidFill>
            </a:endParaRPr>
          </a:p>
          <a:p>
            <a:pPr algn="ctr">
              <a:spcBef>
                <a:spcPct val="0"/>
              </a:spcBef>
              <a:buClrTx/>
              <a:buFontTx/>
              <a:buNone/>
            </a:pPr>
            <a:r>
              <a:rPr lang="en-US" altLang="en-US" sz="2400" dirty="0">
                <a:solidFill>
                  <a:schemeClr val="bg1"/>
                </a:solidFill>
              </a:rPr>
              <a:t>11 March 2026 </a:t>
            </a:r>
          </a:p>
          <a:p>
            <a:pPr algn="ctr">
              <a:spcBef>
                <a:spcPct val="0"/>
              </a:spcBef>
              <a:buClrTx/>
              <a:buFontTx/>
              <a:buNone/>
            </a:pPr>
            <a:endParaRPr lang="en-US" altLang="en-US" sz="2400" dirty="0">
              <a:solidFill>
                <a:schemeClr val="bg1"/>
              </a:solidFill>
            </a:endParaRPr>
          </a:p>
          <a:p>
            <a:pPr algn="ctr">
              <a:spcBef>
                <a:spcPct val="0"/>
              </a:spcBef>
              <a:buClrTx/>
              <a:buFontTx/>
              <a:buNone/>
            </a:pPr>
            <a:r>
              <a:rPr lang="en-US" altLang="en-US" sz="2000" dirty="0">
                <a:solidFill>
                  <a:schemeClr val="bg1"/>
                </a:solidFill>
              </a:rPr>
              <a:t>Innes Deuchars</a:t>
            </a:r>
          </a:p>
          <a:p>
            <a:pPr algn="ctr">
              <a:spcBef>
                <a:spcPct val="0"/>
              </a:spcBef>
              <a:buClrTx/>
              <a:buFontTx/>
              <a:buNone/>
            </a:pPr>
            <a:r>
              <a:rPr lang="en-US" altLang="en-US" sz="2000" dirty="0">
                <a:solidFill>
                  <a:schemeClr val="bg1"/>
                </a:solidFill>
              </a:rPr>
              <a:t>Assistant Principal Lawyer LBE </a:t>
            </a:r>
          </a:p>
        </p:txBody>
      </p:sp>
      <p:sp>
        <p:nvSpPr>
          <p:cNvPr id="6149" name="Rectangle 41">
            <a:extLst>
              <a:ext uri="{FF2B5EF4-FFF2-40B4-BE49-F238E27FC236}">
                <a16:creationId xmlns:a16="http://schemas.microsoft.com/office/drawing/2014/main" id="{696D7D26-453F-AAF5-1CB9-2386E18456FE}"/>
              </a:ext>
            </a:extLst>
          </p:cNvPr>
          <p:cNvSpPr>
            <a:spLocks noChangeArrowheads="1"/>
          </p:cNvSpPr>
          <p:nvPr/>
        </p:nvSpPr>
        <p:spPr bwMode="auto">
          <a:xfrm>
            <a:off x="161925" y="4638675"/>
            <a:ext cx="1874838" cy="311150"/>
          </a:xfrm>
          <a:prstGeom prst="rect">
            <a:avLst/>
          </a:prstGeom>
          <a:noFill/>
          <a:ln>
            <a:noFill/>
          </a:ln>
        </p:spPr>
        <p:txBody>
          <a:bodyPr wrap="none">
            <a:spAutoFit/>
          </a:bodyPr>
          <a:lstStyle>
            <a:lvl1pPr>
              <a:spcBef>
                <a:spcPct val="20000"/>
              </a:spcBef>
              <a:buClr>
                <a:srgbClr val="D52B1E"/>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D52B1E"/>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D52B1E"/>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D52B1E"/>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D52B1E"/>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D52B1E"/>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D52B1E"/>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D52B1E"/>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D52B1E"/>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defRPr/>
            </a:pPr>
            <a:r>
              <a:rPr lang="en-US" altLang="en-US" sz="1425" b="1" dirty="0" err="1">
                <a:solidFill>
                  <a:srgbClr val="D52B1E"/>
                </a:solidFill>
              </a:rPr>
              <a:t>www.enfield.gov.uk</a:t>
            </a:r>
            <a:endParaRPr lang="en-US" altLang="en-US" sz="1425" b="1" dirty="0">
              <a:solidFill>
                <a:srgbClr val="D52B1E"/>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46D15-13C1-5BC6-1808-08D096F5FFFF}"/>
              </a:ext>
            </a:extLst>
          </p:cNvPr>
          <p:cNvSpPr>
            <a:spLocks noGrp="1"/>
          </p:cNvSpPr>
          <p:nvPr>
            <p:ph type="title"/>
          </p:nvPr>
        </p:nvSpPr>
        <p:spPr>
          <a:xfrm>
            <a:off x="251520" y="228600"/>
            <a:ext cx="8640960" cy="758974"/>
          </a:xfrm>
        </p:spPr>
        <p:txBody>
          <a:bodyPr/>
          <a:lstStyle/>
          <a:p>
            <a:r>
              <a:rPr lang="en-GB" sz="2800" dirty="0"/>
              <a:t>Court of Protection – deprivation of liberty? </a:t>
            </a:r>
          </a:p>
        </p:txBody>
      </p:sp>
      <p:sp>
        <p:nvSpPr>
          <p:cNvPr id="3" name="Content Placeholder 2">
            <a:extLst>
              <a:ext uri="{FF2B5EF4-FFF2-40B4-BE49-F238E27FC236}">
                <a16:creationId xmlns:a16="http://schemas.microsoft.com/office/drawing/2014/main" id="{292279DA-CC2B-0494-09F8-0F07290F7A3C}"/>
              </a:ext>
            </a:extLst>
          </p:cNvPr>
          <p:cNvSpPr>
            <a:spLocks noGrp="1"/>
          </p:cNvSpPr>
          <p:nvPr>
            <p:ph idx="1"/>
          </p:nvPr>
        </p:nvSpPr>
        <p:spPr>
          <a:xfrm>
            <a:off x="251520" y="915566"/>
            <a:ext cx="8784976" cy="4104456"/>
          </a:xfrm>
        </p:spPr>
        <p:txBody>
          <a:bodyPr/>
          <a:lstStyle/>
          <a:p>
            <a:r>
              <a:rPr lang="en-GB" dirty="0"/>
              <a:t>A person is deprived of their liberty when:</a:t>
            </a:r>
          </a:p>
          <a:p>
            <a:pPr marL="0" indent="0">
              <a:buNone/>
            </a:pPr>
            <a:r>
              <a:rPr lang="en-GB" dirty="0"/>
              <a:t>     1) they are under continuous supervision and control</a:t>
            </a:r>
          </a:p>
          <a:p>
            <a:pPr marL="0" indent="0">
              <a:buNone/>
            </a:pPr>
            <a:r>
              <a:rPr lang="en-GB" dirty="0"/>
              <a:t>     2) Not free to leave, and </a:t>
            </a:r>
          </a:p>
          <a:p>
            <a:pPr marL="0" indent="0">
              <a:buNone/>
            </a:pPr>
            <a:r>
              <a:rPr lang="en-GB" dirty="0"/>
              <a:t>     3) they lack capacity to consent to the arrangements</a:t>
            </a:r>
          </a:p>
          <a:p>
            <a:r>
              <a:rPr lang="en-GB" dirty="0"/>
              <a:t>If the care arrangements/restrictions amount to a </a:t>
            </a:r>
            <a:r>
              <a:rPr lang="en-GB" dirty="0" err="1"/>
              <a:t>DoL</a:t>
            </a:r>
            <a:r>
              <a:rPr lang="en-GB" dirty="0"/>
              <a:t> must be authorised by the LA or CoP? </a:t>
            </a:r>
          </a:p>
          <a:p>
            <a:r>
              <a:rPr lang="en-GB" dirty="0"/>
              <a:t>Why? Because Article 5 of ECHR – protects a person's right to liberty</a:t>
            </a:r>
          </a:p>
          <a:p>
            <a:endParaRPr lang="en-GB" dirty="0"/>
          </a:p>
        </p:txBody>
      </p:sp>
    </p:spTree>
    <p:extLst>
      <p:ext uri="{BB962C8B-B14F-4D97-AF65-F5344CB8AC3E}">
        <p14:creationId xmlns:p14="http://schemas.microsoft.com/office/powerpoint/2010/main" val="1016630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091F8-23C8-F624-0841-74CDB7939AA2}"/>
              </a:ext>
            </a:extLst>
          </p:cNvPr>
          <p:cNvSpPr>
            <a:spLocks noGrp="1"/>
          </p:cNvSpPr>
          <p:nvPr>
            <p:ph type="title"/>
          </p:nvPr>
        </p:nvSpPr>
        <p:spPr>
          <a:xfrm>
            <a:off x="251520" y="228600"/>
            <a:ext cx="8640960" cy="614958"/>
          </a:xfrm>
        </p:spPr>
        <p:txBody>
          <a:bodyPr/>
          <a:lstStyle/>
          <a:p>
            <a:r>
              <a:rPr lang="en-GB" sz="2800" dirty="0"/>
              <a:t>Court of Protection – deprivation of liberty? </a:t>
            </a:r>
          </a:p>
        </p:txBody>
      </p:sp>
      <p:sp>
        <p:nvSpPr>
          <p:cNvPr id="3" name="Content Placeholder 2">
            <a:extLst>
              <a:ext uri="{FF2B5EF4-FFF2-40B4-BE49-F238E27FC236}">
                <a16:creationId xmlns:a16="http://schemas.microsoft.com/office/drawing/2014/main" id="{DF90DF09-9A0B-C03C-B43D-09D0D91C14A1}"/>
              </a:ext>
            </a:extLst>
          </p:cNvPr>
          <p:cNvSpPr>
            <a:spLocks noGrp="1"/>
          </p:cNvSpPr>
          <p:nvPr>
            <p:ph idx="1"/>
          </p:nvPr>
        </p:nvSpPr>
        <p:spPr>
          <a:xfrm>
            <a:off x="251520" y="843558"/>
            <a:ext cx="8784976" cy="4176464"/>
          </a:xfrm>
        </p:spPr>
        <p:txBody>
          <a:bodyPr/>
          <a:lstStyle/>
          <a:p>
            <a:pPr>
              <a:buFont typeface="Arial" panose="020B0604020202020204" pitchFamily="34" charset="0"/>
              <a:buChar char="•"/>
            </a:pPr>
            <a:r>
              <a:rPr lang="en-GB" dirty="0" err="1"/>
              <a:t>DoL</a:t>
            </a:r>
            <a:r>
              <a:rPr lang="en-GB" dirty="0"/>
              <a:t> can arise in hospitals, care homes and community settings</a:t>
            </a:r>
          </a:p>
          <a:p>
            <a:pPr>
              <a:buFont typeface="Arial" panose="020B0604020202020204" pitchFamily="34" charset="0"/>
              <a:buChar char="•"/>
            </a:pPr>
            <a:r>
              <a:rPr lang="en-GB" dirty="0" err="1"/>
              <a:t>DoL</a:t>
            </a:r>
            <a:r>
              <a:rPr lang="en-GB" dirty="0"/>
              <a:t> in care homes and hospitals are authorised by LA’s via </a:t>
            </a:r>
            <a:r>
              <a:rPr lang="en-GB" dirty="0" err="1"/>
              <a:t>DoLs</a:t>
            </a:r>
            <a:r>
              <a:rPr lang="en-GB" dirty="0"/>
              <a:t> process</a:t>
            </a:r>
          </a:p>
          <a:p>
            <a:pPr>
              <a:buFont typeface="Arial" panose="020B0604020202020204" pitchFamily="34" charset="0"/>
              <a:buChar char="•"/>
            </a:pPr>
            <a:r>
              <a:rPr lang="en-GB" dirty="0" err="1"/>
              <a:t>DoL</a:t>
            </a:r>
            <a:r>
              <a:rPr lang="en-GB" dirty="0"/>
              <a:t> in community settings can only be authorised by </a:t>
            </a:r>
            <a:r>
              <a:rPr lang="en-GB" dirty="0" err="1"/>
              <a:t>CoP.</a:t>
            </a:r>
            <a:r>
              <a:rPr lang="en-GB" dirty="0"/>
              <a:t> E.g. Supported living placement</a:t>
            </a:r>
          </a:p>
          <a:p>
            <a:pPr>
              <a:buFont typeface="Arial" panose="020B0604020202020204" pitchFamily="34" charset="0"/>
              <a:buChar char="•"/>
            </a:pPr>
            <a:r>
              <a:rPr lang="en-GB" dirty="0"/>
              <a:t>What about people in their own homes? </a:t>
            </a:r>
          </a:p>
          <a:p>
            <a:pPr>
              <a:buFont typeface="Arial" panose="020B0604020202020204" pitchFamily="34" charset="0"/>
              <a:buChar char="•"/>
            </a:pPr>
            <a:r>
              <a:rPr lang="en-GB" dirty="0"/>
              <a:t>Do care arrangements = a </a:t>
            </a:r>
            <a:r>
              <a:rPr lang="en-GB" dirty="0" err="1"/>
              <a:t>DoL</a:t>
            </a:r>
            <a:r>
              <a:rPr lang="en-GB" dirty="0"/>
              <a:t> = application to CoP?    </a:t>
            </a:r>
          </a:p>
          <a:p>
            <a:pPr marL="0" indent="0">
              <a:buNone/>
            </a:pPr>
            <a:endParaRPr lang="en-GB" dirty="0"/>
          </a:p>
          <a:p>
            <a:endParaRPr lang="en-GB" dirty="0"/>
          </a:p>
        </p:txBody>
      </p:sp>
    </p:spTree>
    <p:extLst>
      <p:ext uri="{BB962C8B-B14F-4D97-AF65-F5344CB8AC3E}">
        <p14:creationId xmlns:p14="http://schemas.microsoft.com/office/powerpoint/2010/main" val="2826535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073E3-D8BF-F45B-3F8A-F2FEAEDD48F2}"/>
              </a:ext>
            </a:extLst>
          </p:cNvPr>
          <p:cNvSpPr>
            <a:spLocks noGrp="1"/>
          </p:cNvSpPr>
          <p:nvPr>
            <p:ph type="title"/>
          </p:nvPr>
        </p:nvSpPr>
        <p:spPr>
          <a:xfrm>
            <a:off x="251520" y="123478"/>
            <a:ext cx="8640960" cy="936104"/>
          </a:xfrm>
        </p:spPr>
        <p:txBody>
          <a:bodyPr/>
          <a:lstStyle/>
          <a:p>
            <a:r>
              <a:rPr lang="en-GB" sz="2800" dirty="0"/>
              <a:t>Court of Protection – moving people, a deprivation of liberty? </a:t>
            </a:r>
          </a:p>
        </p:txBody>
      </p:sp>
      <p:sp>
        <p:nvSpPr>
          <p:cNvPr id="3" name="Content Placeholder 2">
            <a:extLst>
              <a:ext uri="{FF2B5EF4-FFF2-40B4-BE49-F238E27FC236}">
                <a16:creationId xmlns:a16="http://schemas.microsoft.com/office/drawing/2014/main" id="{713BC65F-1E0F-6C97-2348-6F82949104CE}"/>
              </a:ext>
            </a:extLst>
          </p:cNvPr>
          <p:cNvSpPr>
            <a:spLocks noGrp="1"/>
          </p:cNvSpPr>
          <p:nvPr>
            <p:ph idx="1"/>
          </p:nvPr>
        </p:nvSpPr>
        <p:spPr>
          <a:xfrm>
            <a:off x="251520" y="1059582"/>
            <a:ext cx="8568952" cy="3168352"/>
          </a:xfrm>
        </p:spPr>
        <p:txBody>
          <a:bodyPr/>
          <a:lstStyle/>
          <a:p>
            <a:r>
              <a:rPr lang="en-GB" dirty="0"/>
              <a:t>Do the transport arrangements amount to a deprivation of liberty? </a:t>
            </a:r>
          </a:p>
          <a:p>
            <a:r>
              <a:rPr lang="en-GB" dirty="0"/>
              <a:t>The arrangements becomes a </a:t>
            </a:r>
            <a:r>
              <a:rPr lang="en-GB" dirty="0" err="1"/>
              <a:t>DoL</a:t>
            </a:r>
            <a:r>
              <a:rPr lang="en-GB" dirty="0"/>
              <a:t> when the person is:</a:t>
            </a:r>
            <a:br>
              <a:rPr lang="en-GB" dirty="0"/>
            </a:br>
            <a:r>
              <a:rPr lang="en-GB" dirty="0"/>
              <a:t>1) under continuous supervision, control or restraint &amp; not free to leave</a:t>
            </a:r>
          </a:p>
          <a:p>
            <a:r>
              <a:rPr lang="en-GB" dirty="0"/>
              <a:t>2) lacks capacity to consent</a:t>
            </a:r>
          </a:p>
          <a:p>
            <a:r>
              <a:rPr lang="en-GB" dirty="0"/>
              <a:t>Yes? Then it must be authorised by the CoP otherwise unlawful</a:t>
            </a:r>
          </a:p>
          <a:p>
            <a:r>
              <a:rPr lang="en-GB" dirty="0"/>
              <a:t>How? Application to CoP with the proposed conveyance plan </a:t>
            </a:r>
          </a:p>
          <a:p>
            <a:r>
              <a:rPr lang="en-GB" dirty="0"/>
              <a:t>Plan describe all steps, restrictions and any use of restraint</a:t>
            </a:r>
          </a:p>
          <a:p>
            <a:endParaRPr lang="en-GB" dirty="0"/>
          </a:p>
          <a:p>
            <a:pPr marL="0" indent="0">
              <a:buNone/>
            </a:pPr>
            <a:endParaRPr lang="en-GB" dirty="0"/>
          </a:p>
        </p:txBody>
      </p:sp>
    </p:spTree>
    <p:extLst>
      <p:ext uri="{BB962C8B-B14F-4D97-AF65-F5344CB8AC3E}">
        <p14:creationId xmlns:p14="http://schemas.microsoft.com/office/powerpoint/2010/main" val="40130713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973FD-1CA7-7D05-E2FF-F32709E26F26}"/>
              </a:ext>
            </a:extLst>
          </p:cNvPr>
          <p:cNvSpPr>
            <a:spLocks noGrp="1"/>
          </p:cNvSpPr>
          <p:nvPr>
            <p:ph type="title"/>
          </p:nvPr>
        </p:nvSpPr>
        <p:spPr>
          <a:xfrm>
            <a:off x="251520" y="228600"/>
            <a:ext cx="8640960" cy="542950"/>
          </a:xfrm>
        </p:spPr>
        <p:txBody>
          <a:bodyPr/>
          <a:lstStyle/>
          <a:p>
            <a:r>
              <a:rPr lang="en-GB" dirty="0"/>
              <a:t>Court of Protection – attending the CoP, some pointers		</a:t>
            </a:r>
          </a:p>
        </p:txBody>
      </p:sp>
      <p:sp>
        <p:nvSpPr>
          <p:cNvPr id="3" name="Content Placeholder 2">
            <a:extLst>
              <a:ext uri="{FF2B5EF4-FFF2-40B4-BE49-F238E27FC236}">
                <a16:creationId xmlns:a16="http://schemas.microsoft.com/office/drawing/2014/main" id="{5866C22C-7C52-E8C9-6BCE-0D42C397C77E}"/>
              </a:ext>
            </a:extLst>
          </p:cNvPr>
          <p:cNvSpPr>
            <a:spLocks noGrp="1"/>
          </p:cNvSpPr>
          <p:nvPr>
            <p:ph idx="1"/>
          </p:nvPr>
        </p:nvSpPr>
        <p:spPr>
          <a:xfrm>
            <a:off x="251520" y="699542"/>
            <a:ext cx="8784976" cy="4320480"/>
          </a:xfrm>
        </p:spPr>
        <p:txBody>
          <a:bodyPr/>
          <a:lstStyle/>
          <a:p>
            <a:r>
              <a:rPr lang="en-GB" dirty="0"/>
              <a:t>Hearings in London are at CoP at First Avenue House in Holborn</a:t>
            </a:r>
          </a:p>
          <a:p>
            <a:r>
              <a:rPr lang="en-GB" dirty="0"/>
              <a:t>Parties must usually attend a hearing 1hr before it starts for pre-hearing discussions</a:t>
            </a:r>
          </a:p>
          <a:p>
            <a:r>
              <a:rPr lang="en-GB" dirty="0"/>
              <a:t>The parties are usually represented by lawyers</a:t>
            </a:r>
          </a:p>
          <a:p>
            <a:r>
              <a:rPr lang="en-GB" dirty="0"/>
              <a:t>Hearings are usually in person before a judge</a:t>
            </a:r>
          </a:p>
          <a:p>
            <a:r>
              <a:rPr lang="en-GB" dirty="0"/>
              <a:t>Less formal and have a collaborative approach about what is in the best interest of the person</a:t>
            </a:r>
          </a:p>
          <a:p>
            <a:r>
              <a:rPr lang="en-GB" dirty="0"/>
              <a:t>Judges are addressed as ‘judge’ </a:t>
            </a:r>
          </a:p>
          <a:p>
            <a:r>
              <a:rPr lang="en-GB" dirty="0"/>
              <a:t>Circuit Judges are addressed as ‘your honour’</a:t>
            </a:r>
          </a:p>
          <a:p>
            <a:r>
              <a:rPr lang="en-GB" dirty="0"/>
              <a:t>Always bring the papers to court</a:t>
            </a:r>
          </a:p>
          <a:p>
            <a:r>
              <a:rPr lang="en-GB" dirty="0"/>
              <a:t>If you are a witness make sure you know your statement!  </a:t>
            </a:r>
          </a:p>
          <a:p>
            <a:endParaRPr lang="en-GB" dirty="0"/>
          </a:p>
        </p:txBody>
      </p:sp>
    </p:spTree>
    <p:extLst>
      <p:ext uri="{BB962C8B-B14F-4D97-AF65-F5344CB8AC3E}">
        <p14:creationId xmlns:p14="http://schemas.microsoft.com/office/powerpoint/2010/main" val="4054396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2C636-00F1-7102-8EF1-5548854110DD}"/>
              </a:ext>
            </a:extLst>
          </p:cNvPr>
          <p:cNvSpPr>
            <a:spLocks noGrp="1"/>
          </p:cNvSpPr>
          <p:nvPr>
            <p:ph type="title"/>
          </p:nvPr>
        </p:nvSpPr>
        <p:spPr>
          <a:xfrm>
            <a:off x="251520" y="228600"/>
            <a:ext cx="8640960" cy="686966"/>
          </a:xfrm>
        </p:spPr>
        <p:txBody>
          <a:bodyPr/>
          <a:lstStyle/>
          <a:p>
            <a:r>
              <a:rPr lang="en-GB" sz="2800" dirty="0"/>
              <a:t>Court of Protection – case overview 1</a:t>
            </a:r>
          </a:p>
        </p:txBody>
      </p:sp>
      <p:sp>
        <p:nvSpPr>
          <p:cNvPr id="3" name="Content Placeholder 2">
            <a:extLst>
              <a:ext uri="{FF2B5EF4-FFF2-40B4-BE49-F238E27FC236}">
                <a16:creationId xmlns:a16="http://schemas.microsoft.com/office/drawing/2014/main" id="{26A621CE-EE21-0321-D6E1-2E1E9BA867CF}"/>
              </a:ext>
            </a:extLst>
          </p:cNvPr>
          <p:cNvSpPr>
            <a:spLocks noGrp="1"/>
          </p:cNvSpPr>
          <p:nvPr>
            <p:ph idx="1"/>
          </p:nvPr>
        </p:nvSpPr>
        <p:spPr>
          <a:xfrm>
            <a:off x="251520" y="915566"/>
            <a:ext cx="8784976" cy="4104456"/>
          </a:xfrm>
        </p:spPr>
        <p:txBody>
          <a:bodyPr/>
          <a:lstStyle/>
          <a:p>
            <a:pPr algn="just"/>
            <a:r>
              <a:rPr lang="en-GB" dirty="0"/>
              <a:t>Man living alone in one bedroom flat</a:t>
            </a:r>
          </a:p>
          <a:p>
            <a:pPr algn="just"/>
            <a:r>
              <a:rPr lang="en-GB" dirty="0"/>
              <a:t>Spent much of his life living on the streets</a:t>
            </a:r>
          </a:p>
          <a:p>
            <a:pPr algn="just"/>
            <a:r>
              <a:rPr lang="en-GB" dirty="0"/>
              <a:t>Lived in squalid conditions, human faeces everywhere, on floors and walls.  No heating or hot water. </a:t>
            </a:r>
          </a:p>
          <a:p>
            <a:pPr algn="just"/>
            <a:r>
              <a:rPr lang="en-GB" dirty="0"/>
              <a:t>History of refusing social workers, carers and his GP</a:t>
            </a:r>
          </a:p>
          <a:p>
            <a:pPr algn="just"/>
            <a:r>
              <a:rPr lang="en-GB" dirty="0"/>
              <a:t>He was not eating or taking medication</a:t>
            </a:r>
          </a:p>
          <a:p>
            <a:pPr algn="just"/>
            <a:r>
              <a:rPr lang="en-GB" dirty="0"/>
              <a:t>He had inflamed lower limbs and toes and open wounds on his feet. His feet were covered in faeces. Risk of sepsis and potential death. He was bed bound and slept in a heavily soiled mattress covered in rubbish</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4385083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ADA3F-C197-B3FD-6FEB-DEF224270DEF}"/>
              </a:ext>
            </a:extLst>
          </p:cNvPr>
          <p:cNvSpPr>
            <a:spLocks noGrp="1"/>
          </p:cNvSpPr>
          <p:nvPr>
            <p:ph type="title"/>
          </p:nvPr>
        </p:nvSpPr>
        <p:spPr>
          <a:xfrm>
            <a:off x="251520" y="228600"/>
            <a:ext cx="8640960" cy="542950"/>
          </a:xfrm>
        </p:spPr>
        <p:txBody>
          <a:bodyPr/>
          <a:lstStyle/>
          <a:p>
            <a:r>
              <a:rPr lang="en-GB" sz="2800" dirty="0"/>
              <a:t>Court of Protection – case overview 1</a:t>
            </a:r>
          </a:p>
        </p:txBody>
      </p:sp>
      <p:sp>
        <p:nvSpPr>
          <p:cNvPr id="3" name="Content Placeholder 2">
            <a:extLst>
              <a:ext uri="{FF2B5EF4-FFF2-40B4-BE49-F238E27FC236}">
                <a16:creationId xmlns:a16="http://schemas.microsoft.com/office/drawing/2014/main" id="{6151D1A7-ACD9-6224-EF5B-4D4E3637ECFC}"/>
              </a:ext>
            </a:extLst>
          </p:cNvPr>
          <p:cNvSpPr>
            <a:spLocks noGrp="1"/>
          </p:cNvSpPr>
          <p:nvPr>
            <p:ph idx="1"/>
          </p:nvPr>
        </p:nvSpPr>
        <p:spPr>
          <a:xfrm>
            <a:off x="251520" y="987574"/>
            <a:ext cx="8784976" cy="4032448"/>
          </a:xfrm>
        </p:spPr>
        <p:txBody>
          <a:bodyPr/>
          <a:lstStyle/>
          <a:p>
            <a:pPr algn="just"/>
            <a:r>
              <a:rPr lang="en-GB" dirty="0"/>
              <a:t>There were doubts whether he had capacity, re medical treatment, care needs and residence</a:t>
            </a:r>
          </a:p>
          <a:p>
            <a:pPr algn="just"/>
            <a:r>
              <a:rPr lang="en-GB" dirty="0"/>
              <a:t>He was very difficult to engage or to assess capacity </a:t>
            </a:r>
          </a:p>
          <a:p>
            <a:pPr algn="just"/>
            <a:r>
              <a:rPr lang="en-GB" dirty="0"/>
              <a:t>After several visits to see him, a social worker formed the view that he lacked capacity</a:t>
            </a:r>
          </a:p>
          <a:p>
            <a:pPr algn="just"/>
            <a:r>
              <a:rPr lang="en-GB" dirty="0"/>
              <a:t>Application to CoP was made </a:t>
            </a:r>
          </a:p>
          <a:p>
            <a:pPr algn="just"/>
            <a:r>
              <a:rPr lang="en-GB" dirty="0"/>
              <a:t>Judge accepted there was ‘a reason to believe’ he lacked capacity on the evidence </a:t>
            </a:r>
          </a:p>
          <a:p>
            <a:pPr marL="0" indent="0">
              <a:buNone/>
            </a:pPr>
            <a:endParaRPr lang="en-GB" dirty="0"/>
          </a:p>
        </p:txBody>
      </p:sp>
    </p:spTree>
    <p:extLst>
      <p:ext uri="{BB962C8B-B14F-4D97-AF65-F5344CB8AC3E}">
        <p14:creationId xmlns:p14="http://schemas.microsoft.com/office/powerpoint/2010/main" val="4159285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5488C-DB5F-F2F3-A041-5BC9F53E49C7}"/>
              </a:ext>
            </a:extLst>
          </p:cNvPr>
          <p:cNvSpPr>
            <a:spLocks noGrp="1"/>
          </p:cNvSpPr>
          <p:nvPr>
            <p:ph type="title"/>
          </p:nvPr>
        </p:nvSpPr>
        <p:spPr/>
        <p:txBody>
          <a:bodyPr/>
          <a:lstStyle/>
          <a:p>
            <a:r>
              <a:rPr lang="en-GB" sz="2800" dirty="0"/>
              <a:t>Court of Protection – case overview 1</a:t>
            </a:r>
          </a:p>
        </p:txBody>
      </p:sp>
      <p:sp>
        <p:nvSpPr>
          <p:cNvPr id="3" name="Content Placeholder 2">
            <a:extLst>
              <a:ext uri="{FF2B5EF4-FFF2-40B4-BE49-F238E27FC236}">
                <a16:creationId xmlns:a16="http://schemas.microsoft.com/office/drawing/2014/main" id="{EAD28CB5-63C0-5FF8-F7D6-485051D71D9D}"/>
              </a:ext>
            </a:extLst>
          </p:cNvPr>
          <p:cNvSpPr>
            <a:spLocks noGrp="1"/>
          </p:cNvSpPr>
          <p:nvPr>
            <p:ph idx="1"/>
          </p:nvPr>
        </p:nvSpPr>
        <p:spPr>
          <a:xfrm>
            <a:off x="251520" y="843558"/>
            <a:ext cx="8784976" cy="4176464"/>
          </a:xfrm>
        </p:spPr>
        <p:txBody>
          <a:bodyPr/>
          <a:lstStyle/>
          <a:p>
            <a:pPr algn="just"/>
            <a:r>
              <a:rPr lang="en-GB" dirty="0"/>
              <a:t>The CoP approved a conveyance plan that authorised:</a:t>
            </a:r>
          </a:p>
          <a:p>
            <a:pPr marL="0" indent="0" algn="just">
              <a:buNone/>
            </a:pPr>
            <a:r>
              <a:rPr lang="en-GB" dirty="0"/>
              <a:t>	1) a forced entry to his home</a:t>
            </a:r>
          </a:p>
          <a:p>
            <a:pPr marL="0" indent="0" algn="just">
              <a:buNone/>
            </a:pPr>
            <a:r>
              <a:rPr lang="en-GB" dirty="0"/>
              <a:t>	2) removing him and using physical and chemical restraint 	           	    (sedation)</a:t>
            </a:r>
          </a:p>
          <a:p>
            <a:pPr marL="0" indent="0" algn="just">
              <a:buNone/>
            </a:pPr>
            <a:r>
              <a:rPr lang="en-GB" dirty="0"/>
              <a:t>	3) strapping him into a wheelchair</a:t>
            </a:r>
          </a:p>
          <a:p>
            <a:pPr marL="0" indent="0" algn="just">
              <a:buNone/>
            </a:pPr>
            <a:r>
              <a:rPr lang="en-GB" dirty="0"/>
              <a:t>	3) taking him by ambulance to hospital for medical 			    treatment, and</a:t>
            </a:r>
          </a:p>
          <a:p>
            <a:pPr marL="0" indent="0" algn="just">
              <a:buNone/>
            </a:pPr>
            <a:r>
              <a:rPr lang="en-GB" dirty="0"/>
              <a:t>	4) returning him home when he was medically fit for discharge  </a:t>
            </a:r>
          </a:p>
          <a:p>
            <a:pPr algn="just">
              <a:buFont typeface="Arial" panose="020B0604020202020204" pitchFamily="34" charset="0"/>
              <a:buChar char="•"/>
            </a:pPr>
            <a:r>
              <a:rPr lang="en-GB" dirty="0"/>
              <a:t>He was taken to hospital, received treatment and whilst in hospital his flat cleaned and put into a habitable living condition   </a:t>
            </a:r>
          </a:p>
        </p:txBody>
      </p:sp>
    </p:spTree>
    <p:extLst>
      <p:ext uri="{BB962C8B-B14F-4D97-AF65-F5344CB8AC3E}">
        <p14:creationId xmlns:p14="http://schemas.microsoft.com/office/powerpoint/2010/main" val="4175608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184AA-3BB7-188D-886C-676655A9D679}"/>
              </a:ext>
            </a:extLst>
          </p:cNvPr>
          <p:cNvSpPr>
            <a:spLocks noGrp="1"/>
          </p:cNvSpPr>
          <p:nvPr>
            <p:ph type="title"/>
          </p:nvPr>
        </p:nvSpPr>
        <p:spPr>
          <a:xfrm>
            <a:off x="251520" y="228600"/>
            <a:ext cx="8640960" cy="470942"/>
          </a:xfrm>
        </p:spPr>
        <p:txBody>
          <a:bodyPr/>
          <a:lstStyle/>
          <a:p>
            <a:r>
              <a:rPr lang="en-GB" sz="2800" dirty="0"/>
              <a:t>Court of Protection – case overview 2</a:t>
            </a:r>
          </a:p>
        </p:txBody>
      </p:sp>
      <p:sp>
        <p:nvSpPr>
          <p:cNvPr id="3" name="Content Placeholder 2">
            <a:extLst>
              <a:ext uri="{FF2B5EF4-FFF2-40B4-BE49-F238E27FC236}">
                <a16:creationId xmlns:a16="http://schemas.microsoft.com/office/drawing/2014/main" id="{14FD4D5E-B072-57F6-E745-D40B4B526E72}"/>
              </a:ext>
            </a:extLst>
          </p:cNvPr>
          <p:cNvSpPr>
            <a:spLocks noGrp="1"/>
          </p:cNvSpPr>
          <p:nvPr>
            <p:ph idx="1"/>
          </p:nvPr>
        </p:nvSpPr>
        <p:spPr>
          <a:xfrm>
            <a:off x="251520" y="699542"/>
            <a:ext cx="8784976" cy="4320480"/>
          </a:xfrm>
        </p:spPr>
        <p:txBody>
          <a:bodyPr/>
          <a:lstStyle/>
          <a:p>
            <a:r>
              <a:rPr lang="en-GB" dirty="0"/>
              <a:t>A women living alone in a flat </a:t>
            </a:r>
          </a:p>
          <a:p>
            <a:r>
              <a:rPr lang="en-GB" dirty="0"/>
              <a:t>Severe OCD &amp; hoarding disorder</a:t>
            </a:r>
          </a:p>
          <a:p>
            <a:r>
              <a:rPr lang="en-GB" dirty="0"/>
              <a:t>Hoarder – every room was full of clutter – floor to ceiling </a:t>
            </a:r>
          </a:p>
          <a:p>
            <a:r>
              <a:rPr lang="en-GB" dirty="0"/>
              <a:t>LA tried to tackle the hoarding by civil enforcement processes without success  </a:t>
            </a:r>
          </a:p>
          <a:p>
            <a:r>
              <a:rPr lang="en-GB" dirty="0"/>
              <a:t>She was very hostile and aggressive to the LA and police</a:t>
            </a:r>
          </a:p>
          <a:p>
            <a:r>
              <a:rPr lang="en-GB" dirty="0"/>
              <a:t>Doorstep capacity assessment by psychiatrist, lacked capacity </a:t>
            </a:r>
          </a:p>
          <a:p>
            <a:r>
              <a:rPr lang="en-GB" dirty="0"/>
              <a:t>Application to CoP followed</a:t>
            </a:r>
          </a:p>
          <a:p>
            <a:r>
              <a:rPr lang="en-GB" dirty="0"/>
              <a:t>Judge accepted the evidence on capacity</a:t>
            </a:r>
          </a:p>
          <a:p>
            <a:r>
              <a:rPr lang="en-GB" dirty="0"/>
              <a:t>LA sought orders to move her, clear flat and do repairs </a:t>
            </a:r>
          </a:p>
          <a:p>
            <a:endParaRPr lang="en-GB" dirty="0"/>
          </a:p>
          <a:p>
            <a:endParaRPr lang="en-GB" dirty="0"/>
          </a:p>
        </p:txBody>
      </p:sp>
    </p:spTree>
    <p:extLst>
      <p:ext uri="{BB962C8B-B14F-4D97-AF65-F5344CB8AC3E}">
        <p14:creationId xmlns:p14="http://schemas.microsoft.com/office/powerpoint/2010/main" val="21690321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95FD3-C5F5-AD40-E714-9770EFF30E97}"/>
              </a:ext>
            </a:extLst>
          </p:cNvPr>
          <p:cNvSpPr>
            <a:spLocks noGrp="1"/>
          </p:cNvSpPr>
          <p:nvPr>
            <p:ph type="title"/>
          </p:nvPr>
        </p:nvSpPr>
        <p:spPr/>
        <p:txBody>
          <a:bodyPr/>
          <a:lstStyle/>
          <a:p>
            <a:r>
              <a:rPr lang="en-GB" dirty="0"/>
              <a:t>Court of Protection – case overview 2</a:t>
            </a:r>
          </a:p>
        </p:txBody>
      </p:sp>
      <p:sp>
        <p:nvSpPr>
          <p:cNvPr id="3" name="Content Placeholder 2">
            <a:extLst>
              <a:ext uri="{FF2B5EF4-FFF2-40B4-BE49-F238E27FC236}">
                <a16:creationId xmlns:a16="http://schemas.microsoft.com/office/drawing/2014/main" id="{2AA71EB6-386D-365C-06C5-4428A62D0D55}"/>
              </a:ext>
            </a:extLst>
          </p:cNvPr>
          <p:cNvSpPr>
            <a:spLocks noGrp="1"/>
          </p:cNvSpPr>
          <p:nvPr>
            <p:ph idx="1"/>
          </p:nvPr>
        </p:nvSpPr>
        <p:spPr>
          <a:xfrm>
            <a:off x="251520" y="843558"/>
            <a:ext cx="8784976" cy="4176464"/>
          </a:xfrm>
        </p:spPr>
        <p:txBody>
          <a:bodyPr/>
          <a:lstStyle/>
          <a:p>
            <a:r>
              <a:rPr lang="en-GB" dirty="0"/>
              <a:t>LA prepared a clearance and conveyance plan for the court</a:t>
            </a:r>
          </a:p>
          <a:p>
            <a:r>
              <a:rPr lang="en-GB" dirty="0"/>
              <a:t>The plans involved the Police, Locksmith, Mental Health Services, psychiatrist and private ambulance. </a:t>
            </a:r>
          </a:p>
          <a:p>
            <a:r>
              <a:rPr lang="en-GB" dirty="0"/>
              <a:t>They were all consulted and agreed the plans </a:t>
            </a:r>
          </a:p>
          <a:p>
            <a:r>
              <a:rPr lang="en-GB" dirty="0"/>
              <a:t>Plan set out steps to force entry, Police to enter her flat, restrain her and to be taken to a care home</a:t>
            </a:r>
          </a:p>
          <a:p>
            <a:r>
              <a:rPr lang="en-GB" dirty="0"/>
              <a:t>Judge approved the plans as being in her best interests </a:t>
            </a:r>
          </a:p>
          <a:p>
            <a:r>
              <a:rPr lang="en-GB" dirty="0"/>
              <a:t>Forced entry and restraint was used to remove her </a:t>
            </a:r>
          </a:p>
          <a:p>
            <a:r>
              <a:rPr lang="en-GB" dirty="0"/>
              <a:t>Flat was cleared and extensive repairs carried out</a:t>
            </a:r>
          </a:p>
          <a:p>
            <a:r>
              <a:rPr lang="en-GB" dirty="0"/>
              <a:t>She was later returned home </a:t>
            </a:r>
          </a:p>
          <a:p>
            <a:pPr marL="0" indent="0">
              <a:buNone/>
            </a:pPr>
            <a:endParaRPr lang="en-GB" dirty="0"/>
          </a:p>
        </p:txBody>
      </p:sp>
    </p:spTree>
    <p:extLst>
      <p:ext uri="{BB962C8B-B14F-4D97-AF65-F5344CB8AC3E}">
        <p14:creationId xmlns:p14="http://schemas.microsoft.com/office/powerpoint/2010/main" val="2731835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DAB23-8E85-AD1C-A7E5-DB8C88CFDAC3}"/>
              </a:ext>
            </a:extLst>
          </p:cNvPr>
          <p:cNvSpPr>
            <a:spLocks noGrp="1"/>
          </p:cNvSpPr>
          <p:nvPr>
            <p:ph type="title"/>
          </p:nvPr>
        </p:nvSpPr>
        <p:spPr/>
        <p:txBody>
          <a:bodyPr/>
          <a:lstStyle/>
          <a:p>
            <a:pPr algn="ctr"/>
            <a:r>
              <a:rPr lang="en-GB" sz="2800" dirty="0"/>
              <a:t>The Court of Protection – what is it? </a:t>
            </a:r>
          </a:p>
        </p:txBody>
      </p:sp>
      <p:sp>
        <p:nvSpPr>
          <p:cNvPr id="3" name="Content Placeholder 2">
            <a:extLst>
              <a:ext uri="{FF2B5EF4-FFF2-40B4-BE49-F238E27FC236}">
                <a16:creationId xmlns:a16="http://schemas.microsoft.com/office/drawing/2014/main" id="{EB552E30-8B58-5F36-1AE8-02F64241B1F8}"/>
              </a:ext>
            </a:extLst>
          </p:cNvPr>
          <p:cNvSpPr>
            <a:spLocks noGrp="1"/>
          </p:cNvSpPr>
          <p:nvPr>
            <p:ph idx="1"/>
          </p:nvPr>
        </p:nvSpPr>
        <p:spPr>
          <a:xfrm>
            <a:off x="251520" y="915566"/>
            <a:ext cx="8784976" cy="4176464"/>
          </a:xfrm>
        </p:spPr>
        <p:txBody>
          <a:bodyPr/>
          <a:lstStyle/>
          <a:p>
            <a:pPr algn="just"/>
            <a:r>
              <a:rPr lang="en-US" sz="2000" dirty="0"/>
              <a:t>CoP is a specialist court created under the Mental Capacity Act 2005 to deal with people that lack mental capacity to make decisions for themselves </a:t>
            </a:r>
          </a:p>
          <a:p>
            <a:pPr algn="just"/>
            <a:r>
              <a:rPr lang="en-US" sz="2000" dirty="0"/>
              <a:t>The CoP has responsibility for making decisions about:</a:t>
            </a:r>
          </a:p>
          <a:p>
            <a:pPr lvl="1" algn="just"/>
            <a:r>
              <a:rPr lang="en-US" dirty="0"/>
              <a:t>property and financial affairs (e.g. managing money/assets)</a:t>
            </a:r>
          </a:p>
          <a:p>
            <a:pPr lvl="1" algn="just"/>
            <a:r>
              <a:rPr lang="en-US" dirty="0"/>
              <a:t>Health and welfare decisions (e.g. medical treatment, social care and relationships) </a:t>
            </a:r>
          </a:p>
          <a:p>
            <a:pPr lvl="1" algn="just"/>
            <a:r>
              <a:rPr lang="en-US" dirty="0"/>
              <a:t>Deprivation of liberty (care homes &amp; hospitals, community settings)  </a:t>
            </a:r>
          </a:p>
          <a:p>
            <a:endParaRPr lang="en-GB" dirty="0"/>
          </a:p>
        </p:txBody>
      </p:sp>
    </p:spTree>
    <p:extLst>
      <p:ext uri="{BB962C8B-B14F-4D97-AF65-F5344CB8AC3E}">
        <p14:creationId xmlns:p14="http://schemas.microsoft.com/office/powerpoint/2010/main" val="1186126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6B59E-4CD2-722A-9D72-3FB3E48DACE6}"/>
              </a:ext>
            </a:extLst>
          </p:cNvPr>
          <p:cNvSpPr>
            <a:spLocks noGrp="1"/>
          </p:cNvSpPr>
          <p:nvPr>
            <p:ph type="title"/>
          </p:nvPr>
        </p:nvSpPr>
        <p:spPr/>
        <p:txBody>
          <a:bodyPr/>
          <a:lstStyle/>
          <a:p>
            <a:pPr algn="ctr"/>
            <a:r>
              <a:rPr lang="en-GB" sz="2800" dirty="0"/>
              <a:t>The Court of Protection – what does it do? </a:t>
            </a:r>
          </a:p>
        </p:txBody>
      </p:sp>
      <p:sp>
        <p:nvSpPr>
          <p:cNvPr id="3" name="Content Placeholder 2">
            <a:extLst>
              <a:ext uri="{FF2B5EF4-FFF2-40B4-BE49-F238E27FC236}">
                <a16:creationId xmlns:a16="http://schemas.microsoft.com/office/drawing/2014/main" id="{AFBCF003-8ABB-8598-26B5-045B2A75C936}"/>
              </a:ext>
            </a:extLst>
          </p:cNvPr>
          <p:cNvSpPr>
            <a:spLocks noGrp="1"/>
          </p:cNvSpPr>
          <p:nvPr>
            <p:ph idx="1"/>
          </p:nvPr>
        </p:nvSpPr>
        <p:spPr>
          <a:xfrm>
            <a:off x="251520" y="915566"/>
            <a:ext cx="8784976" cy="4104456"/>
          </a:xfrm>
        </p:spPr>
        <p:txBody>
          <a:bodyPr/>
          <a:lstStyle/>
          <a:p>
            <a:pPr algn="just"/>
            <a:r>
              <a:rPr lang="en-US" sz="2400" dirty="0"/>
              <a:t>Its remit is to protect vulnerable people who cannot make certain decisions for themselves</a:t>
            </a:r>
          </a:p>
          <a:p>
            <a:pPr marL="0" indent="0" algn="just">
              <a:buNone/>
            </a:pPr>
            <a:endParaRPr lang="en-US" sz="2400" dirty="0"/>
          </a:p>
          <a:p>
            <a:pPr algn="just"/>
            <a:r>
              <a:rPr lang="en-US" sz="2400" dirty="0"/>
              <a:t>It ensures that </a:t>
            </a:r>
            <a:r>
              <a:rPr lang="en-GB" sz="2400" dirty="0"/>
              <a:t>choices about people’s lives are made lawfully and in their best interests</a:t>
            </a:r>
          </a:p>
          <a:p>
            <a:pPr marL="0" indent="0" algn="just">
              <a:buNone/>
            </a:pPr>
            <a:endParaRPr lang="en-GB" sz="2400" dirty="0"/>
          </a:p>
          <a:p>
            <a:pPr algn="just"/>
            <a:r>
              <a:rPr lang="en-US" sz="2400" dirty="0"/>
              <a:t>It resolves disputes between public bodies, families and professionals about what is in a person’s best interests </a:t>
            </a:r>
          </a:p>
          <a:p>
            <a:pPr marL="0" indent="0" algn="just">
              <a:buNone/>
            </a:pPr>
            <a:endParaRPr lang="en-US" sz="2400" dirty="0"/>
          </a:p>
          <a:p>
            <a:pPr marL="0" indent="0">
              <a:buNone/>
            </a:pPr>
            <a:endParaRPr lang="en-US" sz="2000" dirty="0"/>
          </a:p>
          <a:p>
            <a:endParaRPr lang="en-US" sz="2000" dirty="0"/>
          </a:p>
          <a:p>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p:txBody>
      </p:sp>
    </p:spTree>
    <p:extLst>
      <p:ext uri="{BB962C8B-B14F-4D97-AF65-F5344CB8AC3E}">
        <p14:creationId xmlns:p14="http://schemas.microsoft.com/office/powerpoint/2010/main" val="644304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9F3E3-78FE-C0E1-13EE-FF91849BAD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679DA4-9593-4C91-2B44-D23840877830}"/>
              </a:ext>
            </a:extLst>
          </p:cNvPr>
          <p:cNvSpPr>
            <a:spLocks noGrp="1"/>
          </p:cNvSpPr>
          <p:nvPr>
            <p:ph type="title"/>
          </p:nvPr>
        </p:nvSpPr>
        <p:spPr/>
        <p:txBody>
          <a:bodyPr/>
          <a:lstStyle/>
          <a:p>
            <a:r>
              <a:rPr lang="en-GB" sz="2800" dirty="0"/>
              <a:t>The Court of Protection – what it cannot do? </a:t>
            </a:r>
          </a:p>
        </p:txBody>
      </p:sp>
      <p:sp>
        <p:nvSpPr>
          <p:cNvPr id="3" name="Content Placeholder 2">
            <a:extLst>
              <a:ext uri="{FF2B5EF4-FFF2-40B4-BE49-F238E27FC236}">
                <a16:creationId xmlns:a16="http://schemas.microsoft.com/office/drawing/2014/main" id="{CA0D41D5-B06E-5242-67C9-BEA4FAB4717D}"/>
              </a:ext>
            </a:extLst>
          </p:cNvPr>
          <p:cNvSpPr>
            <a:spLocks noGrp="1"/>
          </p:cNvSpPr>
          <p:nvPr>
            <p:ph idx="1"/>
          </p:nvPr>
        </p:nvSpPr>
        <p:spPr/>
        <p:txBody>
          <a:bodyPr/>
          <a:lstStyle/>
          <a:p>
            <a:pPr algn="just"/>
            <a:r>
              <a:rPr lang="en-GB" dirty="0"/>
              <a:t>It cannot make decisions for people who have mental capacity</a:t>
            </a:r>
          </a:p>
          <a:p>
            <a:pPr algn="just"/>
            <a:r>
              <a:rPr lang="en-GB" dirty="0"/>
              <a:t>Generally, only applies to people aged 16 and above  </a:t>
            </a:r>
          </a:p>
          <a:p>
            <a:pPr algn="just"/>
            <a:r>
              <a:rPr lang="en-GB" dirty="0"/>
              <a:t>The court does not have the power to make a decision on behalf of a person unless it is an available option</a:t>
            </a:r>
          </a:p>
          <a:p>
            <a:pPr algn="just"/>
            <a:r>
              <a:rPr lang="en-GB" dirty="0"/>
              <a:t>The court cannot tell the LA to provide a service or do something which the LA has not agreed to provide.</a:t>
            </a:r>
          </a:p>
          <a:p>
            <a:pPr algn="just"/>
            <a:r>
              <a:rPr lang="en-GB" dirty="0"/>
              <a:t>Similarly, in medical treatment cases, the court cannot tell a doctor to provide treatment if the doctor does not think it will work</a:t>
            </a:r>
          </a:p>
          <a:p>
            <a:pPr marL="0" indent="0" algn="just">
              <a:buNone/>
            </a:pPr>
            <a:endParaRPr lang="en-GB" dirty="0"/>
          </a:p>
        </p:txBody>
      </p:sp>
    </p:spTree>
    <p:extLst>
      <p:ext uri="{BB962C8B-B14F-4D97-AF65-F5344CB8AC3E}">
        <p14:creationId xmlns:p14="http://schemas.microsoft.com/office/powerpoint/2010/main" val="2912848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B79E4-8BA5-5D5A-4EEA-9D164F427838}"/>
              </a:ext>
            </a:extLst>
          </p:cNvPr>
          <p:cNvSpPr>
            <a:spLocks noGrp="1"/>
          </p:cNvSpPr>
          <p:nvPr>
            <p:ph type="title"/>
          </p:nvPr>
        </p:nvSpPr>
        <p:spPr>
          <a:xfrm>
            <a:off x="251520" y="228600"/>
            <a:ext cx="8640960" cy="1119014"/>
          </a:xfrm>
        </p:spPr>
        <p:txBody>
          <a:bodyPr/>
          <a:lstStyle/>
          <a:p>
            <a:r>
              <a:rPr lang="en-GB" sz="2800" dirty="0"/>
              <a:t>The Court of Protection – how is capacity assessed?  </a:t>
            </a:r>
          </a:p>
        </p:txBody>
      </p:sp>
      <p:sp>
        <p:nvSpPr>
          <p:cNvPr id="3" name="Content Placeholder 2">
            <a:extLst>
              <a:ext uri="{FF2B5EF4-FFF2-40B4-BE49-F238E27FC236}">
                <a16:creationId xmlns:a16="http://schemas.microsoft.com/office/drawing/2014/main" id="{EBA3C3C0-24D0-529A-BA34-2C5686927217}"/>
              </a:ext>
            </a:extLst>
          </p:cNvPr>
          <p:cNvSpPr>
            <a:spLocks noGrp="1"/>
          </p:cNvSpPr>
          <p:nvPr>
            <p:ph idx="1"/>
          </p:nvPr>
        </p:nvSpPr>
        <p:spPr>
          <a:xfrm>
            <a:off x="251520" y="1131590"/>
            <a:ext cx="8856984" cy="3960440"/>
          </a:xfrm>
        </p:spPr>
        <p:txBody>
          <a:bodyPr/>
          <a:lstStyle/>
          <a:p>
            <a:pPr algn="just"/>
            <a:r>
              <a:rPr lang="en-GB" dirty="0"/>
              <a:t>Apply statutory test in MCA 2005 – Is the P unable to make a decision because of an impairment or disturbance in the mind or brain? Stage 1: </a:t>
            </a:r>
          </a:p>
          <a:p>
            <a:pPr marL="0" indent="0" algn="just">
              <a:buNone/>
            </a:pPr>
            <a:r>
              <a:rPr lang="en-GB" dirty="0"/>
              <a:t>	a) </a:t>
            </a:r>
            <a:r>
              <a:rPr lang="en-GB" b="1" u="sng" dirty="0"/>
              <a:t>Understand</a:t>
            </a:r>
            <a:r>
              <a:rPr lang="en-GB" dirty="0"/>
              <a:t> the relevant information about the decision</a:t>
            </a:r>
          </a:p>
          <a:p>
            <a:pPr marL="0" indent="0" algn="just">
              <a:buNone/>
            </a:pPr>
            <a:r>
              <a:rPr lang="en-GB" dirty="0"/>
              <a:t>	b) </a:t>
            </a:r>
            <a:r>
              <a:rPr lang="en-GB" b="1" u="sng" dirty="0"/>
              <a:t>Retain</a:t>
            </a:r>
            <a:r>
              <a:rPr lang="en-GB" dirty="0"/>
              <a:t> the information long enough to make the decision</a:t>
            </a:r>
          </a:p>
          <a:p>
            <a:pPr marL="0" indent="0" algn="just">
              <a:buNone/>
            </a:pPr>
            <a:r>
              <a:rPr lang="en-GB" dirty="0"/>
              <a:t>	c) </a:t>
            </a:r>
            <a:r>
              <a:rPr lang="en-GB" b="1" u="sng" dirty="0"/>
              <a:t>Use or weigh </a:t>
            </a:r>
            <a:r>
              <a:rPr lang="en-GB" dirty="0"/>
              <a:t>the information as part of the decision-		making process</a:t>
            </a:r>
          </a:p>
          <a:p>
            <a:pPr marL="0" indent="0" algn="just">
              <a:buNone/>
            </a:pPr>
            <a:r>
              <a:rPr lang="en-GB" dirty="0"/>
              <a:t>	d) </a:t>
            </a:r>
            <a:r>
              <a:rPr lang="en-GB" b="1" u="sng" dirty="0"/>
              <a:t>Communicate</a:t>
            </a:r>
            <a:r>
              <a:rPr lang="en-GB" dirty="0"/>
              <a:t> their decision in any way (speech, writing, 	sign language/gestures, technology)</a:t>
            </a:r>
          </a:p>
          <a:p>
            <a:pPr marL="0" indent="0">
              <a:buNone/>
            </a:pPr>
            <a:endParaRPr lang="en-GB" dirty="0"/>
          </a:p>
          <a:p>
            <a:pPr marL="0" indent="0">
              <a:buNone/>
            </a:pPr>
            <a:r>
              <a:rPr lang="en-GB" dirty="0"/>
              <a:t> </a:t>
            </a:r>
          </a:p>
          <a:p>
            <a:pPr marL="0" indent="0">
              <a:buNone/>
            </a:pPr>
            <a:endParaRPr lang="en-GB" dirty="0"/>
          </a:p>
        </p:txBody>
      </p:sp>
    </p:spTree>
    <p:extLst>
      <p:ext uri="{BB962C8B-B14F-4D97-AF65-F5344CB8AC3E}">
        <p14:creationId xmlns:p14="http://schemas.microsoft.com/office/powerpoint/2010/main" val="3128023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1F5E6-AE58-6C79-9A85-3D0171530376}"/>
              </a:ext>
            </a:extLst>
          </p:cNvPr>
          <p:cNvSpPr>
            <a:spLocks noGrp="1"/>
          </p:cNvSpPr>
          <p:nvPr>
            <p:ph type="title"/>
          </p:nvPr>
        </p:nvSpPr>
        <p:spPr>
          <a:xfrm>
            <a:off x="251520" y="228600"/>
            <a:ext cx="8640960" cy="1119014"/>
          </a:xfrm>
        </p:spPr>
        <p:txBody>
          <a:bodyPr/>
          <a:lstStyle/>
          <a:p>
            <a:r>
              <a:rPr lang="en-GB" sz="2800" dirty="0"/>
              <a:t>The Court of Protection – how is capacity assessed?</a:t>
            </a:r>
          </a:p>
        </p:txBody>
      </p:sp>
      <p:sp>
        <p:nvSpPr>
          <p:cNvPr id="3" name="Content Placeholder 2">
            <a:extLst>
              <a:ext uri="{FF2B5EF4-FFF2-40B4-BE49-F238E27FC236}">
                <a16:creationId xmlns:a16="http://schemas.microsoft.com/office/drawing/2014/main" id="{2BAD7E1F-A7DE-2866-1891-E76FAB885318}"/>
              </a:ext>
            </a:extLst>
          </p:cNvPr>
          <p:cNvSpPr>
            <a:spLocks noGrp="1"/>
          </p:cNvSpPr>
          <p:nvPr>
            <p:ph idx="1"/>
          </p:nvPr>
        </p:nvSpPr>
        <p:spPr>
          <a:xfrm>
            <a:off x="251520" y="1275606"/>
            <a:ext cx="8640960" cy="3639294"/>
          </a:xfrm>
        </p:spPr>
        <p:txBody>
          <a:bodyPr/>
          <a:lstStyle/>
          <a:p>
            <a:pPr algn="just">
              <a:buFont typeface="Arial" panose="020B0604020202020204" pitchFamily="34" charset="0"/>
              <a:buChar char="•"/>
            </a:pPr>
            <a:r>
              <a:rPr lang="en-GB" dirty="0"/>
              <a:t>Stage 2 – is the person unable to make the decision because of:</a:t>
            </a:r>
          </a:p>
          <a:p>
            <a:pPr marL="0" indent="0" algn="just">
              <a:buNone/>
            </a:pPr>
            <a:r>
              <a:rPr lang="en-GB" dirty="0"/>
              <a:t>	a) an impairment of the mind or brain, or</a:t>
            </a:r>
          </a:p>
          <a:p>
            <a:pPr marL="0" indent="0" algn="just">
              <a:buNone/>
            </a:pPr>
            <a:r>
              <a:rPr lang="en-GB" dirty="0"/>
              <a:t>	b) a disturbance affecting how their mind or brain works</a:t>
            </a:r>
          </a:p>
          <a:p>
            <a:pPr algn="just">
              <a:buFont typeface="Arial" panose="020B0604020202020204" pitchFamily="34" charset="0"/>
              <a:buChar char="•"/>
            </a:pPr>
            <a:endParaRPr lang="en-GB" dirty="0"/>
          </a:p>
          <a:p>
            <a:pPr algn="just">
              <a:buFont typeface="Arial" panose="020B0604020202020204" pitchFamily="34" charset="0"/>
              <a:buChar char="•"/>
            </a:pPr>
            <a:r>
              <a:rPr lang="en-GB" dirty="0"/>
              <a:t>Outcome - person lacks capacity  </a:t>
            </a:r>
          </a:p>
          <a:p>
            <a:pPr algn="just">
              <a:buFont typeface="Arial" panose="020B0604020202020204" pitchFamily="34" charset="0"/>
              <a:buChar char="•"/>
            </a:pPr>
            <a:r>
              <a:rPr lang="en-GB" dirty="0"/>
              <a:t>Impairment etc - could be dementia, autism, a learning disability, mental illness, brain injury or intoxication  </a:t>
            </a:r>
          </a:p>
          <a:p>
            <a:pPr algn="just">
              <a:buFont typeface="Arial" panose="020B0604020202020204" pitchFamily="34" charset="0"/>
              <a:buChar char="•"/>
            </a:pPr>
            <a:endParaRPr lang="en-GB" dirty="0"/>
          </a:p>
        </p:txBody>
      </p:sp>
    </p:spTree>
    <p:extLst>
      <p:ext uri="{BB962C8B-B14F-4D97-AF65-F5344CB8AC3E}">
        <p14:creationId xmlns:p14="http://schemas.microsoft.com/office/powerpoint/2010/main" val="1023585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6CF3D-FC42-C76C-08C8-5BEFCFBABA01}"/>
              </a:ext>
            </a:extLst>
          </p:cNvPr>
          <p:cNvSpPr>
            <a:spLocks noGrp="1"/>
          </p:cNvSpPr>
          <p:nvPr>
            <p:ph type="title"/>
          </p:nvPr>
        </p:nvSpPr>
        <p:spPr>
          <a:xfrm>
            <a:off x="251520" y="228600"/>
            <a:ext cx="8640960" cy="1047006"/>
          </a:xfrm>
        </p:spPr>
        <p:txBody>
          <a:bodyPr/>
          <a:lstStyle/>
          <a:p>
            <a:r>
              <a:rPr kumimoji="0" lang="en-GB" sz="2800" b="1" i="0" u="none" strike="noStrike" kern="0" cap="none" spc="0" normalizeH="0" baseline="0" noProof="0" dirty="0">
                <a:ln>
                  <a:noFill/>
                </a:ln>
                <a:solidFill>
                  <a:srgbClr val="E40520"/>
                </a:solidFill>
                <a:effectLst/>
                <a:uLnTx/>
                <a:uFillTx/>
                <a:latin typeface="Arial"/>
                <a:ea typeface="ＭＳ Ｐゴシック"/>
              </a:rPr>
              <a:t>The Court of Protection – how does the court makes a best interest decision?   </a:t>
            </a:r>
            <a:endParaRPr lang="en-GB" sz="2800" dirty="0"/>
          </a:p>
        </p:txBody>
      </p:sp>
      <p:sp>
        <p:nvSpPr>
          <p:cNvPr id="3" name="Content Placeholder 2">
            <a:extLst>
              <a:ext uri="{FF2B5EF4-FFF2-40B4-BE49-F238E27FC236}">
                <a16:creationId xmlns:a16="http://schemas.microsoft.com/office/drawing/2014/main" id="{DDD7228A-029E-8BA7-5250-A81971F3D6B9}"/>
              </a:ext>
            </a:extLst>
          </p:cNvPr>
          <p:cNvSpPr>
            <a:spLocks noGrp="1"/>
          </p:cNvSpPr>
          <p:nvPr>
            <p:ph idx="1"/>
          </p:nvPr>
        </p:nvSpPr>
        <p:spPr>
          <a:xfrm>
            <a:off x="251520" y="1131590"/>
            <a:ext cx="8784976" cy="3888432"/>
          </a:xfrm>
        </p:spPr>
        <p:txBody>
          <a:bodyPr/>
          <a:lstStyle/>
          <a:p>
            <a:pPr algn="just"/>
            <a:r>
              <a:rPr lang="en-GB" dirty="0"/>
              <a:t>The judge will consider:</a:t>
            </a:r>
          </a:p>
          <a:p>
            <a:pPr marL="457200" indent="-457200" algn="just">
              <a:buAutoNum type="arabicParenR"/>
            </a:pPr>
            <a:r>
              <a:rPr lang="en-GB" dirty="0"/>
              <a:t>The person’s past and present wishes, feelings, beliefs and values </a:t>
            </a:r>
          </a:p>
          <a:p>
            <a:pPr marL="457200" indent="-457200" algn="just">
              <a:buAutoNum type="arabicParenR"/>
            </a:pPr>
            <a:r>
              <a:rPr lang="en-GB" dirty="0"/>
              <a:t>The views of family, friends, professionals and carers to get a full picture of the situation and their views as to best interests</a:t>
            </a:r>
          </a:p>
          <a:p>
            <a:pPr marL="457200" indent="-457200" algn="just">
              <a:buAutoNum type="arabicParenR"/>
            </a:pPr>
            <a:r>
              <a:rPr lang="en-GB" dirty="0"/>
              <a:t>Ultimately Judge will ensure the decision made reflects the person’s welfare, wishes and rights and is the least restrictive option</a:t>
            </a:r>
          </a:p>
          <a:p>
            <a:pPr marL="0" indent="0">
              <a:buNone/>
            </a:pPr>
            <a:r>
              <a:rPr lang="en-GB" dirty="0"/>
              <a:t>	</a:t>
            </a:r>
          </a:p>
        </p:txBody>
      </p:sp>
    </p:spTree>
    <p:extLst>
      <p:ext uri="{BB962C8B-B14F-4D97-AF65-F5344CB8AC3E}">
        <p14:creationId xmlns:p14="http://schemas.microsoft.com/office/powerpoint/2010/main" val="834780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9CA49-CBDA-94A9-C015-C737E55DAC10}"/>
              </a:ext>
            </a:extLst>
          </p:cNvPr>
          <p:cNvSpPr>
            <a:spLocks noGrp="1"/>
          </p:cNvSpPr>
          <p:nvPr>
            <p:ph type="title"/>
          </p:nvPr>
        </p:nvSpPr>
        <p:spPr/>
        <p:txBody>
          <a:bodyPr/>
          <a:lstStyle/>
          <a:p>
            <a:r>
              <a:rPr lang="en-GB" sz="2800" dirty="0"/>
              <a:t>The Court of Protection – safeguarding?</a:t>
            </a:r>
          </a:p>
        </p:txBody>
      </p:sp>
      <p:sp>
        <p:nvSpPr>
          <p:cNvPr id="3" name="Content Placeholder 2">
            <a:extLst>
              <a:ext uri="{FF2B5EF4-FFF2-40B4-BE49-F238E27FC236}">
                <a16:creationId xmlns:a16="http://schemas.microsoft.com/office/drawing/2014/main" id="{06B4CF99-AA40-E1EA-CC4C-CCA36292CE41}"/>
              </a:ext>
            </a:extLst>
          </p:cNvPr>
          <p:cNvSpPr>
            <a:spLocks noGrp="1"/>
          </p:cNvSpPr>
          <p:nvPr>
            <p:ph idx="1"/>
          </p:nvPr>
        </p:nvSpPr>
        <p:spPr>
          <a:xfrm>
            <a:off x="251520" y="771550"/>
            <a:ext cx="8784976" cy="4248472"/>
          </a:xfrm>
        </p:spPr>
        <p:txBody>
          <a:bodyPr/>
          <a:lstStyle/>
          <a:p>
            <a:r>
              <a:rPr lang="en-GB" dirty="0"/>
              <a:t>Where it has not been possible for professionals to protect a vulnerable adult using ordinary safeguarding powers</a:t>
            </a:r>
          </a:p>
          <a:p>
            <a:r>
              <a:rPr lang="en-GB" dirty="0"/>
              <a:t>CoP can be used to where a court order is needed to protect them</a:t>
            </a:r>
          </a:p>
          <a:p>
            <a:r>
              <a:rPr lang="en-GB" dirty="0"/>
              <a:t>CoP could be used for situations where:</a:t>
            </a:r>
          </a:p>
          <a:p>
            <a:pPr marL="0" indent="0">
              <a:buNone/>
            </a:pPr>
            <a:r>
              <a:rPr lang="en-GB" dirty="0"/>
              <a:t>	1) a person is being financially or physically abused</a:t>
            </a:r>
          </a:p>
          <a:p>
            <a:pPr marL="0" indent="0">
              <a:buNone/>
            </a:pPr>
            <a:r>
              <a:rPr lang="en-GB" dirty="0"/>
              <a:t>	2) a person needs to be moved for their safety</a:t>
            </a:r>
          </a:p>
          <a:p>
            <a:pPr marL="0" indent="0">
              <a:buNone/>
            </a:pPr>
            <a:r>
              <a:rPr lang="en-GB" dirty="0"/>
              <a:t>	3) a family member is obstructing professionals </a:t>
            </a:r>
          </a:p>
          <a:p>
            <a:pPr marL="0" indent="0">
              <a:buNone/>
            </a:pPr>
            <a:r>
              <a:rPr lang="en-GB" dirty="0"/>
              <a:t>	4) there is a dispute between professionals and family about 	    what is in the best interest of the person</a:t>
            </a:r>
          </a:p>
          <a:p>
            <a:pPr marL="0" indent="0">
              <a:buNone/>
            </a:pPr>
            <a:r>
              <a:rPr lang="en-GB" dirty="0"/>
              <a:t>	 </a:t>
            </a:r>
          </a:p>
          <a:p>
            <a:pPr marL="0" indent="0">
              <a:buNone/>
            </a:pPr>
            <a:endParaRPr lang="en-GB" dirty="0"/>
          </a:p>
          <a:p>
            <a:endParaRPr lang="en-GB" dirty="0"/>
          </a:p>
        </p:txBody>
      </p:sp>
    </p:spTree>
    <p:extLst>
      <p:ext uri="{BB962C8B-B14F-4D97-AF65-F5344CB8AC3E}">
        <p14:creationId xmlns:p14="http://schemas.microsoft.com/office/powerpoint/2010/main" val="3221867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7C570-34AF-7E39-AA57-8C10FDE64549}"/>
              </a:ext>
            </a:extLst>
          </p:cNvPr>
          <p:cNvSpPr>
            <a:spLocks noGrp="1"/>
          </p:cNvSpPr>
          <p:nvPr>
            <p:ph type="title"/>
          </p:nvPr>
        </p:nvSpPr>
        <p:spPr>
          <a:xfrm>
            <a:off x="251520" y="228600"/>
            <a:ext cx="8640960" cy="614958"/>
          </a:xfrm>
        </p:spPr>
        <p:txBody>
          <a:bodyPr/>
          <a:lstStyle/>
          <a:p>
            <a:r>
              <a:rPr lang="en-GB" sz="2800" dirty="0"/>
              <a:t>The Court of Protection – safeguarding?</a:t>
            </a:r>
          </a:p>
        </p:txBody>
      </p:sp>
      <p:sp>
        <p:nvSpPr>
          <p:cNvPr id="3" name="Content Placeholder 2">
            <a:extLst>
              <a:ext uri="{FF2B5EF4-FFF2-40B4-BE49-F238E27FC236}">
                <a16:creationId xmlns:a16="http://schemas.microsoft.com/office/drawing/2014/main" id="{B6A7E174-C127-0508-67C0-81F7C39C0462}"/>
              </a:ext>
            </a:extLst>
          </p:cNvPr>
          <p:cNvSpPr>
            <a:spLocks noGrp="1"/>
          </p:cNvSpPr>
          <p:nvPr>
            <p:ph idx="1"/>
          </p:nvPr>
        </p:nvSpPr>
        <p:spPr>
          <a:xfrm>
            <a:off x="251520" y="843558"/>
            <a:ext cx="8784976" cy="4176464"/>
          </a:xfrm>
        </p:spPr>
        <p:txBody>
          <a:bodyPr/>
          <a:lstStyle/>
          <a:p>
            <a:r>
              <a:rPr lang="en-GB" dirty="0"/>
              <a:t>Court can deal with these situations by: </a:t>
            </a:r>
          </a:p>
          <a:p>
            <a:pPr marL="0" indent="0">
              <a:buNone/>
            </a:pPr>
            <a:r>
              <a:rPr lang="en-GB" dirty="0"/>
              <a:t>	1) making decisions about where a person should live</a:t>
            </a:r>
          </a:p>
          <a:p>
            <a:pPr marL="0" indent="0">
              <a:buNone/>
            </a:pPr>
            <a:r>
              <a:rPr lang="en-GB" dirty="0"/>
              <a:t>	2) making orders about the contact a person should have with 	    family or friends</a:t>
            </a:r>
          </a:p>
          <a:p>
            <a:pPr marL="0" indent="0">
              <a:buNone/>
            </a:pPr>
            <a:r>
              <a:rPr lang="en-GB" dirty="0"/>
              <a:t>	3) order an injunction to stop abuse or coercive behaviour </a:t>
            </a:r>
          </a:p>
          <a:p>
            <a:pPr marL="0" indent="0">
              <a:buNone/>
            </a:pPr>
            <a:r>
              <a:rPr lang="en-GB" dirty="0"/>
              <a:t>	4) appoint a deputy to manage a person’s money</a:t>
            </a:r>
          </a:p>
          <a:p>
            <a:endParaRPr lang="en-GB" dirty="0"/>
          </a:p>
        </p:txBody>
      </p:sp>
    </p:spTree>
    <p:extLst>
      <p:ext uri="{BB962C8B-B14F-4D97-AF65-F5344CB8AC3E}">
        <p14:creationId xmlns:p14="http://schemas.microsoft.com/office/powerpoint/2010/main" val="1757229076"/>
      </p:ext>
    </p:extLst>
  </p:cSld>
  <p:clrMapOvr>
    <a:masterClrMapping/>
  </p:clrMapOvr>
</p:sld>
</file>

<file path=ppt/theme/theme1.xml><?xml version="1.0" encoding="utf-8"?>
<a:theme xmlns:a="http://schemas.openxmlformats.org/drawingml/2006/main" name="Enfield Template">
  <a:themeElements>
    <a:clrScheme name="Enfield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nfield Templat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ＭＳ Ｐゴシック" charset="0"/>
          </a:defRPr>
        </a:defPPr>
      </a:lstStyle>
    </a:lnDef>
  </a:objectDefaults>
  <a:extraClrSchemeLst>
    <a:extraClrScheme>
      <a:clrScheme name="Enfield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nfield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nfield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nfield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nfield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nfield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nfield 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nfield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nfield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nfield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nfield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nfield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C74513CDC309D46A1E2FB3978FFDD8A" ma:contentTypeVersion="3" ma:contentTypeDescription="Create a new document." ma:contentTypeScope="" ma:versionID="31995d2a1e04d21d745cced8e1e5d78c">
  <xsd:schema xmlns:xsd="http://www.w3.org/2001/XMLSchema" xmlns:xs="http://www.w3.org/2001/XMLSchema" xmlns:p="http://schemas.microsoft.com/office/2006/metadata/properties" xmlns:ns2="7a878155-6df7-434a-bfdc-f1e78403e8ad" targetNamespace="http://schemas.microsoft.com/office/2006/metadata/properties" ma:root="true" ma:fieldsID="39c63074686c938f93485f15673275fe" ns2:_="">
    <xsd:import namespace="7a878155-6df7-434a-bfdc-f1e78403e8ad"/>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878155-6df7-434a-bfdc-f1e78403e8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13200CB-B875-411B-B830-7CC69BC2A07C}">
  <ds:schemaRefs>
    <ds:schemaRef ds:uri="http://schemas.microsoft.com/office/infopath/2007/PartnerControls"/>
    <ds:schemaRef ds:uri="http://schemas.microsoft.com/office/2006/metadata/properties"/>
    <ds:schemaRef ds:uri="http://purl.org/dc/dcmitype/"/>
    <ds:schemaRef ds:uri="http://purl.org/dc/terms/"/>
    <ds:schemaRef ds:uri="http://purl.org/dc/elements/1.1/"/>
    <ds:schemaRef ds:uri="http://schemas.openxmlformats.org/package/2006/metadata/core-properties"/>
    <ds:schemaRef ds:uri="http://schemas.microsoft.com/office/2006/documentManagement/types"/>
    <ds:schemaRef ds:uri="b4f88311-ac69-43ff-a841-bef2374e2009"/>
    <ds:schemaRef ds:uri="1170c88a-cb36-4279-b504-35193c667d11"/>
    <ds:schemaRef ds:uri="http://www.w3.org/XML/1998/namespace"/>
  </ds:schemaRefs>
</ds:datastoreItem>
</file>

<file path=customXml/itemProps2.xml><?xml version="1.0" encoding="utf-8"?>
<ds:datastoreItem xmlns:ds="http://schemas.openxmlformats.org/officeDocument/2006/customXml" ds:itemID="{5926CDA9-2BD7-49E4-8FF4-B0DAD3FE3439}"/>
</file>

<file path=customXml/itemProps3.xml><?xml version="1.0" encoding="utf-8"?>
<ds:datastoreItem xmlns:ds="http://schemas.openxmlformats.org/officeDocument/2006/customXml" ds:itemID="{EB16C0D1-AE5E-47A9-AF8D-BAE55561B65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Cappa:Applications:Microsoft Office X:Templates:My Templates:Enfield Template.pot</Template>
  <TotalTime>8837</TotalTime>
  <Words>1493</Words>
  <Application>Microsoft Office PowerPoint</Application>
  <PresentationFormat>On-screen Show (16:9)</PresentationFormat>
  <Paragraphs>142</Paragraphs>
  <Slides>18</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Times</vt:lpstr>
      <vt:lpstr>Enfield Template</vt:lpstr>
      <vt:lpstr>PowerPoint Presentation</vt:lpstr>
      <vt:lpstr>The Court of Protection – what is it? </vt:lpstr>
      <vt:lpstr>The Court of Protection – what does it do? </vt:lpstr>
      <vt:lpstr>The Court of Protection – what it cannot do? </vt:lpstr>
      <vt:lpstr>The Court of Protection – how is capacity assessed?  </vt:lpstr>
      <vt:lpstr>The Court of Protection – how is capacity assessed?</vt:lpstr>
      <vt:lpstr>The Court of Protection – how does the court makes a best interest decision?   </vt:lpstr>
      <vt:lpstr>The Court of Protection – safeguarding?</vt:lpstr>
      <vt:lpstr>The Court of Protection – safeguarding?</vt:lpstr>
      <vt:lpstr>Court of Protection – deprivation of liberty? </vt:lpstr>
      <vt:lpstr>Court of Protection – deprivation of liberty? </vt:lpstr>
      <vt:lpstr>Court of Protection – moving people, a deprivation of liberty? </vt:lpstr>
      <vt:lpstr>Court of Protection – attending the CoP, some pointers  </vt:lpstr>
      <vt:lpstr>Court of Protection – case overview 1</vt:lpstr>
      <vt:lpstr>Court of Protection – case overview 1</vt:lpstr>
      <vt:lpstr>Court of Protection – case overview 1</vt:lpstr>
      <vt:lpstr>Court of Protection – case overview 2</vt:lpstr>
      <vt:lpstr>Court of Protection – case overview 2</vt:lpstr>
    </vt:vector>
  </TitlesOfParts>
  <Company>뿿</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Click to add title</dc:title>
  <dc:creator>A User</dc:creator>
  <cp:lastModifiedBy>Innes Deuchars</cp:lastModifiedBy>
  <cp:revision>121</cp:revision>
  <cp:lastPrinted>2011-01-25T15:11:23Z</cp:lastPrinted>
  <dcterms:created xsi:type="dcterms:W3CDTF">2011-01-25T14:32:41Z</dcterms:created>
  <dcterms:modified xsi:type="dcterms:W3CDTF">2026-03-11T12:38:19Z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02b1413-7813-406b-b6f6-6ae50587ee27_Enabled">
    <vt:lpwstr>true</vt:lpwstr>
  </property>
  <property fmtid="{D5CDD505-2E9C-101B-9397-08002B2CF9AE}" pid="3" name="MSIP_Label_d02b1413-7813-406b-b6f6-6ae50587ee27_SetDate">
    <vt:lpwstr>2024-07-18T12:35:10Z</vt:lpwstr>
  </property>
  <property fmtid="{D5CDD505-2E9C-101B-9397-08002B2CF9AE}" pid="4" name="MSIP_Label_d02b1413-7813-406b-b6f6-6ae50587ee27_Method">
    <vt:lpwstr>Privileged</vt:lpwstr>
  </property>
  <property fmtid="{D5CDD505-2E9C-101B-9397-08002B2CF9AE}" pid="5" name="MSIP_Label_d02b1413-7813-406b-b6f6-6ae50587ee27_Name">
    <vt:lpwstr>d02b1413-7813-406b-b6f6-6ae50587ee27</vt:lpwstr>
  </property>
  <property fmtid="{D5CDD505-2E9C-101B-9397-08002B2CF9AE}" pid="6" name="MSIP_Label_d02b1413-7813-406b-b6f6-6ae50587ee27_SiteId">
    <vt:lpwstr>cc18b91d-1bb2-4d9b-ac76-7a4447488d49</vt:lpwstr>
  </property>
  <property fmtid="{D5CDD505-2E9C-101B-9397-08002B2CF9AE}" pid="7" name="MSIP_Label_d02b1413-7813-406b-b6f6-6ae50587ee27_ActionId">
    <vt:lpwstr>1df0f39c-1f9d-437a-9e85-9e6533a51d90</vt:lpwstr>
  </property>
  <property fmtid="{D5CDD505-2E9C-101B-9397-08002B2CF9AE}" pid="8" name="MSIP_Label_d02b1413-7813-406b-b6f6-6ae50587ee27_ContentBits">
    <vt:lpwstr>0</vt:lpwstr>
  </property>
  <property fmtid="{D5CDD505-2E9C-101B-9397-08002B2CF9AE}" pid="9" name="ContentTypeId">
    <vt:lpwstr>0x010100BC74513CDC309D46A1E2FB3978FFDD8A</vt:lpwstr>
  </property>
  <property fmtid="{D5CDD505-2E9C-101B-9397-08002B2CF9AE}" pid="10" name="Local Classification">
    <vt:lpwstr>4;#Downloadable Corporate Presentation|0b258ac8-f94a-4e7d-8471-f4ed77e4af08</vt:lpwstr>
  </property>
  <property fmtid="{D5CDD505-2E9C-101B-9397-08002B2CF9AE}" pid="11" name="LBE_x0020_Classification">
    <vt:lpwstr>2;#OFFICIAL|202decae-6396-4886-b285-d039d6d668bd</vt:lpwstr>
  </property>
  <property fmtid="{D5CDD505-2E9C-101B-9397-08002B2CF9AE}" pid="12" name="MediaServiceImageTags">
    <vt:lpwstr/>
  </property>
  <property fmtid="{D5CDD505-2E9C-101B-9397-08002B2CF9AE}" pid="13" name="Local_x0020_Classification">
    <vt:lpwstr>4;#Downloadable Corporate Presentation|0b258ac8-f94a-4e7d-8471-f4ed77e4af08</vt:lpwstr>
  </property>
  <property fmtid="{D5CDD505-2E9C-101B-9397-08002B2CF9AE}" pid="14" name="LBE Classification">
    <vt:lpwstr>2;#OFFICIAL|202decae-6396-4886-b285-d039d6d668bd</vt:lpwstr>
  </property>
  <property fmtid="{D5CDD505-2E9C-101B-9397-08002B2CF9AE}" pid="15" name="LBE Record Type">
    <vt:lpwstr>3;#026_LBE_Intranet_CorporateCommunication|02a0919e-a17d-4964-920e-a5c21eccc220</vt:lpwstr>
  </property>
  <property fmtid="{D5CDD505-2E9C-101B-9397-08002B2CF9AE}" pid="16" name="LBE_x0020_Record_x0020_Type">
    <vt:lpwstr>3;#026_LBE_Intranet_CorporateCommunication|02a0919e-a17d-4964-920e-a5c21eccc220</vt:lpwstr>
  </property>
</Properties>
</file>