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965" r:id="rId3"/>
    <p:sldMasterId id="2147483976" r:id="rId4"/>
  </p:sldMasterIdLst>
  <p:notesMasterIdLst>
    <p:notesMasterId r:id="rId35"/>
  </p:notesMasterIdLst>
  <p:sldIdLst>
    <p:sldId id="256" r:id="rId5"/>
    <p:sldId id="310" r:id="rId6"/>
    <p:sldId id="313" r:id="rId7"/>
    <p:sldId id="257" r:id="rId8"/>
    <p:sldId id="289" r:id="rId9"/>
    <p:sldId id="315" r:id="rId10"/>
    <p:sldId id="266" r:id="rId11"/>
    <p:sldId id="286" r:id="rId12"/>
    <p:sldId id="290" r:id="rId13"/>
    <p:sldId id="311" r:id="rId14"/>
    <p:sldId id="318" r:id="rId15"/>
    <p:sldId id="283" r:id="rId16"/>
    <p:sldId id="316" r:id="rId17"/>
    <p:sldId id="343" r:id="rId18"/>
    <p:sldId id="291" r:id="rId19"/>
    <p:sldId id="287" r:id="rId20"/>
    <p:sldId id="320" r:id="rId21"/>
    <p:sldId id="335" r:id="rId22"/>
    <p:sldId id="322" r:id="rId23"/>
    <p:sldId id="344" r:id="rId24"/>
    <p:sldId id="347" r:id="rId25"/>
    <p:sldId id="348" r:id="rId26"/>
    <p:sldId id="352" r:id="rId27"/>
    <p:sldId id="341" r:id="rId28"/>
    <p:sldId id="342" r:id="rId29"/>
    <p:sldId id="314" r:id="rId30"/>
    <p:sldId id="353" r:id="rId31"/>
    <p:sldId id="317" r:id="rId32"/>
    <p:sldId id="336" r:id="rId33"/>
    <p:sldId id="29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832E52-687C-4286-A050-715653168CDE}" v="2" dt="2026-02-11T12:51:29.4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94660"/>
  </p:normalViewPr>
  <p:slideViewPr>
    <p:cSldViewPr snapToGrid="0">
      <p:cViewPr varScale="1">
        <p:scale>
          <a:sx n="98" d="100"/>
          <a:sy n="98" d="100"/>
        </p:scale>
        <p:origin x="96" y="2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ustomXml" Target="../customXml/item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customXml" Target="../customXml/item2.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speth Smith" userId="d72540c3-167a-4cd8-aaba-d407b1ce2ab6" providerId="ADAL" clId="{A9F45DEB-356B-46B3-8D68-D072416ADD60}"/>
    <pc:docChg chg="custSel delSld modSld sldOrd">
      <pc:chgData name="Elspeth Smith" userId="d72540c3-167a-4cd8-aaba-d407b1ce2ab6" providerId="ADAL" clId="{A9F45DEB-356B-46B3-8D68-D072416ADD60}" dt="2026-02-11T12:55:22.806" v="1078" actId="20577"/>
      <pc:docMkLst>
        <pc:docMk/>
      </pc:docMkLst>
      <pc:sldChg chg="modSp mod">
        <pc:chgData name="Elspeth Smith" userId="d72540c3-167a-4cd8-aaba-d407b1ce2ab6" providerId="ADAL" clId="{A9F45DEB-356B-46B3-8D68-D072416ADD60}" dt="2026-02-11T12:17:41.411" v="10" actId="20577"/>
        <pc:sldMkLst>
          <pc:docMk/>
          <pc:sldMk cId="670714793" sldId="256"/>
        </pc:sldMkLst>
        <pc:spChg chg="mod">
          <ac:chgData name="Elspeth Smith" userId="d72540c3-167a-4cd8-aaba-d407b1ce2ab6" providerId="ADAL" clId="{A9F45DEB-356B-46B3-8D68-D072416ADD60}" dt="2026-02-11T12:17:41.411" v="10" actId="20577"/>
          <ac:spMkLst>
            <pc:docMk/>
            <pc:sldMk cId="670714793" sldId="256"/>
            <ac:spMk id="2" creationId="{ACD47B50-6B85-7017-C3A7-AAAFD97A8589}"/>
          </ac:spMkLst>
        </pc:spChg>
      </pc:sldChg>
      <pc:sldChg chg="modSp mod">
        <pc:chgData name="Elspeth Smith" userId="d72540c3-167a-4cd8-aaba-d407b1ce2ab6" providerId="ADAL" clId="{A9F45DEB-356B-46B3-8D68-D072416ADD60}" dt="2026-02-11T12:19:56.521" v="226" actId="20577"/>
        <pc:sldMkLst>
          <pc:docMk/>
          <pc:sldMk cId="4169607276" sldId="257"/>
        </pc:sldMkLst>
        <pc:spChg chg="mod">
          <ac:chgData name="Elspeth Smith" userId="d72540c3-167a-4cd8-aaba-d407b1ce2ab6" providerId="ADAL" clId="{A9F45DEB-356B-46B3-8D68-D072416ADD60}" dt="2026-02-11T12:19:56.521" v="226" actId="20577"/>
          <ac:spMkLst>
            <pc:docMk/>
            <pc:sldMk cId="4169607276" sldId="257"/>
            <ac:spMk id="2" creationId="{28B2D705-7A06-63C3-A34F-D46900413DCC}"/>
          </ac:spMkLst>
        </pc:spChg>
      </pc:sldChg>
      <pc:sldChg chg="modSp mod">
        <pc:chgData name="Elspeth Smith" userId="d72540c3-167a-4cd8-aaba-d407b1ce2ab6" providerId="ADAL" clId="{A9F45DEB-356B-46B3-8D68-D072416ADD60}" dt="2026-02-11T12:42:42.028" v="661" actId="20577"/>
        <pc:sldMkLst>
          <pc:docMk/>
          <pc:sldMk cId="3803857474" sldId="266"/>
        </pc:sldMkLst>
        <pc:graphicFrameChg chg="modGraphic">
          <ac:chgData name="Elspeth Smith" userId="d72540c3-167a-4cd8-aaba-d407b1ce2ab6" providerId="ADAL" clId="{A9F45DEB-356B-46B3-8D68-D072416ADD60}" dt="2026-02-11T12:42:42.028" v="661" actId="20577"/>
          <ac:graphicFrameMkLst>
            <pc:docMk/>
            <pc:sldMk cId="3803857474" sldId="266"/>
            <ac:graphicFrameMk id="9" creationId="{AF31F74D-D115-111B-2D8C-22F70556D962}"/>
          </ac:graphicFrameMkLst>
        </pc:graphicFrameChg>
      </pc:sldChg>
      <pc:sldChg chg="modSp mod">
        <pc:chgData name="Elspeth Smith" userId="d72540c3-167a-4cd8-aaba-d407b1ce2ab6" providerId="ADAL" clId="{A9F45DEB-356B-46B3-8D68-D072416ADD60}" dt="2026-02-11T12:44:25.944" v="762" actId="20577"/>
        <pc:sldMkLst>
          <pc:docMk/>
          <pc:sldMk cId="3088227853" sldId="286"/>
        </pc:sldMkLst>
        <pc:spChg chg="mod">
          <ac:chgData name="Elspeth Smith" userId="d72540c3-167a-4cd8-aaba-d407b1ce2ab6" providerId="ADAL" clId="{A9F45DEB-356B-46B3-8D68-D072416ADD60}" dt="2026-02-11T12:44:25.944" v="762" actId="20577"/>
          <ac:spMkLst>
            <pc:docMk/>
            <pc:sldMk cId="3088227853" sldId="286"/>
            <ac:spMk id="2" creationId="{78B7E384-5BE0-B490-F032-A8E639DED38F}"/>
          </ac:spMkLst>
        </pc:spChg>
      </pc:sldChg>
      <pc:sldChg chg="modSp mod">
        <pc:chgData name="Elspeth Smith" userId="d72540c3-167a-4cd8-aaba-d407b1ce2ab6" providerId="ADAL" clId="{A9F45DEB-356B-46B3-8D68-D072416ADD60}" dt="2026-02-11T12:21:08.722" v="229"/>
        <pc:sldMkLst>
          <pc:docMk/>
          <pc:sldMk cId="3732319909" sldId="290"/>
        </pc:sldMkLst>
        <pc:spChg chg="mod">
          <ac:chgData name="Elspeth Smith" userId="d72540c3-167a-4cd8-aaba-d407b1ce2ab6" providerId="ADAL" clId="{A9F45DEB-356B-46B3-8D68-D072416ADD60}" dt="2026-02-11T12:21:08.722" v="229"/>
          <ac:spMkLst>
            <pc:docMk/>
            <pc:sldMk cId="3732319909" sldId="290"/>
            <ac:spMk id="4" creationId="{97B4FF5B-AD1B-CBD9-8227-20E0840DF8FF}"/>
          </ac:spMkLst>
        </pc:spChg>
      </pc:sldChg>
      <pc:sldChg chg="modSp mod">
        <pc:chgData name="Elspeth Smith" userId="d72540c3-167a-4cd8-aaba-d407b1ce2ab6" providerId="ADAL" clId="{A9F45DEB-356B-46B3-8D68-D072416ADD60}" dt="2026-02-11T12:45:14.377" v="773" actId="20577"/>
        <pc:sldMkLst>
          <pc:docMk/>
          <pc:sldMk cId="1999229019" sldId="311"/>
        </pc:sldMkLst>
        <pc:spChg chg="mod">
          <ac:chgData name="Elspeth Smith" userId="d72540c3-167a-4cd8-aaba-d407b1ce2ab6" providerId="ADAL" clId="{A9F45DEB-356B-46B3-8D68-D072416ADD60}" dt="2026-02-11T12:45:14.377" v="773" actId="20577"/>
          <ac:spMkLst>
            <pc:docMk/>
            <pc:sldMk cId="1999229019" sldId="311"/>
            <ac:spMk id="4" creationId="{8C2393FA-90F3-9E04-A3C0-FD620FA8F84C}"/>
          </ac:spMkLst>
        </pc:spChg>
      </pc:sldChg>
      <pc:sldChg chg="modSp mod">
        <pc:chgData name="Elspeth Smith" userId="d72540c3-167a-4cd8-aaba-d407b1ce2ab6" providerId="ADAL" clId="{A9F45DEB-356B-46B3-8D68-D072416ADD60}" dt="2026-02-11T12:19:16.487" v="196" actId="20577"/>
        <pc:sldMkLst>
          <pc:docMk/>
          <pc:sldMk cId="4263606245" sldId="313"/>
        </pc:sldMkLst>
        <pc:spChg chg="mod">
          <ac:chgData name="Elspeth Smith" userId="d72540c3-167a-4cd8-aaba-d407b1ce2ab6" providerId="ADAL" clId="{A9F45DEB-356B-46B3-8D68-D072416ADD60}" dt="2026-02-11T12:19:16.487" v="196" actId="20577"/>
          <ac:spMkLst>
            <pc:docMk/>
            <pc:sldMk cId="4263606245" sldId="313"/>
            <ac:spMk id="3" creationId="{4844CC15-1EC5-38B5-FF09-E62E01D059C0}"/>
          </ac:spMkLst>
        </pc:spChg>
      </pc:sldChg>
      <pc:sldChg chg="modSp mod">
        <pc:chgData name="Elspeth Smith" userId="d72540c3-167a-4cd8-aaba-d407b1ce2ab6" providerId="ADAL" clId="{A9F45DEB-356B-46B3-8D68-D072416ADD60}" dt="2026-02-11T12:26:41.141" v="581" actId="20577"/>
        <pc:sldMkLst>
          <pc:docMk/>
          <pc:sldMk cId="2032078396" sldId="314"/>
        </pc:sldMkLst>
        <pc:spChg chg="mod">
          <ac:chgData name="Elspeth Smith" userId="d72540c3-167a-4cd8-aaba-d407b1ce2ab6" providerId="ADAL" clId="{A9F45DEB-356B-46B3-8D68-D072416ADD60}" dt="2026-02-11T12:26:41.141" v="581" actId="20577"/>
          <ac:spMkLst>
            <pc:docMk/>
            <pc:sldMk cId="2032078396" sldId="314"/>
            <ac:spMk id="3" creationId="{F6B6C0C8-9C46-2D41-7B04-308346F17EAC}"/>
          </ac:spMkLst>
        </pc:spChg>
      </pc:sldChg>
      <pc:sldChg chg="modSp mod">
        <pc:chgData name="Elspeth Smith" userId="d72540c3-167a-4cd8-aaba-d407b1ce2ab6" providerId="ADAL" clId="{A9F45DEB-356B-46B3-8D68-D072416ADD60}" dt="2026-02-11T12:38:38.320" v="656" actId="20577"/>
        <pc:sldMkLst>
          <pc:docMk/>
          <pc:sldMk cId="2871120882" sldId="315"/>
        </pc:sldMkLst>
        <pc:spChg chg="mod">
          <ac:chgData name="Elspeth Smith" userId="d72540c3-167a-4cd8-aaba-d407b1ce2ab6" providerId="ADAL" clId="{A9F45DEB-356B-46B3-8D68-D072416ADD60}" dt="2026-02-11T12:38:38.320" v="656" actId="20577"/>
          <ac:spMkLst>
            <pc:docMk/>
            <pc:sldMk cId="2871120882" sldId="315"/>
            <ac:spMk id="3" creationId="{C81182AF-55ED-F874-CCC9-10F73D71F19B}"/>
          </ac:spMkLst>
        </pc:spChg>
      </pc:sldChg>
      <pc:sldChg chg="modSp mod">
        <pc:chgData name="Elspeth Smith" userId="d72540c3-167a-4cd8-aaba-d407b1ce2ab6" providerId="ADAL" clId="{A9F45DEB-356B-46B3-8D68-D072416ADD60}" dt="2026-02-11T12:43:56.892" v="740" actId="20577"/>
        <pc:sldMkLst>
          <pc:docMk/>
          <pc:sldMk cId="2462256962" sldId="316"/>
        </pc:sldMkLst>
        <pc:spChg chg="mod">
          <ac:chgData name="Elspeth Smith" userId="d72540c3-167a-4cd8-aaba-d407b1ce2ab6" providerId="ADAL" clId="{A9F45DEB-356B-46B3-8D68-D072416ADD60}" dt="2026-02-11T12:43:56.892" v="740" actId="20577"/>
          <ac:spMkLst>
            <pc:docMk/>
            <pc:sldMk cId="2462256962" sldId="316"/>
            <ac:spMk id="2" creationId="{D9F2C8C4-AC7A-FA9E-DB01-68128535DF5C}"/>
          </ac:spMkLst>
        </pc:spChg>
      </pc:sldChg>
      <pc:sldChg chg="modSp mod">
        <pc:chgData name="Elspeth Smith" userId="d72540c3-167a-4cd8-aaba-d407b1ce2ab6" providerId="ADAL" clId="{A9F45DEB-356B-46B3-8D68-D072416ADD60}" dt="2026-02-11T12:21:15.713" v="230" actId="20577"/>
        <pc:sldMkLst>
          <pc:docMk/>
          <pc:sldMk cId="3778480226" sldId="318"/>
        </pc:sldMkLst>
        <pc:spChg chg="mod">
          <ac:chgData name="Elspeth Smith" userId="d72540c3-167a-4cd8-aaba-d407b1ce2ab6" providerId="ADAL" clId="{A9F45DEB-356B-46B3-8D68-D072416ADD60}" dt="2026-02-11T12:21:15.713" v="230" actId="20577"/>
          <ac:spMkLst>
            <pc:docMk/>
            <pc:sldMk cId="3778480226" sldId="318"/>
            <ac:spMk id="4" creationId="{066144EC-A32C-E12A-1684-F3FB38A63F9A}"/>
          </ac:spMkLst>
        </pc:spChg>
      </pc:sldChg>
      <pc:sldChg chg="ord">
        <pc:chgData name="Elspeth Smith" userId="d72540c3-167a-4cd8-aaba-d407b1ce2ab6" providerId="ADAL" clId="{A9F45DEB-356B-46B3-8D68-D072416ADD60}" dt="2026-02-11T12:24:20.441" v="293"/>
        <pc:sldMkLst>
          <pc:docMk/>
          <pc:sldMk cId="891794468" sldId="320"/>
        </pc:sldMkLst>
      </pc:sldChg>
      <pc:sldChg chg="addSp delSp modSp mod ord">
        <pc:chgData name="Elspeth Smith" userId="d72540c3-167a-4cd8-aaba-d407b1ce2ab6" providerId="ADAL" clId="{A9F45DEB-356B-46B3-8D68-D072416ADD60}" dt="2026-02-11T12:54:04.746" v="914" actId="27636"/>
        <pc:sldMkLst>
          <pc:docMk/>
          <pc:sldMk cId="3358493229" sldId="322"/>
        </pc:sldMkLst>
        <pc:spChg chg="mod">
          <ac:chgData name="Elspeth Smith" userId="d72540c3-167a-4cd8-aaba-d407b1ce2ab6" providerId="ADAL" clId="{A9F45DEB-356B-46B3-8D68-D072416ADD60}" dt="2026-02-11T12:54:04.746" v="914" actId="27636"/>
          <ac:spMkLst>
            <pc:docMk/>
            <pc:sldMk cId="3358493229" sldId="322"/>
            <ac:spMk id="2" creationId="{36AB5AF1-97F2-115A-6939-27CA3836A512}"/>
          </ac:spMkLst>
        </pc:spChg>
        <pc:spChg chg="mod">
          <ac:chgData name="Elspeth Smith" userId="d72540c3-167a-4cd8-aaba-d407b1ce2ab6" providerId="ADAL" clId="{A9F45DEB-356B-46B3-8D68-D072416ADD60}" dt="2026-02-11T12:53:10.363" v="897" actId="14100"/>
          <ac:spMkLst>
            <pc:docMk/>
            <pc:sldMk cId="3358493229" sldId="322"/>
            <ac:spMk id="3" creationId="{2300E8DE-D940-ED34-88A1-83F050600B9B}"/>
          </ac:spMkLst>
        </pc:spChg>
        <pc:spChg chg="add del mod">
          <ac:chgData name="Elspeth Smith" userId="d72540c3-167a-4cd8-aaba-d407b1ce2ab6" providerId="ADAL" clId="{A9F45DEB-356B-46B3-8D68-D072416ADD60}" dt="2026-02-11T12:51:54.576" v="827" actId="21"/>
          <ac:spMkLst>
            <pc:docMk/>
            <pc:sldMk cId="3358493229" sldId="322"/>
            <ac:spMk id="4" creationId="{947D8209-B43A-AF0D-6115-F87F9658787A}"/>
          </ac:spMkLst>
        </pc:spChg>
        <pc:picChg chg="del">
          <ac:chgData name="Elspeth Smith" userId="d72540c3-167a-4cd8-aaba-d407b1ce2ab6" providerId="ADAL" clId="{A9F45DEB-356B-46B3-8D68-D072416ADD60}" dt="2026-02-11T12:51:29.404" v="823" actId="21"/>
          <ac:picMkLst>
            <pc:docMk/>
            <pc:sldMk cId="3358493229" sldId="322"/>
            <ac:picMk id="1026" creationId="{9F207F9A-91FB-6E56-512A-07513FF12BC9}"/>
          </ac:picMkLst>
        </pc:picChg>
      </pc:sldChg>
      <pc:sldChg chg="del">
        <pc:chgData name="Elspeth Smith" userId="d72540c3-167a-4cd8-aaba-d407b1ce2ab6" providerId="ADAL" clId="{A9F45DEB-356B-46B3-8D68-D072416ADD60}" dt="2026-02-11T12:24:42.709" v="296" actId="2696"/>
        <pc:sldMkLst>
          <pc:docMk/>
          <pc:sldMk cId="718777856" sldId="330"/>
        </pc:sldMkLst>
      </pc:sldChg>
      <pc:sldChg chg="ord">
        <pc:chgData name="Elspeth Smith" userId="d72540c3-167a-4cd8-aaba-d407b1ce2ab6" providerId="ADAL" clId="{A9F45DEB-356B-46B3-8D68-D072416ADD60}" dt="2026-02-11T12:24:33.893" v="295"/>
        <pc:sldMkLst>
          <pc:docMk/>
          <pc:sldMk cId="3772225613" sldId="335"/>
        </pc:sldMkLst>
      </pc:sldChg>
      <pc:sldChg chg="modSp mod ord">
        <pc:chgData name="Elspeth Smith" userId="d72540c3-167a-4cd8-aaba-d407b1ce2ab6" providerId="ADAL" clId="{A9F45DEB-356B-46B3-8D68-D072416ADD60}" dt="2026-02-11T12:26:09.260" v="515" actId="14100"/>
        <pc:sldMkLst>
          <pc:docMk/>
          <pc:sldMk cId="3280145993" sldId="336"/>
        </pc:sldMkLst>
        <pc:spChg chg="mod">
          <ac:chgData name="Elspeth Smith" userId="d72540c3-167a-4cd8-aaba-d407b1ce2ab6" providerId="ADAL" clId="{A9F45DEB-356B-46B3-8D68-D072416ADD60}" dt="2026-02-11T12:26:01.173" v="514" actId="20577"/>
          <ac:spMkLst>
            <pc:docMk/>
            <pc:sldMk cId="3280145993" sldId="336"/>
            <ac:spMk id="2" creationId="{B1950300-BC42-501D-3225-9EAF7E4ED4EF}"/>
          </ac:spMkLst>
        </pc:spChg>
        <pc:picChg chg="mod">
          <ac:chgData name="Elspeth Smith" userId="d72540c3-167a-4cd8-aaba-d407b1ce2ab6" providerId="ADAL" clId="{A9F45DEB-356B-46B3-8D68-D072416ADD60}" dt="2026-02-11T12:26:09.260" v="515" actId="14100"/>
          <ac:picMkLst>
            <pc:docMk/>
            <pc:sldMk cId="3280145993" sldId="336"/>
            <ac:picMk id="8" creationId="{D908329A-686D-A1FD-8B10-09EEBF221BCA}"/>
          </ac:picMkLst>
        </pc:picChg>
      </pc:sldChg>
      <pc:sldChg chg="modSp mod ord">
        <pc:chgData name="Elspeth Smith" userId="d72540c3-167a-4cd8-aaba-d407b1ce2ab6" providerId="ADAL" clId="{A9F45DEB-356B-46B3-8D68-D072416ADD60}" dt="2026-02-11T12:28:47.657" v="610" actId="1076"/>
        <pc:sldMkLst>
          <pc:docMk/>
          <pc:sldMk cId="2285917718" sldId="342"/>
        </pc:sldMkLst>
        <pc:spChg chg="mod">
          <ac:chgData name="Elspeth Smith" userId="d72540c3-167a-4cd8-aaba-d407b1ce2ab6" providerId="ADAL" clId="{A9F45DEB-356B-46B3-8D68-D072416ADD60}" dt="2026-02-11T12:28:47.657" v="610" actId="1076"/>
          <ac:spMkLst>
            <pc:docMk/>
            <pc:sldMk cId="2285917718" sldId="342"/>
            <ac:spMk id="3" creationId="{7A2281FC-7D0B-9E74-3011-EB968779363B}"/>
          </ac:spMkLst>
        </pc:spChg>
      </pc:sldChg>
      <pc:sldChg chg="modSp mod">
        <pc:chgData name="Elspeth Smith" userId="d72540c3-167a-4cd8-aaba-d407b1ce2ab6" providerId="ADAL" clId="{A9F45DEB-356B-46B3-8D68-D072416ADD60}" dt="2026-02-11T12:22:44.524" v="288" actId="20577"/>
        <pc:sldMkLst>
          <pc:docMk/>
          <pc:sldMk cId="3579757640" sldId="343"/>
        </pc:sldMkLst>
        <pc:spChg chg="mod">
          <ac:chgData name="Elspeth Smith" userId="d72540c3-167a-4cd8-aaba-d407b1ce2ab6" providerId="ADAL" clId="{A9F45DEB-356B-46B3-8D68-D072416ADD60}" dt="2026-02-11T12:22:44.524" v="288" actId="20577"/>
          <ac:spMkLst>
            <pc:docMk/>
            <pc:sldMk cId="3579757640" sldId="343"/>
            <ac:spMk id="3" creationId="{DF417C47-7E78-EBC5-762E-4148CA0DB5B3}"/>
          </ac:spMkLst>
        </pc:spChg>
      </pc:sldChg>
      <pc:sldChg chg="modSp mod">
        <pc:chgData name="Elspeth Smith" userId="d72540c3-167a-4cd8-aaba-d407b1ce2ab6" providerId="ADAL" clId="{A9F45DEB-356B-46B3-8D68-D072416ADD60}" dt="2026-02-11T12:55:22.806" v="1078" actId="20577"/>
        <pc:sldMkLst>
          <pc:docMk/>
          <pc:sldMk cId="457260898" sldId="344"/>
        </pc:sldMkLst>
        <pc:spChg chg="mod">
          <ac:chgData name="Elspeth Smith" userId="d72540c3-167a-4cd8-aaba-d407b1ce2ab6" providerId="ADAL" clId="{A9F45DEB-356B-46B3-8D68-D072416ADD60}" dt="2026-02-11T12:54:36.660" v="957" actId="20577"/>
          <ac:spMkLst>
            <pc:docMk/>
            <pc:sldMk cId="457260898" sldId="344"/>
            <ac:spMk id="2" creationId="{5AB7A545-285F-E0F2-19C8-B9456553E15E}"/>
          </ac:spMkLst>
        </pc:spChg>
        <pc:spChg chg="mod">
          <ac:chgData name="Elspeth Smith" userId="d72540c3-167a-4cd8-aaba-d407b1ce2ab6" providerId="ADAL" clId="{A9F45DEB-356B-46B3-8D68-D072416ADD60}" dt="2026-02-11T12:55:22.806" v="1078" actId="20577"/>
          <ac:spMkLst>
            <pc:docMk/>
            <pc:sldMk cId="457260898" sldId="344"/>
            <ac:spMk id="3" creationId="{0CF4E130-D651-3F66-D264-7E868D95B3AD}"/>
          </ac:spMkLst>
        </pc:spChg>
      </pc:sldChg>
      <pc:sldChg chg="del">
        <pc:chgData name="Elspeth Smith" userId="d72540c3-167a-4cd8-aaba-d407b1ce2ab6" providerId="ADAL" clId="{A9F45DEB-356B-46B3-8D68-D072416ADD60}" dt="2026-02-11T12:23:03.398" v="289" actId="2696"/>
        <pc:sldMkLst>
          <pc:docMk/>
          <pc:sldMk cId="110512423" sldId="345"/>
        </pc:sldMkLst>
      </pc:sldChg>
      <pc:sldChg chg="modSp mod">
        <pc:chgData name="Elspeth Smith" userId="d72540c3-167a-4cd8-aaba-d407b1ce2ab6" providerId="ADAL" clId="{A9F45DEB-356B-46B3-8D68-D072416ADD60}" dt="2026-02-11T12:50:33.144" v="818" actId="20577"/>
        <pc:sldMkLst>
          <pc:docMk/>
          <pc:sldMk cId="3127044591" sldId="353"/>
        </pc:sldMkLst>
        <pc:spChg chg="mod">
          <ac:chgData name="Elspeth Smith" userId="d72540c3-167a-4cd8-aaba-d407b1ce2ab6" providerId="ADAL" clId="{A9F45DEB-356B-46B3-8D68-D072416ADD60}" dt="2026-02-11T12:50:33.144" v="818" actId="20577"/>
          <ac:spMkLst>
            <pc:docMk/>
            <pc:sldMk cId="3127044591" sldId="353"/>
            <ac:spMk id="4" creationId="{CE311CF2-88A2-ED58-9C26-E30F6421C55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79B4BD-704D-45F1-BE5B-564A009D19F9}"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55F2072-7AFC-41A7-8409-F4C997761F78}">
      <dgm:prSet/>
      <dgm:spPr/>
      <dgm:t>
        <a:bodyPr/>
        <a:lstStyle/>
        <a:p>
          <a:r>
            <a:rPr lang="en-GB"/>
            <a:t>Hoarding. </a:t>
          </a:r>
          <a:endParaRPr lang="en-US"/>
        </a:p>
      </dgm:t>
    </dgm:pt>
    <dgm:pt modelId="{929E49C8-D865-4BD3-B823-0706FC0E075A}" type="parTrans" cxnId="{162429C8-372B-4C86-9C35-4CFAAE08D1C7}">
      <dgm:prSet/>
      <dgm:spPr/>
      <dgm:t>
        <a:bodyPr/>
        <a:lstStyle/>
        <a:p>
          <a:endParaRPr lang="en-US"/>
        </a:p>
      </dgm:t>
    </dgm:pt>
    <dgm:pt modelId="{134A94E3-FE74-430B-9639-583C4C70D1B3}" type="sibTrans" cxnId="{162429C8-372B-4C86-9C35-4CFAAE08D1C7}">
      <dgm:prSet/>
      <dgm:spPr/>
      <dgm:t>
        <a:bodyPr/>
        <a:lstStyle/>
        <a:p>
          <a:endParaRPr lang="en-US"/>
        </a:p>
      </dgm:t>
    </dgm:pt>
    <dgm:pt modelId="{832C4EDF-BFBD-4974-8D01-C23959B17A88}">
      <dgm:prSet/>
      <dgm:spPr/>
      <dgm:t>
        <a:bodyPr/>
        <a:lstStyle/>
        <a:p>
          <a:r>
            <a:rPr lang="en-GB" dirty="0"/>
            <a:t>Ms C didn’t read letters – increased isolation. </a:t>
          </a:r>
          <a:endParaRPr lang="en-US" dirty="0"/>
        </a:p>
      </dgm:t>
    </dgm:pt>
    <dgm:pt modelId="{019638A0-E5C7-48EA-B2BA-92A7B9C238E4}" type="parTrans" cxnId="{2B93EC79-36A7-4DA8-B8C7-2F3936ED8E5B}">
      <dgm:prSet/>
      <dgm:spPr/>
      <dgm:t>
        <a:bodyPr/>
        <a:lstStyle/>
        <a:p>
          <a:endParaRPr lang="en-US"/>
        </a:p>
      </dgm:t>
    </dgm:pt>
    <dgm:pt modelId="{929C4C9D-DD0A-493B-9383-54B2045E5C3F}" type="sibTrans" cxnId="{2B93EC79-36A7-4DA8-B8C7-2F3936ED8E5B}">
      <dgm:prSet/>
      <dgm:spPr/>
      <dgm:t>
        <a:bodyPr/>
        <a:lstStyle/>
        <a:p>
          <a:endParaRPr lang="en-US"/>
        </a:p>
      </dgm:t>
    </dgm:pt>
    <dgm:pt modelId="{1EC42683-EBF4-41E4-B639-56820D19D219}">
      <dgm:prSet/>
      <dgm:spPr/>
      <dgm:t>
        <a:bodyPr/>
        <a:lstStyle/>
        <a:p>
          <a:r>
            <a:rPr lang="en-GB" dirty="0"/>
            <a:t>Disagreement between ASC and Mental Health Services about who should support her. </a:t>
          </a:r>
          <a:endParaRPr lang="en-US" dirty="0"/>
        </a:p>
      </dgm:t>
    </dgm:pt>
    <dgm:pt modelId="{14BAE336-1976-43BE-9C2E-38289DA72567}" type="parTrans" cxnId="{585FA9AA-D63A-4E3A-84ED-9638E20685F8}">
      <dgm:prSet/>
      <dgm:spPr/>
      <dgm:t>
        <a:bodyPr/>
        <a:lstStyle/>
        <a:p>
          <a:endParaRPr lang="en-US"/>
        </a:p>
      </dgm:t>
    </dgm:pt>
    <dgm:pt modelId="{3DF5CECF-87A1-4DE2-8BE8-0590BB1A0B0A}" type="sibTrans" cxnId="{585FA9AA-D63A-4E3A-84ED-9638E20685F8}">
      <dgm:prSet/>
      <dgm:spPr/>
      <dgm:t>
        <a:bodyPr/>
        <a:lstStyle/>
        <a:p>
          <a:endParaRPr lang="en-US"/>
        </a:p>
      </dgm:t>
    </dgm:pt>
    <dgm:pt modelId="{A62A92B2-740B-45E6-A73E-6570832F2AE0}">
      <dgm:prSet/>
      <dgm:spPr/>
      <dgm:t>
        <a:bodyPr/>
        <a:lstStyle/>
        <a:p>
          <a:r>
            <a:rPr lang="en-GB"/>
            <a:t>Communication between services and risk assessment – especially when calling emergency services. </a:t>
          </a:r>
          <a:endParaRPr lang="en-US"/>
        </a:p>
      </dgm:t>
    </dgm:pt>
    <dgm:pt modelId="{FCD46FC9-7272-483D-AE3B-B8128F086982}" type="parTrans" cxnId="{BC25A893-79B3-49A6-A3DF-CF7E42262624}">
      <dgm:prSet/>
      <dgm:spPr/>
      <dgm:t>
        <a:bodyPr/>
        <a:lstStyle/>
        <a:p>
          <a:endParaRPr lang="en-US"/>
        </a:p>
      </dgm:t>
    </dgm:pt>
    <dgm:pt modelId="{2F34C40F-F1FF-4A00-8336-A64B533ADC35}" type="sibTrans" cxnId="{BC25A893-79B3-49A6-A3DF-CF7E42262624}">
      <dgm:prSet/>
      <dgm:spPr/>
      <dgm:t>
        <a:bodyPr/>
        <a:lstStyle/>
        <a:p>
          <a:endParaRPr lang="en-US"/>
        </a:p>
      </dgm:t>
    </dgm:pt>
    <dgm:pt modelId="{EA642CFF-7DD7-49CB-A74C-15D954AE2CC0}">
      <dgm:prSet/>
      <dgm:spPr/>
      <dgm:t>
        <a:bodyPr/>
        <a:lstStyle/>
        <a:p>
          <a:r>
            <a:rPr lang="en-GB"/>
            <a:t>Supporting with bereavement. </a:t>
          </a:r>
          <a:endParaRPr lang="en-US"/>
        </a:p>
      </dgm:t>
    </dgm:pt>
    <dgm:pt modelId="{3FA98E68-11C9-4EA6-821A-DCD3236169BD}" type="parTrans" cxnId="{40E74046-156E-44F1-8682-5DAC92CF8A52}">
      <dgm:prSet/>
      <dgm:spPr/>
      <dgm:t>
        <a:bodyPr/>
        <a:lstStyle/>
        <a:p>
          <a:endParaRPr lang="en-US"/>
        </a:p>
      </dgm:t>
    </dgm:pt>
    <dgm:pt modelId="{95ACAC3B-4DB2-44B5-960D-62BDEEEA387A}" type="sibTrans" cxnId="{40E74046-156E-44F1-8682-5DAC92CF8A52}">
      <dgm:prSet/>
      <dgm:spPr/>
      <dgm:t>
        <a:bodyPr/>
        <a:lstStyle/>
        <a:p>
          <a:endParaRPr lang="en-US"/>
        </a:p>
      </dgm:t>
    </dgm:pt>
    <dgm:pt modelId="{901E49AD-6641-435D-A4C5-3C78CC3F334C}">
      <dgm:prSet/>
      <dgm:spPr/>
      <dgm:t>
        <a:bodyPr/>
        <a:lstStyle/>
        <a:p>
          <a:r>
            <a:rPr lang="en-GB" dirty="0"/>
            <a:t>Use of Multi-agency forums – how do agencies share risks? </a:t>
          </a:r>
          <a:endParaRPr lang="en-US" dirty="0"/>
        </a:p>
      </dgm:t>
    </dgm:pt>
    <dgm:pt modelId="{C9179AA1-8E93-4600-858E-B4F02FE3228E}" type="parTrans" cxnId="{8DF07A12-FE7E-47B8-83E8-869AE8F51351}">
      <dgm:prSet/>
      <dgm:spPr/>
      <dgm:t>
        <a:bodyPr/>
        <a:lstStyle/>
        <a:p>
          <a:endParaRPr lang="en-US"/>
        </a:p>
      </dgm:t>
    </dgm:pt>
    <dgm:pt modelId="{C3F01960-5DF9-4D4D-88E7-D78AB9FCA1AF}" type="sibTrans" cxnId="{8DF07A12-FE7E-47B8-83E8-869AE8F51351}">
      <dgm:prSet/>
      <dgm:spPr/>
      <dgm:t>
        <a:bodyPr/>
        <a:lstStyle/>
        <a:p>
          <a:endParaRPr lang="en-US"/>
        </a:p>
      </dgm:t>
    </dgm:pt>
    <dgm:pt modelId="{F5C628F9-75D7-4919-A643-0F0B885BDC54}">
      <dgm:prSet/>
      <dgm:spPr/>
      <dgm:t>
        <a:bodyPr/>
        <a:lstStyle/>
        <a:p>
          <a:r>
            <a:rPr lang="en-US"/>
            <a:t>Hormones &amp; smoking increasing risks. </a:t>
          </a:r>
          <a:endParaRPr lang="en-US" dirty="0"/>
        </a:p>
      </dgm:t>
    </dgm:pt>
    <dgm:pt modelId="{D5B12A5F-921E-4F1D-A90F-3E8629D9C2C2}" type="parTrans" cxnId="{12A81CF4-31D9-4427-91A7-935B1A0F8357}">
      <dgm:prSet/>
      <dgm:spPr/>
      <dgm:t>
        <a:bodyPr/>
        <a:lstStyle/>
        <a:p>
          <a:endParaRPr lang="en-GB"/>
        </a:p>
      </dgm:t>
    </dgm:pt>
    <dgm:pt modelId="{566BBA36-F982-4283-861C-A2FD8F39D94C}" type="sibTrans" cxnId="{12A81CF4-31D9-4427-91A7-935B1A0F8357}">
      <dgm:prSet/>
      <dgm:spPr/>
      <dgm:t>
        <a:bodyPr/>
        <a:lstStyle/>
        <a:p>
          <a:endParaRPr lang="en-GB"/>
        </a:p>
      </dgm:t>
    </dgm:pt>
    <dgm:pt modelId="{54A44DEB-71C4-41FD-B69E-0E58C92CFDE4}" type="pres">
      <dgm:prSet presAssocID="{6279B4BD-704D-45F1-BE5B-564A009D19F9}" presName="linear" presStyleCnt="0">
        <dgm:presLayoutVars>
          <dgm:animLvl val="lvl"/>
          <dgm:resizeHandles val="exact"/>
        </dgm:presLayoutVars>
      </dgm:prSet>
      <dgm:spPr/>
    </dgm:pt>
    <dgm:pt modelId="{87A7256C-42CE-43AD-A5EB-E6E81DB803CE}" type="pres">
      <dgm:prSet presAssocID="{655F2072-7AFC-41A7-8409-F4C997761F78}" presName="parentText" presStyleLbl="node1" presStyleIdx="0" presStyleCnt="7">
        <dgm:presLayoutVars>
          <dgm:chMax val="0"/>
          <dgm:bulletEnabled val="1"/>
        </dgm:presLayoutVars>
      </dgm:prSet>
      <dgm:spPr/>
    </dgm:pt>
    <dgm:pt modelId="{CE31BF54-7A15-40A6-8A7C-156095CB4FF5}" type="pres">
      <dgm:prSet presAssocID="{134A94E3-FE74-430B-9639-583C4C70D1B3}" presName="spacer" presStyleCnt="0"/>
      <dgm:spPr/>
    </dgm:pt>
    <dgm:pt modelId="{9284E9CD-CDDC-4F0B-9F8F-B18D4DC6B5F2}" type="pres">
      <dgm:prSet presAssocID="{832C4EDF-BFBD-4974-8D01-C23959B17A88}" presName="parentText" presStyleLbl="node1" presStyleIdx="1" presStyleCnt="7">
        <dgm:presLayoutVars>
          <dgm:chMax val="0"/>
          <dgm:bulletEnabled val="1"/>
        </dgm:presLayoutVars>
      </dgm:prSet>
      <dgm:spPr/>
    </dgm:pt>
    <dgm:pt modelId="{623EBD52-66BE-4798-99A3-C72AC31D9FA0}" type="pres">
      <dgm:prSet presAssocID="{929C4C9D-DD0A-493B-9383-54B2045E5C3F}" presName="spacer" presStyleCnt="0"/>
      <dgm:spPr/>
    </dgm:pt>
    <dgm:pt modelId="{C8940082-AD0B-4044-B2C1-EDF93C2062BD}" type="pres">
      <dgm:prSet presAssocID="{1EC42683-EBF4-41E4-B639-56820D19D219}" presName="parentText" presStyleLbl="node1" presStyleIdx="2" presStyleCnt="7">
        <dgm:presLayoutVars>
          <dgm:chMax val="0"/>
          <dgm:bulletEnabled val="1"/>
        </dgm:presLayoutVars>
      </dgm:prSet>
      <dgm:spPr/>
    </dgm:pt>
    <dgm:pt modelId="{58059F0C-1342-4DC1-AEB8-CCCC117FD789}" type="pres">
      <dgm:prSet presAssocID="{3DF5CECF-87A1-4DE2-8BE8-0590BB1A0B0A}" presName="spacer" presStyleCnt="0"/>
      <dgm:spPr/>
    </dgm:pt>
    <dgm:pt modelId="{D1EFAFD5-9DE0-42CA-957B-E160EF147248}" type="pres">
      <dgm:prSet presAssocID="{A62A92B2-740B-45E6-A73E-6570832F2AE0}" presName="parentText" presStyleLbl="node1" presStyleIdx="3" presStyleCnt="7">
        <dgm:presLayoutVars>
          <dgm:chMax val="0"/>
          <dgm:bulletEnabled val="1"/>
        </dgm:presLayoutVars>
      </dgm:prSet>
      <dgm:spPr/>
    </dgm:pt>
    <dgm:pt modelId="{2CC5DD8C-AD8E-4B78-B829-952820D79BB0}" type="pres">
      <dgm:prSet presAssocID="{2F34C40F-F1FF-4A00-8336-A64B533ADC35}" presName="spacer" presStyleCnt="0"/>
      <dgm:spPr/>
    </dgm:pt>
    <dgm:pt modelId="{1BACB384-D7E7-4075-A34D-A27CC2D3E3B5}" type="pres">
      <dgm:prSet presAssocID="{EA642CFF-7DD7-49CB-A74C-15D954AE2CC0}" presName="parentText" presStyleLbl="node1" presStyleIdx="4" presStyleCnt="7">
        <dgm:presLayoutVars>
          <dgm:chMax val="0"/>
          <dgm:bulletEnabled val="1"/>
        </dgm:presLayoutVars>
      </dgm:prSet>
      <dgm:spPr/>
    </dgm:pt>
    <dgm:pt modelId="{20862F5C-3343-4BC2-8212-F7699654B403}" type="pres">
      <dgm:prSet presAssocID="{95ACAC3B-4DB2-44B5-960D-62BDEEEA387A}" presName="spacer" presStyleCnt="0"/>
      <dgm:spPr/>
    </dgm:pt>
    <dgm:pt modelId="{CCC181A1-C8D2-4C37-B440-A2833820B131}" type="pres">
      <dgm:prSet presAssocID="{901E49AD-6641-435D-A4C5-3C78CC3F334C}" presName="parentText" presStyleLbl="node1" presStyleIdx="5" presStyleCnt="7">
        <dgm:presLayoutVars>
          <dgm:chMax val="0"/>
          <dgm:bulletEnabled val="1"/>
        </dgm:presLayoutVars>
      </dgm:prSet>
      <dgm:spPr/>
    </dgm:pt>
    <dgm:pt modelId="{9ADD65FF-9E06-44D5-A9E3-04E1583C53D8}" type="pres">
      <dgm:prSet presAssocID="{C3F01960-5DF9-4D4D-88E7-D78AB9FCA1AF}" presName="spacer" presStyleCnt="0"/>
      <dgm:spPr/>
    </dgm:pt>
    <dgm:pt modelId="{39258E5D-19D7-470F-AC20-68656DAD0E60}" type="pres">
      <dgm:prSet presAssocID="{F5C628F9-75D7-4919-A643-0F0B885BDC54}" presName="parentText" presStyleLbl="node1" presStyleIdx="6" presStyleCnt="7">
        <dgm:presLayoutVars>
          <dgm:chMax val="0"/>
          <dgm:bulletEnabled val="1"/>
        </dgm:presLayoutVars>
      </dgm:prSet>
      <dgm:spPr/>
    </dgm:pt>
  </dgm:ptLst>
  <dgm:cxnLst>
    <dgm:cxn modelId="{3D711508-531C-4FE1-ACB6-DF1ABC3D7EEE}" type="presOf" srcId="{655F2072-7AFC-41A7-8409-F4C997761F78}" destId="{87A7256C-42CE-43AD-A5EB-E6E81DB803CE}" srcOrd="0" destOrd="0" presId="urn:microsoft.com/office/officeart/2005/8/layout/vList2"/>
    <dgm:cxn modelId="{8DF07A12-FE7E-47B8-83E8-869AE8F51351}" srcId="{6279B4BD-704D-45F1-BE5B-564A009D19F9}" destId="{901E49AD-6641-435D-A4C5-3C78CC3F334C}" srcOrd="5" destOrd="0" parTransId="{C9179AA1-8E93-4600-858E-B4F02FE3228E}" sibTransId="{C3F01960-5DF9-4D4D-88E7-D78AB9FCA1AF}"/>
    <dgm:cxn modelId="{66E1A613-3F9D-42AB-92ED-B495D83A13A3}" type="presOf" srcId="{832C4EDF-BFBD-4974-8D01-C23959B17A88}" destId="{9284E9CD-CDDC-4F0B-9F8F-B18D4DC6B5F2}" srcOrd="0" destOrd="0" presId="urn:microsoft.com/office/officeart/2005/8/layout/vList2"/>
    <dgm:cxn modelId="{C57EF865-24D3-49EB-B293-BCC39FEC11A7}" type="presOf" srcId="{EA642CFF-7DD7-49CB-A74C-15D954AE2CC0}" destId="{1BACB384-D7E7-4075-A34D-A27CC2D3E3B5}" srcOrd="0" destOrd="0" presId="urn:microsoft.com/office/officeart/2005/8/layout/vList2"/>
    <dgm:cxn modelId="{40E74046-156E-44F1-8682-5DAC92CF8A52}" srcId="{6279B4BD-704D-45F1-BE5B-564A009D19F9}" destId="{EA642CFF-7DD7-49CB-A74C-15D954AE2CC0}" srcOrd="4" destOrd="0" parTransId="{3FA98E68-11C9-4EA6-821A-DCD3236169BD}" sibTransId="{95ACAC3B-4DB2-44B5-960D-62BDEEEA387A}"/>
    <dgm:cxn modelId="{2B93EC79-36A7-4DA8-B8C7-2F3936ED8E5B}" srcId="{6279B4BD-704D-45F1-BE5B-564A009D19F9}" destId="{832C4EDF-BFBD-4974-8D01-C23959B17A88}" srcOrd="1" destOrd="0" parTransId="{019638A0-E5C7-48EA-B2BA-92A7B9C238E4}" sibTransId="{929C4C9D-DD0A-493B-9383-54B2045E5C3F}"/>
    <dgm:cxn modelId="{BC25A893-79B3-49A6-A3DF-CF7E42262624}" srcId="{6279B4BD-704D-45F1-BE5B-564A009D19F9}" destId="{A62A92B2-740B-45E6-A73E-6570832F2AE0}" srcOrd="3" destOrd="0" parTransId="{FCD46FC9-7272-483D-AE3B-B8128F086982}" sibTransId="{2F34C40F-F1FF-4A00-8336-A64B533ADC35}"/>
    <dgm:cxn modelId="{5C649299-D0E0-42DD-A15A-186EAE35AE07}" type="presOf" srcId="{F5C628F9-75D7-4919-A643-0F0B885BDC54}" destId="{39258E5D-19D7-470F-AC20-68656DAD0E60}" srcOrd="0" destOrd="0" presId="urn:microsoft.com/office/officeart/2005/8/layout/vList2"/>
    <dgm:cxn modelId="{AB524FA1-45AA-48CF-876B-0B10EB440800}" type="presOf" srcId="{A62A92B2-740B-45E6-A73E-6570832F2AE0}" destId="{D1EFAFD5-9DE0-42CA-957B-E160EF147248}" srcOrd="0" destOrd="0" presId="urn:microsoft.com/office/officeart/2005/8/layout/vList2"/>
    <dgm:cxn modelId="{585FA9AA-D63A-4E3A-84ED-9638E20685F8}" srcId="{6279B4BD-704D-45F1-BE5B-564A009D19F9}" destId="{1EC42683-EBF4-41E4-B639-56820D19D219}" srcOrd="2" destOrd="0" parTransId="{14BAE336-1976-43BE-9C2E-38289DA72567}" sibTransId="{3DF5CECF-87A1-4DE2-8BE8-0590BB1A0B0A}"/>
    <dgm:cxn modelId="{2C1A0BBB-AC3A-4D3D-80B1-7193E8BEFB6B}" type="presOf" srcId="{6279B4BD-704D-45F1-BE5B-564A009D19F9}" destId="{54A44DEB-71C4-41FD-B69E-0E58C92CFDE4}" srcOrd="0" destOrd="0" presId="urn:microsoft.com/office/officeart/2005/8/layout/vList2"/>
    <dgm:cxn modelId="{162429C8-372B-4C86-9C35-4CFAAE08D1C7}" srcId="{6279B4BD-704D-45F1-BE5B-564A009D19F9}" destId="{655F2072-7AFC-41A7-8409-F4C997761F78}" srcOrd="0" destOrd="0" parTransId="{929E49C8-D865-4BD3-B823-0706FC0E075A}" sibTransId="{134A94E3-FE74-430B-9639-583C4C70D1B3}"/>
    <dgm:cxn modelId="{66BEF9CC-07DC-4C07-A914-A7FFFAA8ED42}" type="presOf" srcId="{901E49AD-6641-435D-A4C5-3C78CC3F334C}" destId="{CCC181A1-C8D2-4C37-B440-A2833820B131}" srcOrd="0" destOrd="0" presId="urn:microsoft.com/office/officeart/2005/8/layout/vList2"/>
    <dgm:cxn modelId="{8BCEBBDB-A6F8-4858-97E6-04A1965AAEA2}" type="presOf" srcId="{1EC42683-EBF4-41E4-B639-56820D19D219}" destId="{C8940082-AD0B-4044-B2C1-EDF93C2062BD}" srcOrd="0" destOrd="0" presId="urn:microsoft.com/office/officeart/2005/8/layout/vList2"/>
    <dgm:cxn modelId="{12A81CF4-31D9-4427-91A7-935B1A0F8357}" srcId="{6279B4BD-704D-45F1-BE5B-564A009D19F9}" destId="{F5C628F9-75D7-4919-A643-0F0B885BDC54}" srcOrd="6" destOrd="0" parTransId="{D5B12A5F-921E-4F1D-A90F-3E8629D9C2C2}" sibTransId="{566BBA36-F982-4283-861C-A2FD8F39D94C}"/>
    <dgm:cxn modelId="{42F72EFB-81DD-4DC8-B807-2CAD6DBC3471}" type="presParOf" srcId="{54A44DEB-71C4-41FD-B69E-0E58C92CFDE4}" destId="{87A7256C-42CE-43AD-A5EB-E6E81DB803CE}" srcOrd="0" destOrd="0" presId="urn:microsoft.com/office/officeart/2005/8/layout/vList2"/>
    <dgm:cxn modelId="{B41E76A4-52A3-45FB-B017-A11FD603454A}" type="presParOf" srcId="{54A44DEB-71C4-41FD-B69E-0E58C92CFDE4}" destId="{CE31BF54-7A15-40A6-8A7C-156095CB4FF5}" srcOrd="1" destOrd="0" presId="urn:microsoft.com/office/officeart/2005/8/layout/vList2"/>
    <dgm:cxn modelId="{FB7B14C3-D9FE-44AA-8543-3D3D2E7A0269}" type="presParOf" srcId="{54A44DEB-71C4-41FD-B69E-0E58C92CFDE4}" destId="{9284E9CD-CDDC-4F0B-9F8F-B18D4DC6B5F2}" srcOrd="2" destOrd="0" presId="urn:microsoft.com/office/officeart/2005/8/layout/vList2"/>
    <dgm:cxn modelId="{E83563A1-651C-4D2A-9735-2785DCFCAB0A}" type="presParOf" srcId="{54A44DEB-71C4-41FD-B69E-0E58C92CFDE4}" destId="{623EBD52-66BE-4798-99A3-C72AC31D9FA0}" srcOrd="3" destOrd="0" presId="urn:microsoft.com/office/officeart/2005/8/layout/vList2"/>
    <dgm:cxn modelId="{1177A141-2B95-46C4-B8A1-7A5685962135}" type="presParOf" srcId="{54A44DEB-71C4-41FD-B69E-0E58C92CFDE4}" destId="{C8940082-AD0B-4044-B2C1-EDF93C2062BD}" srcOrd="4" destOrd="0" presId="urn:microsoft.com/office/officeart/2005/8/layout/vList2"/>
    <dgm:cxn modelId="{9A21962E-F754-4409-ABD4-0899D31E4E10}" type="presParOf" srcId="{54A44DEB-71C4-41FD-B69E-0E58C92CFDE4}" destId="{58059F0C-1342-4DC1-AEB8-CCCC117FD789}" srcOrd="5" destOrd="0" presId="urn:microsoft.com/office/officeart/2005/8/layout/vList2"/>
    <dgm:cxn modelId="{BDAD8A72-67C9-4BEF-8B86-31C47003D492}" type="presParOf" srcId="{54A44DEB-71C4-41FD-B69E-0E58C92CFDE4}" destId="{D1EFAFD5-9DE0-42CA-957B-E160EF147248}" srcOrd="6" destOrd="0" presId="urn:microsoft.com/office/officeart/2005/8/layout/vList2"/>
    <dgm:cxn modelId="{3AE811F3-3652-45FE-8786-612FA3CAD4AF}" type="presParOf" srcId="{54A44DEB-71C4-41FD-B69E-0E58C92CFDE4}" destId="{2CC5DD8C-AD8E-4B78-B829-952820D79BB0}" srcOrd="7" destOrd="0" presId="urn:microsoft.com/office/officeart/2005/8/layout/vList2"/>
    <dgm:cxn modelId="{450275F8-5875-463B-9CD6-02C9CF2E9A5E}" type="presParOf" srcId="{54A44DEB-71C4-41FD-B69E-0E58C92CFDE4}" destId="{1BACB384-D7E7-4075-A34D-A27CC2D3E3B5}" srcOrd="8" destOrd="0" presId="urn:microsoft.com/office/officeart/2005/8/layout/vList2"/>
    <dgm:cxn modelId="{2FDB5335-3BE1-4955-B489-9F6C9090EA19}" type="presParOf" srcId="{54A44DEB-71C4-41FD-B69E-0E58C92CFDE4}" destId="{20862F5C-3343-4BC2-8212-F7699654B403}" srcOrd="9" destOrd="0" presId="urn:microsoft.com/office/officeart/2005/8/layout/vList2"/>
    <dgm:cxn modelId="{F36B9ECD-7301-444D-B553-05223272EC1C}" type="presParOf" srcId="{54A44DEB-71C4-41FD-B69E-0E58C92CFDE4}" destId="{CCC181A1-C8D2-4C37-B440-A2833820B131}" srcOrd="10" destOrd="0" presId="urn:microsoft.com/office/officeart/2005/8/layout/vList2"/>
    <dgm:cxn modelId="{EEC2A388-834F-499E-BAC7-DA86487AD0E4}" type="presParOf" srcId="{54A44DEB-71C4-41FD-B69E-0E58C92CFDE4}" destId="{9ADD65FF-9E06-44D5-A9E3-04E1583C53D8}" srcOrd="11" destOrd="0" presId="urn:microsoft.com/office/officeart/2005/8/layout/vList2"/>
    <dgm:cxn modelId="{AA2585C7-9B3C-431F-BB3D-9A82BB1756BA}" type="presParOf" srcId="{54A44DEB-71C4-41FD-B69E-0E58C92CFDE4}" destId="{39258E5D-19D7-470F-AC20-68656DAD0E60}"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7256C-42CE-43AD-A5EB-E6E81DB803CE}">
      <dsp:nvSpPr>
        <dsp:cNvPr id="0" name=""/>
        <dsp:cNvSpPr/>
      </dsp:nvSpPr>
      <dsp:spPr>
        <a:xfrm>
          <a:off x="0" y="78668"/>
          <a:ext cx="7307509" cy="79852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Hoarding. </a:t>
          </a:r>
          <a:endParaRPr lang="en-US" sz="2000" kern="1200"/>
        </a:p>
      </dsp:txBody>
      <dsp:txXfrm>
        <a:off x="38981" y="117649"/>
        <a:ext cx="7229547" cy="720563"/>
      </dsp:txXfrm>
    </dsp:sp>
    <dsp:sp modelId="{9284E9CD-CDDC-4F0B-9F8F-B18D4DC6B5F2}">
      <dsp:nvSpPr>
        <dsp:cNvPr id="0" name=""/>
        <dsp:cNvSpPr/>
      </dsp:nvSpPr>
      <dsp:spPr>
        <a:xfrm>
          <a:off x="0" y="934793"/>
          <a:ext cx="7307509" cy="798525"/>
        </a:xfrm>
        <a:prstGeom prst="roundRect">
          <a:avLst/>
        </a:prstGeom>
        <a:gradFill rotWithShape="0">
          <a:gsLst>
            <a:gs pos="0">
              <a:schemeClr val="accent2">
                <a:hueOff val="1073936"/>
                <a:satOff val="-3082"/>
                <a:lumOff val="-4935"/>
                <a:alphaOff val="0"/>
                <a:satMod val="103000"/>
                <a:lumMod val="102000"/>
                <a:tint val="94000"/>
              </a:schemeClr>
            </a:gs>
            <a:gs pos="50000">
              <a:schemeClr val="accent2">
                <a:hueOff val="1073936"/>
                <a:satOff val="-3082"/>
                <a:lumOff val="-4935"/>
                <a:alphaOff val="0"/>
                <a:satMod val="110000"/>
                <a:lumMod val="100000"/>
                <a:shade val="100000"/>
              </a:schemeClr>
            </a:gs>
            <a:gs pos="100000">
              <a:schemeClr val="accent2">
                <a:hueOff val="1073936"/>
                <a:satOff val="-3082"/>
                <a:lumOff val="-49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Ms C didn’t read letters – increased isolation. </a:t>
          </a:r>
          <a:endParaRPr lang="en-US" sz="2000" kern="1200" dirty="0"/>
        </a:p>
      </dsp:txBody>
      <dsp:txXfrm>
        <a:off x="38981" y="973774"/>
        <a:ext cx="7229547" cy="720563"/>
      </dsp:txXfrm>
    </dsp:sp>
    <dsp:sp modelId="{C8940082-AD0B-4044-B2C1-EDF93C2062BD}">
      <dsp:nvSpPr>
        <dsp:cNvPr id="0" name=""/>
        <dsp:cNvSpPr/>
      </dsp:nvSpPr>
      <dsp:spPr>
        <a:xfrm>
          <a:off x="0" y="1790918"/>
          <a:ext cx="7307509" cy="798525"/>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Disagreement between ASC and Mental Health Services about who should support her. </a:t>
          </a:r>
          <a:endParaRPr lang="en-US" sz="2000" kern="1200" dirty="0"/>
        </a:p>
      </dsp:txBody>
      <dsp:txXfrm>
        <a:off x="38981" y="1829899"/>
        <a:ext cx="7229547" cy="720563"/>
      </dsp:txXfrm>
    </dsp:sp>
    <dsp:sp modelId="{D1EFAFD5-9DE0-42CA-957B-E160EF147248}">
      <dsp:nvSpPr>
        <dsp:cNvPr id="0" name=""/>
        <dsp:cNvSpPr/>
      </dsp:nvSpPr>
      <dsp:spPr>
        <a:xfrm>
          <a:off x="0" y="2647043"/>
          <a:ext cx="7307509" cy="798525"/>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Communication between services and risk assessment – especially when calling emergency services. </a:t>
          </a:r>
          <a:endParaRPr lang="en-US" sz="2000" kern="1200"/>
        </a:p>
      </dsp:txBody>
      <dsp:txXfrm>
        <a:off x="38981" y="2686024"/>
        <a:ext cx="7229547" cy="720563"/>
      </dsp:txXfrm>
    </dsp:sp>
    <dsp:sp modelId="{1BACB384-D7E7-4075-A34D-A27CC2D3E3B5}">
      <dsp:nvSpPr>
        <dsp:cNvPr id="0" name=""/>
        <dsp:cNvSpPr/>
      </dsp:nvSpPr>
      <dsp:spPr>
        <a:xfrm>
          <a:off x="0" y="3503168"/>
          <a:ext cx="7307509" cy="798525"/>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Supporting with bereavement. </a:t>
          </a:r>
          <a:endParaRPr lang="en-US" sz="2000" kern="1200"/>
        </a:p>
      </dsp:txBody>
      <dsp:txXfrm>
        <a:off x="38981" y="3542149"/>
        <a:ext cx="7229547" cy="720563"/>
      </dsp:txXfrm>
    </dsp:sp>
    <dsp:sp modelId="{CCC181A1-C8D2-4C37-B440-A2833820B131}">
      <dsp:nvSpPr>
        <dsp:cNvPr id="0" name=""/>
        <dsp:cNvSpPr/>
      </dsp:nvSpPr>
      <dsp:spPr>
        <a:xfrm>
          <a:off x="0" y="4359293"/>
          <a:ext cx="7307509" cy="798525"/>
        </a:xfrm>
        <a:prstGeom prst="roundRect">
          <a:avLst/>
        </a:prstGeom>
        <a:gradFill rotWithShape="0">
          <a:gsLst>
            <a:gs pos="0">
              <a:schemeClr val="accent2">
                <a:hueOff val="5369678"/>
                <a:satOff val="-15411"/>
                <a:lumOff val="-24674"/>
                <a:alphaOff val="0"/>
                <a:satMod val="103000"/>
                <a:lumMod val="102000"/>
                <a:tint val="94000"/>
              </a:schemeClr>
            </a:gs>
            <a:gs pos="50000">
              <a:schemeClr val="accent2">
                <a:hueOff val="5369678"/>
                <a:satOff val="-15411"/>
                <a:lumOff val="-24674"/>
                <a:alphaOff val="0"/>
                <a:satMod val="110000"/>
                <a:lumMod val="100000"/>
                <a:shade val="100000"/>
              </a:schemeClr>
            </a:gs>
            <a:gs pos="100000">
              <a:schemeClr val="accent2">
                <a:hueOff val="5369678"/>
                <a:satOff val="-15411"/>
                <a:lumOff val="-2467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Use of Multi-agency forums – how do agencies share risks? </a:t>
          </a:r>
          <a:endParaRPr lang="en-US" sz="2000" kern="1200" dirty="0"/>
        </a:p>
      </dsp:txBody>
      <dsp:txXfrm>
        <a:off x="38981" y="4398274"/>
        <a:ext cx="7229547" cy="720563"/>
      </dsp:txXfrm>
    </dsp:sp>
    <dsp:sp modelId="{39258E5D-19D7-470F-AC20-68656DAD0E60}">
      <dsp:nvSpPr>
        <dsp:cNvPr id="0" name=""/>
        <dsp:cNvSpPr/>
      </dsp:nvSpPr>
      <dsp:spPr>
        <a:xfrm>
          <a:off x="0" y="5215418"/>
          <a:ext cx="7307509" cy="798525"/>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Hormones &amp; smoking increasing risks. </a:t>
          </a:r>
          <a:endParaRPr lang="en-US" sz="2000" kern="1200" dirty="0"/>
        </a:p>
      </dsp:txBody>
      <dsp:txXfrm>
        <a:off x="38981" y="5254399"/>
        <a:ext cx="7229547" cy="72056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4AC032-AD4A-4D3B-B985-E311DDFF3583}" type="datetimeFigureOut">
              <a:rPr lang="en-GB" smtClean="0"/>
              <a:t>11/02/2026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5BF05E-A605-4CEB-B0C7-48AA5D1A047E}" type="slidenum">
              <a:rPr lang="en-GB" smtClean="0"/>
              <a:t>‹#›</a:t>
            </a:fld>
            <a:endParaRPr lang="en-GB"/>
          </a:p>
        </p:txBody>
      </p:sp>
    </p:spTree>
    <p:extLst>
      <p:ext uri="{BB962C8B-B14F-4D97-AF65-F5344CB8AC3E}">
        <p14:creationId xmlns:p14="http://schemas.microsoft.com/office/powerpoint/2010/main" val="438906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Only the Executive Summary is available publicly…</a:t>
            </a:r>
            <a:br>
              <a:rPr lang="en-GB" dirty="0"/>
            </a:br>
            <a:br>
              <a:rPr lang="en-GB" dirty="0"/>
            </a:br>
            <a:r>
              <a:rPr lang="en-GB" dirty="0"/>
              <a:t> Trans adults make up less than 0.5% of the British population according to the 2021 Census – so there was concern that Ms C was highly identifiable.</a:t>
            </a:r>
            <a:br>
              <a:rPr lang="en-GB" dirty="0"/>
            </a:br>
            <a:br>
              <a:rPr lang="en-GB" dirty="0"/>
            </a:br>
            <a:r>
              <a:rPr lang="en-GB" dirty="0"/>
              <a:t>If there are questions about how conclusions or recommendations were reached, please contact me to discuss. </a:t>
            </a:r>
          </a:p>
        </p:txBody>
      </p:sp>
      <p:sp>
        <p:nvSpPr>
          <p:cNvPr id="4" name="Slide Number Placeholder 3"/>
          <p:cNvSpPr>
            <a:spLocks noGrp="1"/>
          </p:cNvSpPr>
          <p:nvPr>
            <p:ph type="sldNum" sz="quarter" idx="5"/>
          </p:nvPr>
        </p:nvSpPr>
        <p:spPr/>
        <p:txBody>
          <a:bodyPr/>
          <a:lstStyle/>
          <a:p>
            <a:fld id="{4D5BF05E-A605-4CEB-B0C7-48AA5D1A047E}" type="slidenum">
              <a:rPr lang="en-GB" smtClean="0"/>
              <a:t>4</a:t>
            </a:fld>
            <a:endParaRPr lang="en-GB"/>
          </a:p>
        </p:txBody>
      </p:sp>
    </p:spTree>
    <p:extLst>
      <p:ext uri="{BB962C8B-B14F-4D97-AF65-F5344CB8AC3E}">
        <p14:creationId xmlns:p14="http://schemas.microsoft.com/office/powerpoint/2010/main" val="778348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5BF05E-A605-4CEB-B0C7-48AA5D1A047E}" type="slidenum">
              <a:rPr lang="en-GB" smtClean="0"/>
              <a:t>7</a:t>
            </a:fld>
            <a:endParaRPr lang="en-GB"/>
          </a:p>
        </p:txBody>
      </p:sp>
    </p:spTree>
    <p:extLst>
      <p:ext uri="{BB962C8B-B14F-4D97-AF65-F5344CB8AC3E}">
        <p14:creationId xmlns:p14="http://schemas.microsoft.com/office/powerpoint/2010/main" val="3869950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80EA1-8E15-A144-C2E5-881D815EFDE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A25F734-F19A-4BAF-9AF6-0ECF471DB2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19447253-B495-C8BE-9B67-74242658DB90}"/>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5" name="Footer Placeholder 4">
            <a:extLst>
              <a:ext uri="{FF2B5EF4-FFF2-40B4-BE49-F238E27FC236}">
                <a16:creationId xmlns:a16="http://schemas.microsoft.com/office/drawing/2014/main" id="{0498E2B4-CDA1-24DC-3409-ED0305E855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1C0528-3E83-F621-4048-48A2C59237BD}"/>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2906812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2146E-F22D-6408-326E-3102C800A48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50F92B4-0217-BCAD-EADA-57C6936437A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C6C6A97-5383-E84B-56EF-6134E80564DB}"/>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5" name="Footer Placeholder 4">
            <a:extLst>
              <a:ext uri="{FF2B5EF4-FFF2-40B4-BE49-F238E27FC236}">
                <a16:creationId xmlns:a16="http://schemas.microsoft.com/office/drawing/2014/main" id="{80AC2DB6-04A3-7099-B880-FF5A821E03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0FDBFF-E426-79D9-01A4-29B927F40DA4}"/>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2610752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9CB339-9962-1DC1-8FB5-43B8F385732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E7C345D6-FD99-70B2-7F31-2B04500AF4C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6B4479A-8BE1-060B-FA53-ADDB7339E342}"/>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5" name="Footer Placeholder 4">
            <a:extLst>
              <a:ext uri="{FF2B5EF4-FFF2-40B4-BE49-F238E27FC236}">
                <a16:creationId xmlns:a16="http://schemas.microsoft.com/office/drawing/2014/main" id="{EE80770D-26CC-1268-5FBC-0345EAD7D9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3535A0-CEFF-D98F-44F8-929B93E741A6}"/>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316419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3270797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429240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descr="A pink paper with white dots&#10;&#10;Description automatically generated with medium confidence">
            <a:extLst>
              <a:ext uri="{FF2B5EF4-FFF2-40B4-BE49-F238E27FC236}">
                <a16:creationId xmlns:a16="http://schemas.microsoft.com/office/drawing/2014/main" id="{2F603326-EA17-ACBF-6E35-17E9C2F29C8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527382" y="2336900"/>
            <a:ext cx="5952661" cy="1362075"/>
          </a:xfrm>
        </p:spPr>
        <p:txBody>
          <a:bodyPr/>
          <a:lstStyle>
            <a:lvl1pPr algn="l">
              <a:defRPr sz="4000" b="1" cap="all">
                <a:solidFill>
                  <a:srgbClr val="FF0000"/>
                </a:solidFill>
              </a:defRPr>
            </a:lvl1pPr>
          </a:lstStyle>
          <a:p>
            <a:r>
              <a:rPr lang="en-GB"/>
              <a:t>Click to edit Master title style</a:t>
            </a:r>
            <a:endParaRPr lang="en-US" dirty="0"/>
          </a:p>
        </p:txBody>
      </p:sp>
      <p:sp>
        <p:nvSpPr>
          <p:cNvPr id="3" name="Text Placeholder 2"/>
          <p:cNvSpPr>
            <a:spLocks noGrp="1"/>
          </p:cNvSpPr>
          <p:nvPr>
            <p:ph type="body" idx="1"/>
          </p:nvPr>
        </p:nvSpPr>
        <p:spPr>
          <a:xfrm>
            <a:off x="527382" y="836712"/>
            <a:ext cx="5952661" cy="1500187"/>
          </a:xfrm>
        </p:spPr>
        <p:txBody>
          <a:bodyPr anchor="b"/>
          <a:lstStyle>
            <a:lvl1pPr marL="0" indent="0">
              <a:buNone/>
              <a:defRPr sz="2000">
                <a:solidFill>
                  <a:srgbClr val="FF0000"/>
                </a:solidFill>
              </a:defRPr>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GB"/>
              <a:t>Click to edit Master text styles</a:t>
            </a:r>
          </a:p>
        </p:txBody>
      </p:sp>
    </p:spTree>
    <p:extLst>
      <p:ext uri="{BB962C8B-B14F-4D97-AF65-F5344CB8AC3E}">
        <p14:creationId xmlns:p14="http://schemas.microsoft.com/office/powerpoint/2010/main" val="2735957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35360" y="1524000"/>
            <a:ext cx="5568619"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16981" y="1524000"/>
            <a:ext cx="5639659"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2152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591498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76296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2873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GB"/>
              <a:t>Click to edit Master text styles</a:t>
            </a:r>
          </a:p>
        </p:txBody>
      </p:sp>
    </p:spTree>
    <p:extLst>
      <p:ext uri="{BB962C8B-B14F-4D97-AF65-F5344CB8AC3E}">
        <p14:creationId xmlns:p14="http://schemas.microsoft.com/office/powerpoint/2010/main" val="2597681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4F22-19AA-B9F9-A4C9-17418AFF036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BF5853B-527C-0E38-076B-A91CD531C7B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F767056-05CA-37A2-513E-68E990C6F078}"/>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5" name="Footer Placeholder 4">
            <a:extLst>
              <a:ext uri="{FF2B5EF4-FFF2-40B4-BE49-F238E27FC236}">
                <a16:creationId xmlns:a16="http://schemas.microsoft.com/office/drawing/2014/main" id="{181D7DFF-5BD6-7CD5-0F5A-B4C004FD25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47D8B1-869F-49BB-78C4-7E0D496E43F9}"/>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41668360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1" descr="A pink paper with white dots&#10;&#10;Description automatically generated with medium confidence">
            <a:extLst>
              <a:ext uri="{FF2B5EF4-FFF2-40B4-BE49-F238E27FC236}">
                <a16:creationId xmlns:a16="http://schemas.microsoft.com/office/drawing/2014/main" id="{66828A7D-DE96-A0DD-0E8D-920D96E17F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Picture Placeholder 2"/>
          <p:cNvSpPr>
            <a:spLocks noGrp="1"/>
          </p:cNvSpPr>
          <p:nvPr>
            <p:ph type="pic" idx="1"/>
          </p:nvPr>
        </p:nvSpPr>
        <p:spPr>
          <a:xfrm>
            <a:off x="5711957" y="0"/>
            <a:ext cx="6480043" cy="68580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GB" noProof="0"/>
              <a:t>Click icon to add picture</a:t>
            </a:r>
            <a:endParaRPr lang="en-US" noProof="0" dirty="0"/>
          </a:p>
        </p:txBody>
      </p:sp>
      <p:sp>
        <p:nvSpPr>
          <p:cNvPr id="8" name="Title 1">
            <a:extLst>
              <a:ext uri="{FF2B5EF4-FFF2-40B4-BE49-F238E27FC236}">
                <a16:creationId xmlns:a16="http://schemas.microsoft.com/office/drawing/2014/main" id="{EDF10290-B5AE-017F-086F-109E0234ED7B}"/>
              </a:ext>
            </a:extLst>
          </p:cNvPr>
          <p:cNvSpPr>
            <a:spLocks noGrp="1"/>
          </p:cNvSpPr>
          <p:nvPr>
            <p:ph type="title"/>
          </p:nvPr>
        </p:nvSpPr>
        <p:spPr>
          <a:xfrm>
            <a:off x="527381" y="2336900"/>
            <a:ext cx="4896544" cy="1362075"/>
          </a:xfrm>
        </p:spPr>
        <p:txBody>
          <a:bodyPr/>
          <a:lstStyle>
            <a:lvl1pPr algn="l">
              <a:defRPr sz="4000" b="1" cap="all">
                <a:solidFill>
                  <a:srgbClr val="FF0000"/>
                </a:solidFill>
              </a:defRPr>
            </a:lvl1pPr>
          </a:lstStyle>
          <a:p>
            <a:r>
              <a:rPr lang="en-GB"/>
              <a:t>Click to edit Master title style</a:t>
            </a:r>
            <a:endParaRPr lang="en-US" dirty="0"/>
          </a:p>
        </p:txBody>
      </p:sp>
      <p:sp>
        <p:nvSpPr>
          <p:cNvPr id="9" name="Text Placeholder 2">
            <a:extLst>
              <a:ext uri="{FF2B5EF4-FFF2-40B4-BE49-F238E27FC236}">
                <a16:creationId xmlns:a16="http://schemas.microsoft.com/office/drawing/2014/main" id="{83858759-A6F9-4D99-A443-ADFC9905968E}"/>
              </a:ext>
            </a:extLst>
          </p:cNvPr>
          <p:cNvSpPr>
            <a:spLocks noGrp="1"/>
          </p:cNvSpPr>
          <p:nvPr>
            <p:ph type="body" idx="10"/>
          </p:nvPr>
        </p:nvSpPr>
        <p:spPr>
          <a:xfrm>
            <a:off x="527381" y="836712"/>
            <a:ext cx="4896544" cy="1500187"/>
          </a:xfrm>
        </p:spPr>
        <p:txBody>
          <a:bodyPr anchor="b"/>
          <a:lstStyle>
            <a:lvl1pPr marL="0" indent="0">
              <a:buNone/>
              <a:defRPr sz="2000">
                <a:solidFill>
                  <a:srgbClr val="FF0000"/>
                </a:solidFill>
              </a:defRPr>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GB"/>
              <a:t>Click to edit Master text styles</a:t>
            </a:r>
          </a:p>
        </p:txBody>
      </p:sp>
    </p:spTree>
    <p:extLst>
      <p:ext uri="{BB962C8B-B14F-4D97-AF65-F5344CB8AC3E}">
        <p14:creationId xmlns:p14="http://schemas.microsoft.com/office/powerpoint/2010/main" val="1400694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751093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7800" y="304800"/>
            <a:ext cx="2717800" cy="54102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914400" y="304800"/>
            <a:ext cx="79502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99415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yle 1">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82F87DCF-09E4-FB61-D374-4E58335BD089}"/>
              </a:ext>
            </a:extLst>
          </p:cNvPr>
          <p:cNvSpPr>
            <a:spLocks noGrp="1"/>
          </p:cNvSpPr>
          <p:nvPr>
            <p:ph type="body" sz="quarter" idx="10" hasCustomPrompt="1"/>
          </p:nvPr>
        </p:nvSpPr>
        <p:spPr>
          <a:xfrm>
            <a:off x="2724150" y="3087468"/>
            <a:ext cx="6743700" cy="2070686"/>
          </a:xfrm>
          <a:prstGeom prst="rect">
            <a:avLst/>
          </a:prstGeom>
        </p:spPr>
        <p:txBody>
          <a:bodyPr/>
          <a:lstStyle>
            <a:lvl1pPr marL="0" indent="0" algn="ctr">
              <a:buFont typeface="Arial" panose="020B0604020202020204" pitchFamily="34" charset="0"/>
              <a:buNone/>
              <a:defRPr sz="4800" b="1">
                <a:solidFill>
                  <a:schemeClr val="tx2"/>
                </a:solidFill>
              </a:defRPr>
            </a:lvl1pPr>
            <a:lvl2pPr marL="457200" indent="0" algn="ctr">
              <a:buNone/>
              <a:defRPr sz="3200">
                <a:solidFill>
                  <a:schemeClr val="accent3"/>
                </a:solidFill>
              </a:defRPr>
            </a:lvl2pPr>
            <a:lvl3pPr marL="914400" indent="0" algn="ctr">
              <a:buNone/>
              <a:defRPr>
                <a:solidFill>
                  <a:schemeClr val="accent3"/>
                </a:solidFill>
              </a:defRPr>
            </a:lvl3pPr>
            <a:lvl4pPr marL="1371600" indent="0" algn="ctr">
              <a:buNone/>
              <a:defRPr>
                <a:solidFill>
                  <a:schemeClr val="accent3"/>
                </a:solidFill>
              </a:defRPr>
            </a:lvl4pPr>
            <a:lvl5pPr marL="1828800" indent="0" algn="ctr">
              <a:buNone/>
              <a:defRPr>
                <a:solidFill>
                  <a:schemeClr val="accent3"/>
                </a:solidFill>
              </a:defRPr>
            </a:lvl5pPr>
          </a:lstStyle>
          <a:p>
            <a:pPr lvl="0"/>
            <a:r>
              <a:rPr lang="en-GB" dirty="0"/>
              <a:t>Section Title</a:t>
            </a:r>
            <a:endParaRPr lang="en-US" dirty="0"/>
          </a:p>
        </p:txBody>
      </p:sp>
      <p:pic>
        <p:nvPicPr>
          <p:cNvPr id="11" name="Graphic 10">
            <a:extLst>
              <a:ext uri="{FF2B5EF4-FFF2-40B4-BE49-F238E27FC236}">
                <a16:creationId xmlns:a16="http://schemas.microsoft.com/office/drawing/2014/main" id="{BE6BB4C0-A68D-B8FB-A658-7B4DB721B842}"/>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5920" t="61089" r="25921" b="10628"/>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F1F9233E-4973-5DD2-993E-93F324B8A598}"/>
              </a:ext>
            </a:extLst>
          </p:cNvPr>
          <p:cNvSpPr>
            <a:spLocks noGrp="1"/>
          </p:cNvSpPr>
          <p:nvPr>
            <p:ph type="sldNum" sz="quarter" idx="11"/>
          </p:nvPr>
        </p:nvSpPr>
        <p:spPr>
          <a:xfrm>
            <a:off x="9067800" y="6215034"/>
            <a:ext cx="2743200" cy="365125"/>
          </a:xfrm>
          <a:prstGeom prst="rect">
            <a:avLst/>
          </a:prstGeom>
        </p:spPr>
        <p:txBody>
          <a:bodyPr/>
          <a:lstStyle>
            <a:lvl1pPr algn="r">
              <a:defRPr sz="1200">
                <a:solidFill>
                  <a:schemeClr val="tx1">
                    <a:lumMod val="75000"/>
                    <a:lumOff val="25000"/>
                  </a:schemeClr>
                </a:solidFill>
              </a:defRPr>
            </a:lvl1pPr>
          </a:lstStyle>
          <a:p>
            <a:fld id="{D26BAAAC-E2E6-5240-A1E8-423BA9521B93}" type="slidenum">
              <a:rPr lang="en-US" smtClean="0"/>
              <a:pPr/>
              <a:t>‹#›</a:t>
            </a:fld>
            <a:endParaRPr lang="en-US" dirty="0"/>
          </a:p>
        </p:txBody>
      </p:sp>
    </p:spTree>
    <p:extLst>
      <p:ext uri="{BB962C8B-B14F-4D97-AF65-F5344CB8AC3E}">
        <p14:creationId xmlns:p14="http://schemas.microsoft.com/office/powerpoint/2010/main" val="4072220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yle 2">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F38F4ED6-670E-C7D2-263F-F62FCEB893BD}"/>
              </a:ext>
            </a:extLst>
          </p:cNvPr>
          <p:cNvSpPr>
            <a:spLocks noGrp="1"/>
          </p:cNvSpPr>
          <p:nvPr>
            <p:ph type="body" sz="quarter" idx="10" hasCustomPrompt="1"/>
          </p:nvPr>
        </p:nvSpPr>
        <p:spPr>
          <a:xfrm>
            <a:off x="660398" y="4665784"/>
            <a:ext cx="10968894" cy="1651000"/>
          </a:xfrm>
          <a:prstGeom prst="rect">
            <a:avLst/>
          </a:prstGeom>
        </p:spPr>
        <p:txBody>
          <a:bodyPr/>
          <a:lstStyle>
            <a:lvl1pPr marL="0" indent="0" algn="l">
              <a:buFont typeface="Arial" panose="020B0604020202020204" pitchFamily="34" charset="0"/>
              <a:buNone/>
              <a:defRPr sz="4800" b="1">
                <a:solidFill>
                  <a:schemeClr val="tx2"/>
                </a:solidFill>
              </a:defRPr>
            </a:lvl1pPr>
            <a:lvl2pPr marL="457200" indent="0" algn="l">
              <a:buNone/>
              <a:defRPr sz="3200">
                <a:solidFill>
                  <a:schemeClr val="accent3"/>
                </a:solidFill>
              </a:defRPr>
            </a:lvl2pPr>
            <a:lvl3pPr marL="914400" indent="0" algn="l">
              <a:buNone/>
              <a:defRPr>
                <a:solidFill>
                  <a:schemeClr val="accent3"/>
                </a:solidFill>
              </a:defRPr>
            </a:lvl3pPr>
            <a:lvl4pPr marL="1371600" indent="0" algn="l">
              <a:buNone/>
              <a:defRPr>
                <a:solidFill>
                  <a:schemeClr val="accent3"/>
                </a:solidFill>
              </a:defRPr>
            </a:lvl4pPr>
            <a:lvl5pPr marL="1828800" indent="0" algn="l">
              <a:buNone/>
              <a:defRPr>
                <a:solidFill>
                  <a:schemeClr val="accent3"/>
                </a:solidFill>
              </a:defRPr>
            </a:lvl5pPr>
          </a:lstStyle>
          <a:p>
            <a:pPr lvl="0"/>
            <a:r>
              <a:rPr lang="en-GB" dirty="0"/>
              <a:t>Section Title</a:t>
            </a:r>
            <a:endParaRPr lang="en-US" dirty="0"/>
          </a:p>
        </p:txBody>
      </p:sp>
      <p:pic>
        <p:nvPicPr>
          <p:cNvPr id="2" name="Graphic 1">
            <a:extLst>
              <a:ext uri="{FF2B5EF4-FFF2-40B4-BE49-F238E27FC236}">
                <a16:creationId xmlns:a16="http://schemas.microsoft.com/office/drawing/2014/main" id="{2ED5EB16-D1B2-5F06-1228-01229F2DE5E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7839" t="50000"/>
          <a:stretch/>
        </p:blipFill>
        <p:spPr>
          <a:xfrm>
            <a:off x="0" y="-1"/>
            <a:ext cx="6142259" cy="4080259"/>
          </a:xfrm>
          <a:prstGeom prst="rect">
            <a:avLst/>
          </a:prstGeom>
        </p:spPr>
      </p:pic>
      <p:sp>
        <p:nvSpPr>
          <p:cNvPr id="6" name="Slide Number Placeholder 2">
            <a:extLst>
              <a:ext uri="{FF2B5EF4-FFF2-40B4-BE49-F238E27FC236}">
                <a16:creationId xmlns:a16="http://schemas.microsoft.com/office/drawing/2014/main" id="{59F57502-4EF3-D047-99FE-3C718F098CE7}"/>
              </a:ext>
            </a:extLst>
          </p:cNvPr>
          <p:cNvSpPr>
            <a:spLocks noGrp="1"/>
          </p:cNvSpPr>
          <p:nvPr>
            <p:ph type="sldNum" sz="quarter" idx="11"/>
          </p:nvPr>
        </p:nvSpPr>
        <p:spPr>
          <a:xfrm>
            <a:off x="9067800" y="6215034"/>
            <a:ext cx="2743200" cy="365125"/>
          </a:xfrm>
          <a:prstGeom prst="rect">
            <a:avLst/>
          </a:prstGeom>
        </p:spPr>
        <p:txBody>
          <a:bodyPr/>
          <a:lstStyle>
            <a:lvl1pPr algn="r">
              <a:defRPr sz="1200">
                <a:solidFill>
                  <a:schemeClr val="tx1">
                    <a:lumMod val="75000"/>
                    <a:lumOff val="25000"/>
                  </a:schemeClr>
                </a:solidFill>
              </a:defRPr>
            </a:lvl1pPr>
          </a:lstStyle>
          <a:p>
            <a:fld id="{D26BAAAC-E2E6-5240-A1E8-423BA9521B93}" type="slidenum">
              <a:rPr lang="en-US" smtClean="0"/>
              <a:pPr/>
              <a:t>‹#›</a:t>
            </a:fld>
            <a:endParaRPr lang="en-US" dirty="0"/>
          </a:p>
        </p:txBody>
      </p:sp>
    </p:spTree>
    <p:extLst>
      <p:ext uri="{BB962C8B-B14F-4D97-AF65-F5344CB8AC3E}">
        <p14:creationId xmlns:p14="http://schemas.microsoft.com/office/powerpoint/2010/main" val="1430755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A530A275-DA54-7E18-0FF8-F34F65D132AA}"/>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44028" b="40163"/>
          <a:stretch/>
        </p:blipFill>
        <p:spPr>
          <a:xfrm>
            <a:off x="9459397" y="4057295"/>
            <a:ext cx="2732603" cy="2800706"/>
          </a:xfrm>
          <a:prstGeom prst="rect">
            <a:avLst/>
          </a:prstGeom>
        </p:spPr>
      </p:pic>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838200" y="365124"/>
            <a:ext cx="10515600" cy="1325563"/>
          </a:xfrm>
          <a:prstGeom prst="rect">
            <a:avLst/>
          </a:prstGeom>
        </p:spPr>
        <p:txBody>
          <a:bodyPr/>
          <a:lstStyle>
            <a:lvl1pPr>
              <a:defRPr sz="3600" b="1">
                <a:solidFill>
                  <a:schemeClr val="tx2"/>
                </a:solidFill>
              </a:defRPr>
            </a:lvl1pPr>
          </a:lstStyle>
          <a:p>
            <a:r>
              <a:rPr lang="en-GB" dirty="0"/>
              <a:t>Slide Title</a:t>
            </a:r>
            <a:endParaRPr lang="en-US" dirty="0"/>
          </a:p>
        </p:txBody>
      </p:sp>
      <p:sp>
        <p:nvSpPr>
          <p:cNvPr id="12" name="Content Placeholder 2">
            <a:extLst>
              <a:ext uri="{FF2B5EF4-FFF2-40B4-BE49-F238E27FC236}">
                <a16:creationId xmlns:a16="http://schemas.microsoft.com/office/drawing/2014/main" id="{6B1496D6-53B2-DD7D-5D35-8CC725EA1DF9}"/>
              </a:ext>
            </a:extLst>
          </p:cNvPr>
          <p:cNvSpPr>
            <a:spLocks noGrp="1"/>
          </p:cNvSpPr>
          <p:nvPr>
            <p:ph sz="half" idx="1" hasCustomPrompt="1"/>
          </p:nvPr>
        </p:nvSpPr>
        <p:spPr>
          <a:xfrm>
            <a:off x="838199" y="1825624"/>
            <a:ext cx="10515599" cy="4351338"/>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GB" dirty="0"/>
              <a:t>Content</a:t>
            </a:r>
          </a:p>
        </p:txBody>
      </p:sp>
      <p:sp>
        <p:nvSpPr>
          <p:cNvPr id="2" name="Slide Number Placeholder 2">
            <a:extLst>
              <a:ext uri="{FF2B5EF4-FFF2-40B4-BE49-F238E27FC236}">
                <a16:creationId xmlns:a16="http://schemas.microsoft.com/office/drawing/2014/main" id="{7251F71F-43B9-2E9B-67BC-F62B81736A71}"/>
              </a:ext>
            </a:extLst>
          </p:cNvPr>
          <p:cNvSpPr>
            <a:spLocks noGrp="1"/>
          </p:cNvSpPr>
          <p:nvPr>
            <p:ph type="sldNum" sz="quarter" idx="11"/>
          </p:nvPr>
        </p:nvSpPr>
        <p:spPr>
          <a:xfrm>
            <a:off x="9067800" y="6215034"/>
            <a:ext cx="2743200" cy="365125"/>
          </a:xfrm>
          <a:prstGeom prst="rect">
            <a:avLst/>
          </a:prstGeom>
        </p:spPr>
        <p:txBody>
          <a:bodyPr/>
          <a:lstStyle>
            <a:lvl1pPr algn="r">
              <a:defRPr sz="1200">
                <a:solidFill>
                  <a:schemeClr val="tx1">
                    <a:lumMod val="75000"/>
                    <a:lumOff val="25000"/>
                  </a:schemeClr>
                </a:solidFill>
              </a:defRPr>
            </a:lvl1pPr>
          </a:lstStyle>
          <a:p>
            <a:fld id="{D26BAAAC-E2E6-5240-A1E8-423BA9521B93}" type="slidenum">
              <a:rPr lang="en-US" smtClean="0"/>
              <a:pPr/>
              <a:t>‹#›</a:t>
            </a:fld>
            <a:endParaRPr lang="en-US" dirty="0"/>
          </a:p>
        </p:txBody>
      </p:sp>
    </p:spTree>
    <p:extLst>
      <p:ext uri="{BB962C8B-B14F-4D97-AF65-F5344CB8AC3E}">
        <p14:creationId xmlns:p14="http://schemas.microsoft.com/office/powerpoint/2010/main" val="27655881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s Style 1">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9BF5286-2CC3-3331-0ABE-44A6EC6D2A0D}"/>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43811" b="40163"/>
          <a:stretch/>
        </p:blipFill>
        <p:spPr>
          <a:xfrm>
            <a:off x="9459397" y="4057295"/>
            <a:ext cx="2743200" cy="2800706"/>
          </a:xfrm>
          <a:prstGeom prst="rect">
            <a:avLst/>
          </a:prstGeom>
        </p:spPr>
      </p:pic>
      <p:sp>
        <p:nvSpPr>
          <p:cNvPr id="11" name="Content Placeholder 3">
            <a:extLst>
              <a:ext uri="{FF2B5EF4-FFF2-40B4-BE49-F238E27FC236}">
                <a16:creationId xmlns:a16="http://schemas.microsoft.com/office/drawing/2014/main" id="{18B86AFB-23C4-BDE8-2E3F-8BFA65BD277E}"/>
              </a:ext>
            </a:extLst>
          </p:cNvPr>
          <p:cNvSpPr>
            <a:spLocks noGrp="1"/>
          </p:cNvSpPr>
          <p:nvPr>
            <p:ph sz="half" idx="2" hasCustomPrompt="1"/>
          </p:nvPr>
        </p:nvSpPr>
        <p:spPr>
          <a:xfrm>
            <a:off x="6172200" y="1825625"/>
            <a:ext cx="5181600" cy="4351338"/>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GB" dirty="0"/>
              <a:t>Content</a:t>
            </a:r>
          </a:p>
        </p:txBody>
      </p:sp>
      <p:sp>
        <p:nvSpPr>
          <p:cNvPr id="9" name="Title 1">
            <a:extLst>
              <a:ext uri="{FF2B5EF4-FFF2-40B4-BE49-F238E27FC236}">
                <a16:creationId xmlns:a16="http://schemas.microsoft.com/office/drawing/2014/main" id="{8D7A2B40-C0D3-444F-6087-D26E581C307E}"/>
              </a:ext>
            </a:extLst>
          </p:cNvPr>
          <p:cNvSpPr>
            <a:spLocks noGrp="1"/>
          </p:cNvSpPr>
          <p:nvPr>
            <p:ph type="title" hasCustomPrompt="1"/>
          </p:nvPr>
        </p:nvSpPr>
        <p:spPr>
          <a:xfrm>
            <a:off x="838200" y="365125"/>
            <a:ext cx="10515600" cy="1325563"/>
          </a:xfrm>
          <a:prstGeom prst="rect">
            <a:avLst/>
          </a:prstGeom>
        </p:spPr>
        <p:txBody>
          <a:bodyPr/>
          <a:lstStyle>
            <a:lvl1pPr>
              <a:defRPr sz="3600" b="1">
                <a:solidFill>
                  <a:schemeClr val="tx2"/>
                </a:solidFill>
              </a:defRPr>
            </a:lvl1pPr>
          </a:lstStyle>
          <a:p>
            <a:r>
              <a:rPr lang="en-GB" dirty="0"/>
              <a:t>Slide Title</a:t>
            </a:r>
            <a:endParaRPr lang="en-US" dirty="0"/>
          </a:p>
        </p:txBody>
      </p:sp>
      <p:sp>
        <p:nvSpPr>
          <p:cNvPr id="10" name="Content Placeholder 2">
            <a:extLst>
              <a:ext uri="{FF2B5EF4-FFF2-40B4-BE49-F238E27FC236}">
                <a16:creationId xmlns:a16="http://schemas.microsoft.com/office/drawing/2014/main" id="{6810D0A4-4FCD-C44C-DFFE-6B884284A89A}"/>
              </a:ext>
            </a:extLst>
          </p:cNvPr>
          <p:cNvSpPr>
            <a:spLocks noGrp="1"/>
          </p:cNvSpPr>
          <p:nvPr>
            <p:ph sz="half" idx="1" hasCustomPrompt="1"/>
          </p:nvPr>
        </p:nvSpPr>
        <p:spPr>
          <a:xfrm>
            <a:off x="838200" y="1825625"/>
            <a:ext cx="5181600" cy="4351338"/>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GB" dirty="0"/>
              <a:t>Content</a:t>
            </a:r>
          </a:p>
        </p:txBody>
      </p:sp>
      <p:sp>
        <p:nvSpPr>
          <p:cNvPr id="3" name="Slide Number Placeholder 2">
            <a:extLst>
              <a:ext uri="{FF2B5EF4-FFF2-40B4-BE49-F238E27FC236}">
                <a16:creationId xmlns:a16="http://schemas.microsoft.com/office/drawing/2014/main" id="{C8E6886B-03A4-31B2-1CD5-9EFBA2C64926}"/>
              </a:ext>
            </a:extLst>
          </p:cNvPr>
          <p:cNvSpPr>
            <a:spLocks noGrp="1"/>
          </p:cNvSpPr>
          <p:nvPr>
            <p:ph type="sldNum" sz="quarter" idx="11"/>
          </p:nvPr>
        </p:nvSpPr>
        <p:spPr>
          <a:xfrm>
            <a:off x="9067800" y="6215034"/>
            <a:ext cx="2743200" cy="365125"/>
          </a:xfrm>
          <a:prstGeom prst="rect">
            <a:avLst/>
          </a:prstGeom>
        </p:spPr>
        <p:txBody>
          <a:bodyPr/>
          <a:lstStyle>
            <a:lvl1pPr algn="r">
              <a:defRPr sz="1200">
                <a:solidFill>
                  <a:schemeClr val="tx1">
                    <a:lumMod val="75000"/>
                    <a:lumOff val="25000"/>
                  </a:schemeClr>
                </a:solidFill>
              </a:defRPr>
            </a:lvl1pPr>
          </a:lstStyle>
          <a:p>
            <a:fld id="{D26BAAAC-E2E6-5240-A1E8-423BA9521B93}" type="slidenum">
              <a:rPr lang="en-US" smtClean="0"/>
              <a:pPr/>
              <a:t>‹#›</a:t>
            </a:fld>
            <a:endParaRPr lang="en-US" dirty="0"/>
          </a:p>
        </p:txBody>
      </p:sp>
    </p:spTree>
    <p:extLst>
      <p:ext uri="{BB962C8B-B14F-4D97-AF65-F5344CB8AC3E}">
        <p14:creationId xmlns:p14="http://schemas.microsoft.com/office/powerpoint/2010/main" val="14374526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Style 2">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81422D9-91D1-E71D-80F9-CD5BDC13C2CE}"/>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5632" t="56600" r="41278" b="23967"/>
          <a:stretch/>
        </p:blipFill>
        <p:spPr>
          <a:xfrm>
            <a:off x="0" y="-1"/>
            <a:ext cx="12192000" cy="6858001"/>
          </a:xfrm>
          <a:prstGeom prst="rect">
            <a:avLst/>
          </a:prstGeom>
        </p:spPr>
      </p:pic>
      <p:sp>
        <p:nvSpPr>
          <p:cNvPr id="3" name="Title 1">
            <a:extLst>
              <a:ext uri="{FF2B5EF4-FFF2-40B4-BE49-F238E27FC236}">
                <a16:creationId xmlns:a16="http://schemas.microsoft.com/office/drawing/2014/main" id="{73EA02D0-A6DE-7E81-08B3-78552A9F4F5B}"/>
              </a:ext>
            </a:extLst>
          </p:cNvPr>
          <p:cNvSpPr>
            <a:spLocks noGrp="1"/>
          </p:cNvSpPr>
          <p:nvPr>
            <p:ph type="title" hasCustomPrompt="1"/>
          </p:nvPr>
        </p:nvSpPr>
        <p:spPr>
          <a:xfrm>
            <a:off x="838200" y="365125"/>
            <a:ext cx="10515600" cy="1325563"/>
          </a:xfrm>
          <a:prstGeom prst="rect">
            <a:avLst/>
          </a:prstGeom>
        </p:spPr>
        <p:txBody>
          <a:bodyPr/>
          <a:lstStyle>
            <a:lvl1pPr>
              <a:defRPr sz="3600" b="1">
                <a:solidFill>
                  <a:schemeClr val="tx2"/>
                </a:solidFill>
              </a:defRPr>
            </a:lvl1pPr>
          </a:lstStyle>
          <a:p>
            <a:r>
              <a:rPr lang="en-GB" dirty="0"/>
              <a:t>Slide Title</a:t>
            </a:r>
            <a:endParaRPr lang="en-US" dirty="0"/>
          </a:p>
        </p:txBody>
      </p:sp>
      <p:sp>
        <p:nvSpPr>
          <p:cNvPr id="4" name="Content Placeholder 2">
            <a:extLst>
              <a:ext uri="{FF2B5EF4-FFF2-40B4-BE49-F238E27FC236}">
                <a16:creationId xmlns:a16="http://schemas.microsoft.com/office/drawing/2014/main" id="{68B958D0-0113-1843-565F-35A8D2149E49}"/>
              </a:ext>
            </a:extLst>
          </p:cNvPr>
          <p:cNvSpPr>
            <a:spLocks noGrp="1"/>
          </p:cNvSpPr>
          <p:nvPr>
            <p:ph sz="half" idx="1" hasCustomPrompt="1"/>
          </p:nvPr>
        </p:nvSpPr>
        <p:spPr>
          <a:xfrm>
            <a:off x="838200" y="1825625"/>
            <a:ext cx="5181600" cy="4351338"/>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GB" dirty="0"/>
              <a:t>Content</a:t>
            </a:r>
          </a:p>
        </p:txBody>
      </p:sp>
      <p:sp>
        <p:nvSpPr>
          <p:cNvPr id="5" name="Content Placeholder 3">
            <a:extLst>
              <a:ext uri="{FF2B5EF4-FFF2-40B4-BE49-F238E27FC236}">
                <a16:creationId xmlns:a16="http://schemas.microsoft.com/office/drawing/2014/main" id="{69CDAA59-B375-BDC8-7795-39C02908256F}"/>
              </a:ext>
            </a:extLst>
          </p:cNvPr>
          <p:cNvSpPr>
            <a:spLocks noGrp="1"/>
          </p:cNvSpPr>
          <p:nvPr>
            <p:ph sz="half" idx="2" hasCustomPrompt="1"/>
          </p:nvPr>
        </p:nvSpPr>
        <p:spPr>
          <a:xfrm>
            <a:off x="6172200" y="1825625"/>
            <a:ext cx="5181600" cy="4351338"/>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GB" dirty="0"/>
              <a:t>Content</a:t>
            </a:r>
          </a:p>
        </p:txBody>
      </p:sp>
      <p:sp>
        <p:nvSpPr>
          <p:cNvPr id="6" name="Slide Number Placeholder 2">
            <a:extLst>
              <a:ext uri="{FF2B5EF4-FFF2-40B4-BE49-F238E27FC236}">
                <a16:creationId xmlns:a16="http://schemas.microsoft.com/office/drawing/2014/main" id="{89C608F2-2B31-2EE5-CC3B-42FE54BFCF83}"/>
              </a:ext>
            </a:extLst>
          </p:cNvPr>
          <p:cNvSpPr>
            <a:spLocks noGrp="1"/>
          </p:cNvSpPr>
          <p:nvPr>
            <p:ph type="sldNum" sz="quarter" idx="11"/>
          </p:nvPr>
        </p:nvSpPr>
        <p:spPr>
          <a:xfrm>
            <a:off x="9067800" y="6215034"/>
            <a:ext cx="2743200" cy="365125"/>
          </a:xfrm>
          <a:prstGeom prst="rect">
            <a:avLst/>
          </a:prstGeom>
        </p:spPr>
        <p:txBody>
          <a:bodyPr/>
          <a:lstStyle>
            <a:lvl1pPr algn="r">
              <a:defRPr sz="1200">
                <a:solidFill>
                  <a:schemeClr val="tx1">
                    <a:lumMod val="75000"/>
                    <a:lumOff val="25000"/>
                  </a:schemeClr>
                </a:solidFill>
              </a:defRPr>
            </a:lvl1pPr>
          </a:lstStyle>
          <a:p>
            <a:fld id="{D26BAAAC-E2E6-5240-A1E8-423BA9521B93}" type="slidenum">
              <a:rPr lang="en-US" smtClean="0"/>
              <a:pPr/>
              <a:t>‹#›</a:t>
            </a:fld>
            <a:endParaRPr lang="en-US" dirty="0"/>
          </a:p>
        </p:txBody>
      </p:sp>
    </p:spTree>
    <p:extLst>
      <p:ext uri="{BB962C8B-B14F-4D97-AF65-F5344CB8AC3E}">
        <p14:creationId xmlns:p14="http://schemas.microsoft.com/office/powerpoint/2010/main" val="2425540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and Column Style 1">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5E00941-EE8C-4995-26B0-3FDB35311F2D}"/>
              </a:ext>
            </a:extLst>
          </p:cNvPr>
          <p:cNvSpPr>
            <a:spLocks noGrp="1"/>
          </p:cNvSpPr>
          <p:nvPr>
            <p:ph type="title" hasCustomPrompt="1"/>
          </p:nvPr>
        </p:nvSpPr>
        <p:spPr>
          <a:xfrm>
            <a:off x="5562600" y="365125"/>
            <a:ext cx="5181600" cy="1325563"/>
          </a:xfrm>
          <a:prstGeom prst="rect">
            <a:avLst/>
          </a:prstGeom>
        </p:spPr>
        <p:txBody>
          <a:bodyPr/>
          <a:lstStyle>
            <a:lvl1pPr>
              <a:defRPr sz="3600" b="1">
                <a:solidFill>
                  <a:schemeClr val="tx2"/>
                </a:solidFill>
              </a:defRPr>
            </a:lvl1pPr>
          </a:lstStyle>
          <a:p>
            <a:r>
              <a:rPr lang="en-GB" dirty="0"/>
              <a:t>Slide Title</a:t>
            </a:r>
            <a:br>
              <a:rPr lang="en-GB" dirty="0"/>
            </a:br>
            <a:r>
              <a:rPr lang="en-GB" dirty="0"/>
              <a:t>on two lines </a:t>
            </a:r>
            <a:endParaRPr lang="en-US" dirty="0"/>
          </a:p>
        </p:txBody>
      </p:sp>
      <p:sp>
        <p:nvSpPr>
          <p:cNvPr id="5" name="Content Placeholder 3">
            <a:extLst>
              <a:ext uri="{FF2B5EF4-FFF2-40B4-BE49-F238E27FC236}">
                <a16:creationId xmlns:a16="http://schemas.microsoft.com/office/drawing/2014/main" id="{1CDFAB44-08B5-95BB-E304-68D50AA22608}"/>
              </a:ext>
            </a:extLst>
          </p:cNvPr>
          <p:cNvSpPr>
            <a:spLocks noGrp="1"/>
          </p:cNvSpPr>
          <p:nvPr>
            <p:ph sz="half" idx="2" hasCustomPrompt="1"/>
          </p:nvPr>
        </p:nvSpPr>
        <p:spPr>
          <a:xfrm>
            <a:off x="5562600" y="1825625"/>
            <a:ext cx="5181600" cy="4351338"/>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GB" dirty="0"/>
              <a:t>Content</a:t>
            </a:r>
          </a:p>
        </p:txBody>
      </p:sp>
      <p:sp>
        <p:nvSpPr>
          <p:cNvPr id="7" name="Picture Placeholder 14">
            <a:extLst>
              <a:ext uri="{FF2B5EF4-FFF2-40B4-BE49-F238E27FC236}">
                <a16:creationId xmlns:a16="http://schemas.microsoft.com/office/drawing/2014/main" id="{DEFEB7BB-ED9C-2867-1AA9-0908E20FE06F}"/>
              </a:ext>
            </a:extLst>
          </p:cNvPr>
          <p:cNvSpPr>
            <a:spLocks noGrp="1"/>
          </p:cNvSpPr>
          <p:nvPr>
            <p:ph type="pic" sz="quarter" idx="10" hasCustomPrompt="1"/>
          </p:nvPr>
        </p:nvSpPr>
        <p:spPr>
          <a:xfrm>
            <a:off x="1" y="5062"/>
            <a:ext cx="4778828" cy="6847876"/>
          </a:xfrm>
          <a:prstGeom prst="rect">
            <a:avLst/>
          </a:prstGeom>
        </p:spPr>
        <p:txBody>
          <a:bodyPr/>
          <a:lstStyle>
            <a:lvl1pPr>
              <a:defRPr>
                <a:solidFill>
                  <a:schemeClr val="bg1"/>
                </a:solidFill>
              </a:defRPr>
            </a:lvl1pPr>
          </a:lstStyle>
          <a:p>
            <a:r>
              <a:rPr lang="en-US" dirty="0"/>
              <a:t>Add image here</a:t>
            </a:r>
          </a:p>
        </p:txBody>
      </p:sp>
      <p:sp>
        <p:nvSpPr>
          <p:cNvPr id="2" name="Slide Number Placeholder 2">
            <a:extLst>
              <a:ext uri="{FF2B5EF4-FFF2-40B4-BE49-F238E27FC236}">
                <a16:creationId xmlns:a16="http://schemas.microsoft.com/office/drawing/2014/main" id="{750CF61C-65EB-C2A3-5F1E-CD9E14536AC2}"/>
              </a:ext>
            </a:extLst>
          </p:cNvPr>
          <p:cNvSpPr>
            <a:spLocks noGrp="1"/>
          </p:cNvSpPr>
          <p:nvPr>
            <p:ph type="sldNum" sz="quarter" idx="11"/>
          </p:nvPr>
        </p:nvSpPr>
        <p:spPr>
          <a:xfrm>
            <a:off x="9067800" y="6215034"/>
            <a:ext cx="2743200" cy="365125"/>
          </a:xfrm>
          <a:prstGeom prst="rect">
            <a:avLst/>
          </a:prstGeom>
        </p:spPr>
        <p:txBody>
          <a:bodyPr/>
          <a:lstStyle>
            <a:lvl1pPr algn="r">
              <a:defRPr sz="1200">
                <a:solidFill>
                  <a:schemeClr val="tx1">
                    <a:lumMod val="75000"/>
                    <a:lumOff val="25000"/>
                  </a:schemeClr>
                </a:solidFill>
              </a:defRPr>
            </a:lvl1pPr>
          </a:lstStyle>
          <a:p>
            <a:fld id="{D26BAAAC-E2E6-5240-A1E8-423BA9521B93}" type="slidenum">
              <a:rPr lang="en-US" smtClean="0"/>
              <a:pPr/>
              <a:t>‹#›</a:t>
            </a:fld>
            <a:endParaRPr lang="en-US" dirty="0"/>
          </a:p>
        </p:txBody>
      </p:sp>
    </p:spTree>
    <p:extLst>
      <p:ext uri="{BB962C8B-B14F-4D97-AF65-F5344CB8AC3E}">
        <p14:creationId xmlns:p14="http://schemas.microsoft.com/office/powerpoint/2010/main" val="3930809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and Column Style 2">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D3FC8D-F21A-A546-3FE8-CE039CE1FA13}"/>
              </a:ext>
            </a:extLst>
          </p:cNvPr>
          <p:cNvSpPr>
            <a:spLocks noGrp="1"/>
          </p:cNvSpPr>
          <p:nvPr>
            <p:ph type="body" sz="half" idx="2" hasCustomPrompt="1"/>
          </p:nvPr>
        </p:nvSpPr>
        <p:spPr>
          <a:xfrm>
            <a:off x="839788" y="2857500"/>
            <a:ext cx="3932237" cy="3011488"/>
          </a:xfrm>
          <a:prstGeom prst="rect">
            <a:avLst/>
          </a:prstGeo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Content</a:t>
            </a:r>
          </a:p>
        </p:txBody>
      </p:sp>
      <p:sp>
        <p:nvSpPr>
          <p:cNvPr id="5" name="Title 1">
            <a:extLst>
              <a:ext uri="{FF2B5EF4-FFF2-40B4-BE49-F238E27FC236}">
                <a16:creationId xmlns:a16="http://schemas.microsoft.com/office/drawing/2014/main" id="{4700871A-8D52-D2DD-8DFB-81BA2E1B71F6}"/>
              </a:ext>
            </a:extLst>
          </p:cNvPr>
          <p:cNvSpPr>
            <a:spLocks noGrp="1"/>
          </p:cNvSpPr>
          <p:nvPr>
            <p:ph type="title" hasCustomPrompt="1"/>
          </p:nvPr>
        </p:nvSpPr>
        <p:spPr>
          <a:xfrm>
            <a:off x="838200" y="996950"/>
            <a:ext cx="3932237" cy="1325563"/>
          </a:xfrm>
          <a:prstGeom prst="rect">
            <a:avLst/>
          </a:prstGeom>
        </p:spPr>
        <p:txBody>
          <a:bodyPr/>
          <a:lstStyle>
            <a:lvl1pPr>
              <a:defRPr sz="3600" b="1">
                <a:solidFill>
                  <a:schemeClr val="tx2"/>
                </a:solidFill>
              </a:defRPr>
            </a:lvl1pPr>
          </a:lstStyle>
          <a:p>
            <a:r>
              <a:rPr lang="en-GB" dirty="0"/>
              <a:t>Slide Title</a:t>
            </a:r>
            <a:br>
              <a:rPr lang="en-GB" dirty="0"/>
            </a:br>
            <a:r>
              <a:rPr lang="en-GB" dirty="0"/>
              <a:t>on two lines </a:t>
            </a:r>
            <a:endParaRPr lang="en-US" dirty="0"/>
          </a:p>
        </p:txBody>
      </p:sp>
      <p:sp>
        <p:nvSpPr>
          <p:cNvPr id="2" name="Content Placeholder 2">
            <a:extLst>
              <a:ext uri="{FF2B5EF4-FFF2-40B4-BE49-F238E27FC236}">
                <a16:creationId xmlns:a16="http://schemas.microsoft.com/office/drawing/2014/main" id="{BCCCF480-DFF0-D7EF-03C0-2683438FA1D4}"/>
              </a:ext>
            </a:extLst>
          </p:cNvPr>
          <p:cNvSpPr>
            <a:spLocks noGrp="1"/>
          </p:cNvSpPr>
          <p:nvPr>
            <p:ph idx="1" hasCustomPrompt="1"/>
          </p:nvPr>
        </p:nvSpPr>
        <p:spPr>
          <a:xfrm>
            <a:off x="5183188" y="1480932"/>
            <a:ext cx="6172200" cy="4380118"/>
          </a:xfrm>
          <a:prstGeom prst="rect">
            <a:avLst/>
          </a:prstGeo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GB" dirty="0"/>
              <a:t>Add image here</a:t>
            </a:r>
            <a:endParaRPr lang="en-US" dirty="0"/>
          </a:p>
        </p:txBody>
      </p:sp>
      <p:sp>
        <p:nvSpPr>
          <p:cNvPr id="3" name="Slide Number Placeholder 2">
            <a:extLst>
              <a:ext uri="{FF2B5EF4-FFF2-40B4-BE49-F238E27FC236}">
                <a16:creationId xmlns:a16="http://schemas.microsoft.com/office/drawing/2014/main" id="{F374D49B-4AF8-518F-2F37-DB764D881576}"/>
              </a:ext>
            </a:extLst>
          </p:cNvPr>
          <p:cNvSpPr>
            <a:spLocks noGrp="1"/>
          </p:cNvSpPr>
          <p:nvPr>
            <p:ph type="sldNum" sz="quarter" idx="11"/>
          </p:nvPr>
        </p:nvSpPr>
        <p:spPr>
          <a:xfrm>
            <a:off x="9067800" y="6215034"/>
            <a:ext cx="2743200" cy="365125"/>
          </a:xfrm>
          <a:prstGeom prst="rect">
            <a:avLst/>
          </a:prstGeom>
        </p:spPr>
        <p:txBody>
          <a:bodyPr/>
          <a:lstStyle>
            <a:lvl1pPr algn="r">
              <a:defRPr sz="1200">
                <a:solidFill>
                  <a:schemeClr val="tx1">
                    <a:lumMod val="75000"/>
                    <a:lumOff val="25000"/>
                  </a:schemeClr>
                </a:solidFill>
              </a:defRPr>
            </a:lvl1pPr>
          </a:lstStyle>
          <a:p>
            <a:fld id="{D26BAAAC-E2E6-5240-A1E8-423BA9521B93}" type="slidenum">
              <a:rPr lang="en-US" smtClean="0"/>
              <a:pPr/>
              <a:t>‹#›</a:t>
            </a:fld>
            <a:endParaRPr lang="en-US" dirty="0"/>
          </a:p>
        </p:txBody>
      </p:sp>
    </p:spTree>
    <p:extLst>
      <p:ext uri="{BB962C8B-B14F-4D97-AF65-F5344CB8AC3E}">
        <p14:creationId xmlns:p14="http://schemas.microsoft.com/office/powerpoint/2010/main" val="1600312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53F5-9F16-1A87-CEE1-1397D7DD1E0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AF21F2D-7D97-D0E9-D4F7-8E2CEF3440B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2D535F8-4843-5C9A-4A68-C0EDCDCE7964}"/>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5" name="Footer Placeholder 4">
            <a:extLst>
              <a:ext uri="{FF2B5EF4-FFF2-40B4-BE49-F238E27FC236}">
                <a16:creationId xmlns:a16="http://schemas.microsoft.com/office/drawing/2014/main" id="{D79E4233-27BB-BC3E-3639-82298369A5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1525FD-B0F7-82C9-7B60-301C6B48E15B}"/>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266428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mage Style 1">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9335A2-2D96-96A4-69DD-218080787117}"/>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37540" b="42788"/>
          <a:stretch/>
        </p:blipFill>
        <p:spPr>
          <a:xfrm>
            <a:off x="7179095" y="2455832"/>
            <a:ext cx="5012906" cy="4402168"/>
          </a:xfrm>
          <a:prstGeom prst="rect">
            <a:avLst/>
          </a:prstGeom>
        </p:spPr>
      </p:pic>
      <p:sp>
        <p:nvSpPr>
          <p:cNvPr id="2" name="Media Placeholder 5">
            <a:extLst>
              <a:ext uri="{FF2B5EF4-FFF2-40B4-BE49-F238E27FC236}">
                <a16:creationId xmlns:a16="http://schemas.microsoft.com/office/drawing/2014/main" id="{A9A6D927-538E-5EC0-9D39-52B7B15B242F}"/>
              </a:ext>
            </a:extLst>
          </p:cNvPr>
          <p:cNvSpPr>
            <a:spLocks noGrp="1"/>
          </p:cNvSpPr>
          <p:nvPr>
            <p:ph type="media" sz="quarter" idx="11" hasCustomPrompt="1"/>
          </p:nvPr>
        </p:nvSpPr>
        <p:spPr>
          <a:xfrm>
            <a:off x="1589881" y="1562100"/>
            <a:ext cx="9012238" cy="4615656"/>
          </a:xfrm>
          <a:prstGeom prst="rect">
            <a:avLst/>
          </a:prstGeom>
        </p:spPr>
        <p:txBody>
          <a:bodyPr/>
          <a:lstStyle>
            <a:lvl1pPr>
              <a:defRPr>
                <a:solidFill>
                  <a:schemeClr val="bg1"/>
                </a:solidFill>
              </a:defRPr>
            </a:lvl1pPr>
          </a:lstStyle>
          <a:p>
            <a:r>
              <a:rPr lang="en-US" dirty="0"/>
              <a:t>Add image here</a:t>
            </a:r>
          </a:p>
        </p:txBody>
      </p:sp>
      <p:sp>
        <p:nvSpPr>
          <p:cNvPr id="3" name="Slide Number Placeholder 2">
            <a:extLst>
              <a:ext uri="{FF2B5EF4-FFF2-40B4-BE49-F238E27FC236}">
                <a16:creationId xmlns:a16="http://schemas.microsoft.com/office/drawing/2014/main" id="{121EB247-0D44-BF2E-AFC7-F80A52EDA4D2}"/>
              </a:ext>
            </a:extLst>
          </p:cNvPr>
          <p:cNvSpPr>
            <a:spLocks noGrp="1"/>
          </p:cNvSpPr>
          <p:nvPr>
            <p:ph type="sldNum" sz="quarter" idx="12"/>
          </p:nvPr>
        </p:nvSpPr>
        <p:spPr>
          <a:xfrm>
            <a:off x="9067800" y="6215034"/>
            <a:ext cx="2743200" cy="365125"/>
          </a:xfrm>
          <a:prstGeom prst="rect">
            <a:avLst/>
          </a:prstGeom>
        </p:spPr>
        <p:txBody>
          <a:bodyPr/>
          <a:lstStyle>
            <a:lvl1pPr algn="r">
              <a:defRPr sz="1200">
                <a:solidFill>
                  <a:schemeClr val="tx1">
                    <a:lumMod val="75000"/>
                    <a:lumOff val="25000"/>
                  </a:schemeClr>
                </a:solidFill>
              </a:defRPr>
            </a:lvl1pPr>
          </a:lstStyle>
          <a:p>
            <a:fld id="{D26BAAAC-E2E6-5240-A1E8-423BA9521B93}" type="slidenum">
              <a:rPr lang="en-US" smtClean="0"/>
              <a:pPr/>
              <a:t>‹#›</a:t>
            </a:fld>
            <a:endParaRPr lang="en-US" dirty="0"/>
          </a:p>
        </p:txBody>
      </p:sp>
    </p:spTree>
    <p:extLst>
      <p:ext uri="{BB962C8B-B14F-4D97-AF65-F5344CB8AC3E}">
        <p14:creationId xmlns:p14="http://schemas.microsoft.com/office/powerpoint/2010/main" val="1362737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Style 2">
    <p:spTree>
      <p:nvGrpSpPr>
        <p:cNvPr id="1" name=""/>
        <p:cNvGrpSpPr/>
        <p:nvPr/>
      </p:nvGrpSpPr>
      <p:grpSpPr>
        <a:xfrm>
          <a:off x="0" y="0"/>
          <a:ext cx="0" cy="0"/>
          <a:chOff x="0" y="0"/>
          <a:chExt cx="0" cy="0"/>
        </a:xfrm>
      </p:grpSpPr>
      <p:sp>
        <p:nvSpPr>
          <p:cNvPr id="3" name="Picture Placeholder 14">
            <a:extLst>
              <a:ext uri="{FF2B5EF4-FFF2-40B4-BE49-F238E27FC236}">
                <a16:creationId xmlns:a16="http://schemas.microsoft.com/office/drawing/2014/main" id="{220D40F7-8621-5BF0-B235-FBA159AA412F}"/>
              </a:ext>
            </a:extLst>
          </p:cNvPr>
          <p:cNvSpPr>
            <a:spLocks noGrp="1"/>
          </p:cNvSpPr>
          <p:nvPr>
            <p:ph type="pic" sz="quarter" idx="10" hasCustomPrompt="1"/>
          </p:nvPr>
        </p:nvSpPr>
        <p:spPr>
          <a:xfrm>
            <a:off x="0" y="5062"/>
            <a:ext cx="12191999" cy="6847876"/>
          </a:xfrm>
          <a:prstGeom prst="rect">
            <a:avLst/>
          </a:prstGeom>
        </p:spPr>
        <p:txBody>
          <a:bodyPr/>
          <a:lstStyle>
            <a:lvl1pPr>
              <a:defRPr>
                <a:solidFill>
                  <a:schemeClr val="bg1"/>
                </a:solidFill>
              </a:defRPr>
            </a:lvl1pPr>
          </a:lstStyle>
          <a:p>
            <a:r>
              <a:rPr lang="en-US" dirty="0"/>
              <a:t>Add image here</a:t>
            </a:r>
          </a:p>
        </p:txBody>
      </p:sp>
      <p:sp>
        <p:nvSpPr>
          <p:cNvPr id="4" name="Slide Number Placeholder 2">
            <a:extLst>
              <a:ext uri="{FF2B5EF4-FFF2-40B4-BE49-F238E27FC236}">
                <a16:creationId xmlns:a16="http://schemas.microsoft.com/office/drawing/2014/main" id="{A3E457F5-C69C-0287-5727-2CE48ACDFDAC}"/>
              </a:ext>
            </a:extLst>
          </p:cNvPr>
          <p:cNvSpPr>
            <a:spLocks noGrp="1"/>
          </p:cNvSpPr>
          <p:nvPr>
            <p:ph type="sldNum" sz="quarter" idx="11"/>
          </p:nvPr>
        </p:nvSpPr>
        <p:spPr>
          <a:xfrm>
            <a:off x="9067800" y="6215034"/>
            <a:ext cx="2743200" cy="365125"/>
          </a:xfrm>
          <a:prstGeom prst="rect">
            <a:avLst/>
          </a:prstGeom>
        </p:spPr>
        <p:txBody>
          <a:bodyPr/>
          <a:lstStyle>
            <a:lvl1pPr algn="r">
              <a:defRPr sz="1200">
                <a:solidFill>
                  <a:schemeClr val="tx1"/>
                </a:solidFill>
              </a:defRPr>
            </a:lvl1pPr>
          </a:lstStyle>
          <a:p>
            <a:fld id="{D26BAAAC-E2E6-5240-A1E8-423BA9521B93}" type="slidenum">
              <a:rPr lang="en-US" smtClean="0"/>
              <a:pPr/>
              <a:t>‹#›</a:t>
            </a:fld>
            <a:endParaRPr lang="en-US" dirty="0"/>
          </a:p>
        </p:txBody>
      </p:sp>
    </p:spTree>
    <p:extLst>
      <p:ext uri="{BB962C8B-B14F-4D97-AF65-F5344CB8AC3E}">
        <p14:creationId xmlns:p14="http://schemas.microsoft.com/office/powerpoint/2010/main" val="2140433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F75A3-3EE4-6A68-9A76-22E92055D9C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1DB2AE5-C314-96B7-2C64-6A48AEF9335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7BDD3B4-7E78-776D-F346-F48733877C8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EDC1A1F-712B-0B14-279C-EBA56E5289F3}"/>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6" name="Footer Placeholder 5">
            <a:extLst>
              <a:ext uri="{FF2B5EF4-FFF2-40B4-BE49-F238E27FC236}">
                <a16:creationId xmlns:a16="http://schemas.microsoft.com/office/drawing/2014/main" id="{EDA7E00B-B703-BDF8-7093-F90B6B4971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B22AC9-327C-7837-CBF2-53FD0D916B51}"/>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411238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2CB93-DA10-5613-8745-AD86CECC33C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73138D5-619A-F092-6301-A1522B29EF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FBF900-1862-AAA6-CFAA-382883D5300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1A7BF5F-8B3E-77AC-2995-4B784C3755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C6C062E-C545-488B-E680-4DAF4350A94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578EF03-CAF9-D34A-B458-2CC049F2FECD}"/>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8" name="Footer Placeholder 7">
            <a:extLst>
              <a:ext uri="{FF2B5EF4-FFF2-40B4-BE49-F238E27FC236}">
                <a16:creationId xmlns:a16="http://schemas.microsoft.com/office/drawing/2014/main" id="{8D75FB96-C127-6794-520B-57914FF074D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CE52313-A47A-887B-A9DD-BC805AC32143}"/>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3950529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B4C54-587F-5B0B-8499-97840D960A1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CF6E521-7461-1986-F8F5-DF115B7E4B54}"/>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4" name="Footer Placeholder 3">
            <a:extLst>
              <a:ext uri="{FF2B5EF4-FFF2-40B4-BE49-F238E27FC236}">
                <a16:creationId xmlns:a16="http://schemas.microsoft.com/office/drawing/2014/main" id="{3F670EF4-B336-B2EC-6C53-9F0457F9F8B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9BA6FAB-5CC3-9AD9-F66F-A9B42B48CEF9}"/>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3965079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98E046-A1C7-3C6C-8EAC-285C19C2FCF5}"/>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3" name="Footer Placeholder 2">
            <a:extLst>
              <a:ext uri="{FF2B5EF4-FFF2-40B4-BE49-F238E27FC236}">
                <a16:creationId xmlns:a16="http://schemas.microsoft.com/office/drawing/2014/main" id="{4C94A9E3-6D4E-9141-81FB-212FE5FEB69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F30DB14-1A2C-D2C6-02BF-F6F9B75F269A}"/>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615989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33589-0205-EC43-E1FB-99B4947E644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3C4C228-9B96-7C03-7D87-4BCC049C86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EEA7363-DD44-54F8-7FA9-F1046D2DE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C2038AB-F6D5-8D4F-6347-506D4396E91B}"/>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6" name="Footer Placeholder 5">
            <a:extLst>
              <a:ext uri="{FF2B5EF4-FFF2-40B4-BE49-F238E27FC236}">
                <a16:creationId xmlns:a16="http://schemas.microsoft.com/office/drawing/2014/main" id="{2C8F03C2-41A8-A835-E555-173FF3D7EA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0FB76B-23AD-31C7-E63E-4DAC44A0103C}"/>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1792705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F9030-6383-EB62-82B6-4B7F38687CB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959E932-FFB8-9C41-2C17-5699D0C692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E3CE94F-77C9-88C1-A33E-26DF6DDC15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DD5C136-EF12-2133-A737-B7B1378AE82D}"/>
              </a:ext>
            </a:extLst>
          </p:cNvPr>
          <p:cNvSpPr>
            <a:spLocks noGrp="1"/>
          </p:cNvSpPr>
          <p:nvPr>
            <p:ph type="dt" sz="half" idx="10"/>
          </p:nvPr>
        </p:nvSpPr>
        <p:spPr/>
        <p:txBody>
          <a:bodyPr/>
          <a:lstStyle/>
          <a:p>
            <a:fld id="{26E98FB7-E602-455E-AE3E-EEB2A7A7298A}" type="datetimeFigureOut">
              <a:rPr lang="en-GB" smtClean="0"/>
              <a:t>11/02/2026</a:t>
            </a:fld>
            <a:endParaRPr lang="en-GB"/>
          </a:p>
        </p:txBody>
      </p:sp>
      <p:sp>
        <p:nvSpPr>
          <p:cNvPr id="6" name="Footer Placeholder 5">
            <a:extLst>
              <a:ext uri="{FF2B5EF4-FFF2-40B4-BE49-F238E27FC236}">
                <a16:creationId xmlns:a16="http://schemas.microsoft.com/office/drawing/2014/main" id="{BF3EC2CE-3751-DDB7-D970-19C96011025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F26CCDA-E8B5-302D-BF42-9B65CFFF7B25}"/>
              </a:ext>
            </a:extLst>
          </p:cNvPr>
          <p:cNvSpPr>
            <a:spLocks noGrp="1"/>
          </p:cNvSpPr>
          <p:nvPr>
            <p:ph type="sldNum" sz="quarter" idx="12"/>
          </p:nvPr>
        </p:nvSpPr>
        <p:spPr/>
        <p:txBody>
          <a:bodyPr/>
          <a:lstStyle/>
          <a:p>
            <a:fld id="{6A75E761-6F96-450A-A810-077651EFEBE4}" type="slidenum">
              <a:rPr lang="en-GB" smtClean="0"/>
              <a:t>‹#›</a:t>
            </a:fld>
            <a:endParaRPr lang="en-GB"/>
          </a:p>
        </p:txBody>
      </p:sp>
    </p:spTree>
    <p:extLst>
      <p:ext uri="{BB962C8B-B14F-4D97-AF65-F5344CB8AC3E}">
        <p14:creationId xmlns:p14="http://schemas.microsoft.com/office/powerpoint/2010/main" val="3083110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4.svg"/><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4.svg"/><Relationship Id="rId4" Type="http://schemas.openxmlformats.org/officeDocument/2006/relationships/slideLayout" Target="../slideLayouts/slideLayout28.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7F9E98-D490-98F3-C945-FC93537BF0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7F0FC3F-F2D1-189B-33E9-72227029A0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59B810-9321-E5A2-B5DA-88A143095E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6E98FB7-E602-455E-AE3E-EEB2A7A7298A}" type="datetimeFigureOut">
              <a:rPr lang="en-GB" smtClean="0"/>
              <a:t>11/02/2026</a:t>
            </a:fld>
            <a:endParaRPr lang="en-GB"/>
          </a:p>
        </p:txBody>
      </p:sp>
      <p:sp>
        <p:nvSpPr>
          <p:cNvPr id="5" name="Footer Placeholder 4">
            <a:extLst>
              <a:ext uri="{FF2B5EF4-FFF2-40B4-BE49-F238E27FC236}">
                <a16:creationId xmlns:a16="http://schemas.microsoft.com/office/drawing/2014/main" id="{E1412C4C-636A-031C-C52C-F6D64A1D1E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1D37EC9-3989-5649-FD2D-E9026EBA73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75E761-6F96-450A-A810-077651EFEBE4}" type="slidenum">
              <a:rPr lang="en-GB" smtClean="0"/>
              <a:t>‹#›</a:t>
            </a:fld>
            <a:endParaRPr lang="en-GB"/>
          </a:p>
        </p:txBody>
      </p:sp>
    </p:spTree>
    <p:extLst>
      <p:ext uri="{BB962C8B-B14F-4D97-AF65-F5344CB8AC3E}">
        <p14:creationId xmlns:p14="http://schemas.microsoft.com/office/powerpoint/2010/main" val="3453703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white background with black dots&#10;&#10;Description automatically generated">
            <a:extLst>
              <a:ext uri="{FF2B5EF4-FFF2-40B4-BE49-F238E27FC236}">
                <a16:creationId xmlns:a16="http://schemas.microsoft.com/office/drawing/2014/main" id="{B6EF357F-68CF-08A9-8F59-1186CDC7050D}"/>
              </a:ext>
            </a:extLst>
          </p:cNvPr>
          <p:cNvPicPr>
            <a:picLocks noChangeAspect="1"/>
          </p:cNvPicPr>
          <p:nvPr userDrawn="1"/>
        </p:nvPicPr>
        <p:blipFill>
          <a:blip r:embed="rId13"/>
          <a:stretch>
            <a:fillRect/>
          </a:stretch>
        </p:blipFill>
        <p:spPr>
          <a:xfrm>
            <a:off x="0" y="0"/>
            <a:ext cx="12192000" cy="6858000"/>
          </a:xfrm>
          <a:prstGeom prst="rect">
            <a:avLst/>
          </a:prstGeom>
        </p:spPr>
      </p:pic>
      <p:sp>
        <p:nvSpPr>
          <p:cNvPr id="1027" name="Rectangle 2">
            <a:extLst>
              <a:ext uri="{FF2B5EF4-FFF2-40B4-BE49-F238E27FC236}">
                <a16:creationId xmlns:a16="http://schemas.microsoft.com/office/drawing/2014/main" id="{D555CFA0-99F4-23EA-D20F-C0B2FE916EE7}"/>
              </a:ext>
            </a:extLst>
          </p:cNvPr>
          <p:cNvSpPr>
            <a:spLocks noGrp="1" noChangeArrowheads="1"/>
          </p:cNvSpPr>
          <p:nvPr>
            <p:ph type="title"/>
          </p:nvPr>
        </p:nvSpPr>
        <p:spPr bwMode="auto">
          <a:xfrm>
            <a:off x="335360" y="304800"/>
            <a:ext cx="1152128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dirty="0"/>
          </a:p>
        </p:txBody>
      </p:sp>
      <p:sp>
        <p:nvSpPr>
          <p:cNvPr id="1028" name="Rectangle 3">
            <a:extLst>
              <a:ext uri="{FF2B5EF4-FFF2-40B4-BE49-F238E27FC236}">
                <a16:creationId xmlns:a16="http://schemas.microsoft.com/office/drawing/2014/main" id="{E9C2CFC3-5CA2-3B81-7A52-CE79A80EB393}"/>
              </a:ext>
            </a:extLst>
          </p:cNvPr>
          <p:cNvSpPr>
            <a:spLocks noGrp="1" noChangeArrowheads="1"/>
          </p:cNvSpPr>
          <p:nvPr>
            <p:ph type="body" idx="1"/>
          </p:nvPr>
        </p:nvSpPr>
        <p:spPr bwMode="auto">
          <a:xfrm>
            <a:off x="335360" y="1524000"/>
            <a:ext cx="1152128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dirty="0"/>
          </a:p>
        </p:txBody>
      </p:sp>
    </p:spTree>
    <p:extLst>
      <p:ext uri="{BB962C8B-B14F-4D97-AF65-F5344CB8AC3E}">
        <p14:creationId xmlns:p14="http://schemas.microsoft.com/office/powerpoint/2010/main" val="16153467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fontAlgn="base" hangingPunct="1">
        <a:spcBef>
          <a:spcPct val="0"/>
        </a:spcBef>
        <a:spcAft>
          <a:spcPct val="0"/>
        </a:spcAft>
        <a:defRPr sz="3200" b="1">
          <a:solidFill>
            <a:srgbClr val="E40520"/>
          </a:solidFill>
          <a:latin typeface="+mj-lt"/>
          <a:ea typeface="+mj-ea"/>
          <a:cs typeface="ＭＳ Ｐゴシック" charset="0"/>
        </a:defRPr>
      </a:lvl1pPr>
      <a:lvl2pPr algn="l" rtl="0" eaLnBrk="1" fontAlgn="base" hangingPunct="1">
        <a:spcBef>
          <a:spcPct val="0"/>
        </a:spcBef>
        <a:spcAft>
          <a:spcPct val="0"/>
        </a:spcAft>
        <a:defRPr sz="3200" b="1">
          <a:solidFill>
            <a:srgbClr val="CD0921"/>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CD0921"/>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CD0921"/>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CD0921"/>
          </a:solidFill>
          <a:latin typeface="Arial" charset="0"/>
          <a:ea typeface="ＭＳ Ｐゴシック" charset="0"/>
          <a:cs typeface="ＭＳ Ｐゴシック" charset="0"/>
        </a:defRPr>
      </a:lvl5pPr>
      <a:lvl6pPr marL="457189" algn="l" rtl="0" eaLnBrk="1" fontAlgn="base" hangingPunct="1">
        <a:spcBef>
          <a:spcPct val="0"/>
        </a:spcBef>
        <a:spcAft>
          <a:spcPct val="0"/>
        </a:spcAft>
        <a:defRPr sz="3200" b="1">
          <a:solidFill>
            <a:srgbClr val="CD0921"/>
          </a:solidFill>
          <a:latin typeface="Arial" charset="0"/>
          <a:ea typeface="ＭＳ Ｐゴシック" charset="0"/>
        </a:defRPr>
      </a:lvl6pPr>
      <a:lvl7pPr marL="914377" algn="l" rtl="0" eaLnBrk="1" fontAlgn="base" hangingPunct="1">
        <a:spcBef>
          <a:spcPct val="0"/>
        </a:spcBef>
        <a:spcAft>
          <a:spcPct val="0"/>
        </a:spcAft>
        <a:defRPr sz="3200" b="1">
          <a:solidFill>
            <a:srgbClr val="CD0921"/>
          </a:solidFill>
          <a:latin typeface="Arial" charset="0"/>
          <a:ea typeface="ＭＳ Ｐゴシック" charset="0"/>
        </a:defRPr>
      </a:lvl7pPr>
      <a:lvl8pPr marL="1371566" algn="l" rtl="0" eaLnBrk="1" fontAlgn="base" hangingPunct="1">
        <a:spcBef>
          <a:spcPct val="0"/>
        </a:spcBef>
        <a:spcAft>
          <a:spcPct val="0"/>
        </a:spcAft>
        <a:defRPr sz="3200" b="1">
          <a:solidFill>
            <a:srgbClr val="CD0921"/>
          </a:solidFill>
          <a:latin typeface="Arial" charset="0"/>
          <a:ea typeface="ＭＳ Ｐゴシック" charset="0"/>
        </a:defRPr>
      </a:lvl8pPr>
      <a:lvl9pPr marL="1828754" algn="l" rtl="0" eaLnBrk="1" fontAlgn="base" hangingPunct="1">
        <a:spcBef>
          <a:spcPct val="0"/>
        </a:spcBef>
        <a:spcAft>
          <a:spcPct val="0"/>
        </a:spcAft>
        <a:defRPr sz="3200" b="1">
          <a:solidFill>
            <a:srgbClr val="CD0921"/>
          </a:solidFill>
          <a:latin typeface="Arial" charset="0"/>
          <a:ea typeface="ＭＳ Ｐゴシック" charset="0"/>
        </a:defRPr>
      </a:lvl9pPr>
    </p:titleStyle>
    <p:bodyStyle>
      <a:lvl1pPr marL="342891" indent="-342891" algn="l" rtl="0" eaLnBrk="1" fontAlgn="base" hangingPunct="1">
        <a:spcBef>
          <a:spcPct val="20000"/>
        </a:spcBef>
        <a:spcAft>
          <a:spcPct val="0"/>
        </a:spcAft>
        <a:buClr>
          <a:srgbClr val="E40520"/>
        </a:buClr>
        <a:buChar char="•"/>
        <a:defRPr sz="2933">
          <a:solidFill>
            <a:schemeClr val="tx1"/>
          </a:solidFill>
          <a:latin typeface="+mn-lt"/>
          <a:ea typeface="+mn-ea"/>
          <a:cs typeface="ＭＳ Ｐゴシック" charset="0"/>
        </a:defRPr>
      </a:lvl1pPr>
      <a:lvl2pPr marL="742932" indent="-285744" algn="l" rtl="0" eaLnBrk="1" fontAlgn="base" hangingPunct="1">
        <a:spcBef>
          <a:spcPct val="20000"/>
        </a:spcBef>
        <a:spcAft>
          <a:spcPct val="0"/>
        </a:spcAft>
        <a:buClr>
          <a:srgbClr val="E40520"/>
        </a:buClr>
        <a:buChar char="–"/>
        <a:defRPr sz="2667">
          <a:solidFill>
            <a:schemeClr val="tx1"/>
          </a:solidFill>
          <a:latin typeface="+mn-lt"/>
          <a:ea typeface="+mn-ea"/>
        </a:defRPr>
      </a:lvl2pPr>
      <a:lvl3pPr marL="1142971" indent="-228594" algn="l" rtl="0" eaLnBrk="1" fontAlgn="base" hangingPunct="1">
        <a:spcBef>
          <a:spcPct val="20000"/>
        </a:spcBef>
        <a:spcAft>
          <a:spcPct val="0"/>
        </a:spcAft>
        <a:buClr>
          <a:srgbClr val="E40520"/>
        </a:buClr>
        <a:buChar char="•"/>
        <a:defRPr sz="2400">
          <a:solidFill>
            <a:schemeClr val="tx1"/>
          </a:solidFill>
          <a:latin typeface="+mn-lt"/>
          <a:ea typeface="+mn-ea"/>
        </a:defRPr>
      </a:lvl3pPr>
      <a:lvl4pPr marL="1600160" indent="-228594" algn="l" rtl="0" eaLnBrk="1" fontAlgn="base" hangingPunct="1">
        <a:spcBef>
          <a:spcPct val="20000"/>
        </a:spcBef>
        <a:spcAft>
          <a:spcPct val="0"/>
        </a:spcAft>
        <a:buClr>
          <a:srgbClr val="E40520"/>
        </a:buClr>
        <a:buChar char="–"/>
        <a:defRPr sz="2133">
          <a:solidFill>
            <a:schemeClr val="tx1"/>
          </a:solidFill>
          <a:latin typeface="+mn-lt"/>
          <a:ea typeface="+mn-ea"/>
        </a:defRPr>
      </a:lvl4pPr>
      <a:lvl5pPr marL="2057349" indent="-228594" algn="l" rtl="0" eaLnBrk="1" fontAlgn="base" hangingPunct="1">
        <a:spcBef>
          <a:spcPct val="20000"/>
        </a:spcBef>
        <a:spcAft>
          <a:spcPct val="0"/>
        </a:spcAft>
        <a:buClr>
          <a:srgbClr val="E40520"/>
        </a:buClr>
        <a:buChar char="»"/>
        <a:defRPr sz="1867">
          <a:solidFill>
            <a:schemeClr val="tx1"/>
          </a:solidFill>
          <a:latin typeface="+mn-lt"/>
          <a:ea typeface="+mn-ea"/>
        </a:defRPr>
      </a:lvl5pPr>
      <a:lvl6pPr marL="2514537" indent="-228594" algn="l" rtl="0" eaLnBrk="1" fontAlgn="base" hangingPunct="1">
        <a:spcBef>
          <a:spcPct val="20000"/>
        </a:spcBef>
        <a:spcAft>
          <a:spcPct val="0"/>
        </a:spcAft>
        <a:buChar char="»"/>
        <a:defRPr>
          <a:solidFill>
            <a:schemeClr val="tx1"/>
          </a:solidFill>
          <a:latin typeface="+mn-lt"/>
          <a:ea typeface="+mn-ea"/>
        </a:defRPr>
      </a:lvl6pPr>
      <a:lvl7pPr marL="2971726" indent="-228594" algn="l" rtl="0" eaLnBrk="1" fontAlgn="base" hangingPunct="1">
        <a:spcBef>
          <a:spcPct val="20000"/>
        </a:spcBef>
        <a:spcAft>
          <a:spcPct val="0"/>
        </a:spcAft>
        <a:buChar char="»"/>
        <a:defRPr>
          <a:solidFill>
            <a:schemeClr val="tx1"/>
          </a:solidFill>
          <a:latin typeface="+mn-lt"/>
          <a:ea typeface="+mn-ea"/>
        </a:defRPr>
      </a:lvl7pPr>
      <a:lvl8pPr marL="3428914" indent="-228594" algn="l" rtl="0" eaLnBrk="1" fontAlgn="base" hangingPunct="1">
        <a:spcBef>
          <a:spcPct val="20000"/>
        </a:spcBef>
        <a:spcAft>
          <a:spcPct val="0"/>
        </a:spcAft>
        <a:buChar char="»"/>
        <a:defRPr>
          <a:solidFill>
            <a:schemeClr val="tx1"/>
          </a:solidFill>
          <a:latin typeface="+mn-lt"/>
          <a:ea typeface="+mn-ea"/>
        </a:defRPr>
      </a:lvl8pPr>
      <a:lvl9pPr marL="3886103" indent="-228594"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C8F5B9B-F8A6-D653-7381-E2AA42C36A5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03720" y="269096"/>
            <a:ext cx="2547983" cy="954245"/>
          </a:xfrm>
          <a:prstGeom prst="rect">
            <a:avLst/>
          </a:prstGeom>
        </p:spPr>
      </p:pic>
    </p:spTree>
    <p:extLst>
      <p:ext uri="{BB962C8B-B14F-4D97-AF65-F5344CB8AC3E}">
        <p14:creationId xmlns:p14="http://schemas.microsoft.com/office/powerpoint/2010/main" val="1214111561"/>
      </p:ext>
    </p:extLst>
  </p:cSld>
  <p:clrMap bg1="lt1" tx1="dk1" bg2="lt2" tx2="dk2" accent1="accent1" accent2="accent2" accent3="accent3" accent4="accent4" accent5="accent5" accent6="accent6" hlink="hlink" folHlink="folHlink"/>
  <p:sldLayoutIdLst>
    <p:sldLayoutId id="2147483966" r:id="rId1"/>
    <p:sldLayoutId id="214748396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3F2FC97-90EE-5CCE-A15F-31E4799B1705}"/>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03720" y="269096"/>
            <a:ext cx="2547983" cy="954245"/>
          </a:xfrm>
          <a:prstGeom prst="rect">
            <a:avLst/>
          </a:prstGeom>
        </p:spPr>
      </p:pic>
    </p:spTree>
    <p:extLst>
      <p:ext uri="{BB962C8B-B14F-4D97-AF65-F5344CB8AC3E}">
        <p14:creationId xmlns:p14="http://schemas.microsoft.com/office/powerpoint/2010/main" val="506837954"/>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lgbtenfield.org/" TargetMode="External"/><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hyperlink" Target="https://mindout.org.uk/" TargetMode="External"/><Relationship Id="rId4" Type="http://schemas.openxmlformats.org/officeDocument/2006/relationships/hyperlink" Target="https://www.galop.org.uk/"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newhamscp.org.uk/wp-content/uploads/2016/11/Meeting-the-Challenge-Making-a-Difference.pdf"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mylife.enfield.gov.uk/media/38794/professional-curiousity-7-minute-briefing.pdf" TargetMode="Externa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mylife.enfield.gov.uk/media/38669/multi-agency-risk-management-meeting-agenda-and-principles.pdf"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mylife.enfield.gov.uk/media/38924/ms-c-executive-summary-sept25.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report-it.org.uk/your_police_force"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hyperlink" Target="https://mylife.enfield.gov.uk/media/38807/what-i-wish-you-knew-about-lgbtq-hate-crime-march-2025.ppt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D47B50-6B85-7017-C3A7-AAAFD97A8589}"/>
              </a:ext>
            </a:extLst>
          </p:cNvPr>
          <p:cNvSpPr>
            <a:spLocks noGrp="1"/>
          </p:cNvSpPr>
          <p:nvPr>
            <p:ph type="ctrTitle"/>
          </p:nvPr>
        </p:nvSpPr>
        <p:spPr>
          <a:xfrm>
            <a:off x="1127208" y="857251"/>
            <a:ext cx="4747280" cy="3098061"/>
          </a:xfrm>
        </p:spPr>
        <p:txBody>
          <a:bodyPr anchor="b">
            <a:normAutofit/>
          </a:bodyPr>
          <a:lstStyle/>
          <a:p>
            <a:pPr algn="l"/>
            <a:r>
              <a:rPr lang="en-GB" sz="4800" dirty="0">
                <a:solidFill>
                  <a:srgbClr val="FFFFFF"/>
                </a:solidFill>
              </a:rPr>
              <a:t>The Ms C SAR –are there themes from other SARs?</a:t>
            </a:r>
          </a:p>
        </p:txBody>
      </p:sp>
      <p:sp>
        <p:nvSpPr>
          <p:cNvPr id="19" name="Rectangle 18">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2114A536-B395-BD99-00D7-8941B6B16F42}"/>
              </a:ext>
            </a:extLst>
          </p:cNvPr>
          <p:cNvSpPr>
            <a:spLocks noGrp="1"/>
          </p:cNvSpPr>
          <p:nvPr>
            <p:ph type="subTitle" idx="1"/>
          </p:nvPr>
        </p:nvSpPr>
        <p:spPr>
          <a:xfrm>
            <a:off x="1127208" y="4756265"/>
            <a:ext cx="4393278" cy="1244483"/>
          </a:xfrm>
        </p:spPr>
        <p:txBody>
          <a:bodyPr anchor="t">
            <a:normAutofit/>
          </a:bodyPr>
          <a:lstStyle/>
          <a:p>
            <a:pPr algn="l"/>
            <a:r>
              <a:rPr lang="en-GB" dirty="0">
                <a:solidFill>
                  <a:srgbClr val="FFFFFF"/>
                </a:solidFill>
              </a:rPr>
              <a:t>Elspeth Smith. </a:t>
            </a:r>
          </a:p>
          <a:p>
            <a:pPr algn="l"/>
            <a:r>
              <a:rPr lang="en-GB" dirty="0">
                <a:solidFill>
                  <a:srgbClr val="FFFFFF"/>
                </a:solidFill>
              </a:rPr>
              <a:t>The Slides will be shared</a:t>
            </a:r>
          </a:p>
        </p:txBody>
      </p:sp>
      <p:sp>
        <p:nvSpPr>
          <p:cNvPr id="21" name="Oval 20">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olorful logo with black text&#10;&#10;AI-generated content may be incorrect.">
            <a:extLst>
              <a:ext uri="{FF2B5EF4-FFF2-40B4-BE49-F238E27FC236}">
                <a16:creationId xmlns:a16="http://schemas.microsoft.com/office/drawing/2014/main" id="{48206225-6600-9728-F333-F75A0DC505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0559" y="2693146"/>
            <a:ext cx="3737164" cy="1485994"/>
          </a:xfrm>
          <a:prstGeom prst="rect">
            <a:avLst/>
          </a:prstGeom>
        </p:spPr>
      </p:pic>
    </p:spTree>
    <p:extLst>
      <p:ext uri="{BB962C8B-B14F-4D97-AF65-F5344CB8AC3E}">
        <p14:creationId xmlns:p14="http://schemas.microsoft.com/office/powerpoint/2010/main" val="670714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A2D4D-859D-37E3-317E-FCCF4A3F9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1D7612-8768-20BA-3E1A-A39E63C7CE14}"/>
              </a:ext>
            </a:extLst>
          </p:cNvPr>
          <p:cNvSpPr>
            <a:spLocks noGrp="1"/>
          </p:cNvSpPr>
          <p:nvPr>
            <p:ph type="title"/>
          </p:nvPr>
        </p:nvSpPr>
        <p:spPr>
          <a:xfrm>
            <a:off x="360989" y="4737982"/>
            <a:ext cx="10515600" cy="1325563"/>
          </a:xfrm>
        </p:spPr>
        <p:txBody>
          <a:bodyPr>
            <a:normAutofit fontScale="90000"/>
          </a:bodyPr>
          <a:lstStyle/>
          <a:p>
            <a:pPr algn="l"/>
            <a:br>
              <a:rPr lang="en-GB" dirty="0"/>
            </a:br>
            <a:r>
              <a:rPr lang="en-GB" dirty="0"/>
              <a:t> </a:t>
            </a:r>
            <a:br>
              <a:rPr lang="en-GB" dirty="0"/>
            </a:br>
            <a:br>
              <a:rPr lang="en-GB" dirty="0"/>
            </a:br>
            <a:br>
              <a:rPr lang="en-GB" dirty="0"/>
            </a:br>
            <a:br>
              <a:rPr lang="en-GB" dirty="0"/>
            </a:br>
            <a:br>
              <a:rPr lang="en-GB" dirty="0"/>
            </a:br>
            <a:br>
              <a:rPr lang="en-GB" dirty="0"/>
            </a:br>
            <a:br>
              <a:rPr lang="en-GB" sz="2700" dirty="0"/>
            </a:br>
            <a:br>
              <a:rPr lang="en-GB" sz="2700" dirty="0"/>
            </a:br>
            <a:endParaRPr lang="en-GB" sz="2700" dirty="0"/>
          </a:p>
        </p:txBody>
      </p:sp>
      <p:pic>
        <p:nvPicPr>
          <p:cNvPr id="5" name="Content Placeholder 7" descr="A colorful logo with black text&#10;&#10;AI-generated content may be incorrect.">
            <a:extLst>
              <a:ext uri="{FF2B5EF4-FFF2-40B4-BE49-F238E27FC236}">
                <a16:creationId xmlns:a16="http://schemas.microsoft.com/office/drawing/2014/main" id="{B6F7F3F5-4D96-D2C9-930C-1C90FAC54D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266267"/>
            <a:ext cx="4431144" cy="1594556"/>
          </a:xfrm>
          <a:prstGeom prst="rect">
            <a:avLst/>
          </a:prstGeom>
        </p:spPr>
      </p:pic>
      <p:sp>
        <p:nvSpPr>
          <p:cNvPr id="4" name="TextBox 3">
            <a:extLst>
              <a:ext uri="{FF2B5EF4-FFF2-40B4-BE49-F238E27FC236}">
                <a16:creationId xmlns:a16="http://schemas.microsoft.com/office/drawing/2014/main" id="{8C2393FA-90F3-9E04-A3C0-FD620FA8F84C}"/>
              </a:ext>
            </a:extLst>
          </p:cNvPr>
          <p:cNvSpPr txBox="1"/>
          <p:nvPr/>
        </p:nvSpPr>
        <p:spPr>
          <a:xfrm>
            <a:off x="459894" y="465966"/>
            <a:ext cx="11272212" cy="6555641"/>
          </a:xfrm>
          <a:prstGeom prst="rect">
            <a:avLst/>
          </a:prstGeom>
          <a:noFill/>
        </p:spPr>
        <p:txBody>
          <a:bodyPr wrap="square">
            <a:spAutoFit/>
          </a:bodyPr>
          <a:lstStyle/>
          <a:p>
            <a:pPr>
              <a:buNone/>
            </a:pPr>
            <a:r>
              <a:rPr lang="en-GB" sz="3200" dirty="0">
                <a:effectLst/>
                <a:latin typeface="Calibri" panose="020F0502020204030204" pitchFamily="34" charset="0"/>
                <a:ea typeface="Calibri" panose="020F0502020204030204" pitchFamily="34" charset="0"/>
                <a:cs typeface="Times New Roman" panose="02020603050405020304" pitchFamily="18" charset="0"/>
              </a:rPr>
              <a:t>No-one expects you to be an expert on transition if that hasn’t been your experience but…</a:t>
            </a:r>
          </a:p>
          <a:p>
            <a:pPr>
              <a:buNone/>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2800" dirty="0">
                <a:effectLst/>
                <a:latin typeface="Calibri" panose="020F0502020204030204" pitchFamily="34" charset="0"/>
                <a:ea typeface="Calibri" panose="020F0502020204030204" pitchFamily="34" charset="0"/>
                <a:cs typeface="Times New Roman" panose="02020603050405020304" pitchFamily="18" charset="0"/>
              </a:rPr>
              <a:t>Everyone deserves to be addressed by the name and pro nouns that they choose. </a:t>
            </a:r>
            <a:r>
              <a:rPr lang="en-GB" dirty="0">
                <a:effectLst/>
                <a:latin typeface="Calibri" panose="020F0502020204030204" pitchFamily="34" charset="0"/>
                <a:ea typeface="Calibri" panose="020F0502020204030204" pitchFamily="34" charset="0"/>
                <a:cs typeface="Times New Roman" panose="02020603050405020304" pitchFamily="18" charset="0"/>
              </a:rPr>
              <a:t>I go by different names in different spaces without anyone challenging me or commenting! </a:t>
            </a:r>
          </a:p>
          <a:p>
            <a:pPr>
              <a:buNone/>
            </a:pPr>
            <a:endParaRPr lang="en-GB"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2800" dirty="0">
                <a:effectLst/>
                <a:latin typeface="Calibri" panose="020F0502020204030204" pitchFamily="34" charset="0"/>
                <a:ea typeface="Calibri" panose="020F0502020204030204" pitchFamily="34" charset="0"/>
                <a:cs typeface="Times New Roman" panose="02020603050405020304" pitchFamily="18" charset="0"/>
              </a:rPr>
              <a:t>Professional recording should also respect adults’ preferred pro nouns </a:t>
            </a:r>
            <a:r>
              <a:rPr lang="en-GB" dirty="0">
                <a:effectLst/>
                <a:latin typeface="Calibri" panose="020F0502020204030204" pitchFamily="34" charset="0"/>
                <a:ea typeface="Calibri" panose="020F0502020204030204" pitchFamily="34" charset="0"/>
                <a:cs typeface="Times New Roman" panose="02020603050405020304" pitchFamily="18" charset="0"/>
              </a:rPr>
              <a:t>– both as an issue of basic respect and because they should be written assuming the adult will request them one day. </a:t>
            </a:r>
          </a:p>
          <a:p>
            <a:pPr>
              <a:buNone/>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2800" dirty="0">
                <a:latin typeface="Calibri" panose="020F0502020204030204" pitchFamily="34" charset="0"/>
                <a:ea typeface="Calibri" panose="020F0502020204030204" pitchFamily="34" charset="0"/>
                <a:cs typeface="Times New Roman" panose="02020603050405020304" pitchFamily="18" charset="0"/>
              </a:rPr>
              <a:t>Nobody</a:t>
            </a:r>
            <a:r>
              <a:rPr lang="en-GB" sz="2800" dirty="0">
                <a:effectLst/>
                <a:latin typeface="Calibri" panose="020F0502020204030204" pitchFamily="34" charset="0"/>
                <a:ea typeface="Calibri" panose="020F0502020204030204" pitchFamily="34" charset="0"/>
                <a:cs typeface="Times New Roman" panose="02020603050405020304" pitchFamily="18" charset="0"/>
              </a:rPr>
              <a:t> deserves to be mocked whilst they are asking for help. </a:t>
            </a:r>
            <a:r>
              <a:rPr lang="en-GB" dirty="0">
                <a:effectLst/>
                <a:latin typeface="Calibri" panose="020F0502020204030204" pitchFamily="34" charset="0"/>
                <a:ea typeface="Calibri" panose="020F0502020204030204" pitchFamily="34" charset="0"/>
                <a:cs typeface="Times New Roman" panose="02020603050405020304" pitchFamily="18" charset="0"/>
              </a:rPr>
              <a:t>Identity isn’t a topic for discussion unless it becomes relevant for some reason (e.g. when Ms C described the prejudice she experienced or when talking about medical issues like the risks with smoking and certain hormonal treatments). </a:t>
            </a:r>
          </a:p>
          <a:p>
            <a:pPr>
              <a:buNone/>
            </a:pPr>
            <a:endParaRPr lang="en-GB"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2800" dirty="0">
                <a:effectLst/>
                <a:latin typeface="Calibri" panose="020F0502020204030204" pitchFamily="34" charset="0"/>
                <a:ea typeface="Calibri" panose="020F0502020204030204" pitchFamily="34" charset="0"/>
                <a:cs typeface="Times New Roman" panose="02020603050405020304" pitchFamily="18" charset="0"/>
              </a:rPr>
              <a:t>If you don’t know how to address someone, just ask what they’d prefer. </a:t>
            </a:r>
            <a:r>
              <a:rPr lang="en-GB" dirty="0">
                <a:effectLst/>
                <a:latin typeface="Calibri" panose="020F0502020204030204" pitchFamily="34" charset="0"/>
                <a:ea typeface="Calibri" panose="020F0502020204030204" pitchFamily="34" charset="0"/>
                <a:cs typeface="Times New Roman" panose="02020603050405020304" pitchFamily="18" charset="0"/>
              </a:rPr>
              <a:t>Definitions – or how they are used – do change sometimes so be prepared</a:t>
            </a:r>
          </a:p>
          <a:p>
            <a:pPr>
              <a:buNone/>
            </a:pPr>
            <a:r>
              <a:rPr lang="en-GB" dirty="0">
                <a:effectLst/>
                <a:latin typeface="Calibri" panose="020F0502020204030204" pitchFamily="34" charset="0"/>
                <a:ea typeface="Calibri" panose="020F0502020204030204" pitchFamily="34" charset="0"/>
                <a:cs typeface="Times New Roman" panose="02020603050405020304" pitchFamily="18" charset="0"/>
              </a:rPr>
              <a:t> to listen and learn. </a:t>
            </a:r>
          </a:p>
          <a:p>
            <a:pPr>
              <a:buNone/>
            </a:pPr>
            <a:endParaRPr lang="en-GB" dirty="0">
              <a:latin typeface="Calibri" panose="020F0502020204030204" pitchFamily="34" charset="0"/>
              <a:ea typeface="Calibri" panose="020F0502020204030204" pitchFamily="34" charset="0"/>
              <a:cs typeface="Times New Roman" panose="02020603050405020304" pitchFamily="18" charset="0"/>
            </a:endParaRPr>
          </a:p>
          <a:p>
            <a:pPr>
              <a:buNone/>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buNone/>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9229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F8A41-BD09-728C-2FE0-2B3C1989D4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498347-9D16-240E-E3B8-C3CE29CCC095}"/>
              </a:ext>
            </a:extLst>
          </p:cNvPr>
          <p:cNvSpPr>
            <a:spLocks noGrp="1"/>
          </p:cNvSpPr>
          <p:nvPr>
            <p:ph type="title"/>
          </p:nvPr>
        </p:nvSpPr>
        <p:spPr>
          <a:xfrm>
            <a:off x="360989" y="4737982"/>
            <a:ext cx="10515600" cy="1325563"/>
          </a:xfrm>
        </p:spPr>
        <p:txBody>
          <a:bodyPr>
            <a:normAutofit fontScale="90000"/>
          </a:bodyPr>
          <a:lstStyle/>
          <a:p>
            <a:pPr algn="l"/>
            <a:br>
              <a:rPr lang="en-GB" dirty="0"/>
            </a:br>
            <a:r>
              <a:rPr lang="en-GB" dirty="0"/>
              <a:t> </a:t>
            </a:r>
            <a:br>
              <a:rPr lang="en-GB" dirty="0"/>
            </a:br>
            <a:br>
              <a:rPr lang="en-GB" dirty="0"/>
            </a:br>
            <a:br>
              <a:rPr lang="en-GB" dirty="0"/>
            </a:br>
            <a:br>
              <a:rPr lang="en-GB" dirty="0"/>
            </a:br>
            <a:br>
              <a:rPr lang="en-GB" dirty="0"/>
            </a:br>
            <a:br>
              <a:rPr lang="en-GB" dirty="0"/>
            </a:br>
            <a:br>
              <a:rPr lang="en-GB" sz="2700" dirty="0"/>
            </a:br>
            <a:br>
              <a:rPr lang="en-GB" sz="2700" dirty="0"/>
            </a:br>
            <a:endParaRPr lang="en-GB" sz="2700" dirty="0"/>
          </a:p>
        </p:txBody>
      </p:sp>
      <p:pic>
        <p:nvPicPr>
          <p:cNvPr id="5" name="Content Placeholder 7" descr="A colorful logo with black text&#10;&#10;AI-generated content may be incorrect.">
            <a:extLst>
              <a:ext uri="{FF2B5EF4-FFF2-40B4-BE49-F238E27FC236}">
                <a16:creationId xmlns:a16="http://schemas.microsoft.com/office/drawing/2014/main" id="{6A0BAB5E-722C-CE7B-923E-60513AB7DD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266267"/>
            <a:ext cx="4431144" cy="1594556"/>
          </a:xfrm>
          <a:prstGeom prst="rect">
            <a:avLst/>
          </a:prstGeom>
        </p:spPr>
      </p:pic>
      <p:sp>
        <p:nvSpPr>
          <p:cNvPr id="4" name="TextBox 3">
            <a:extLst>
              <a:ext uri="{FF2B5EF4-FFF2-40B4-BE49-F238E27FC236}">
                <a16:creationId xmlns:a16="http://schemas.microsoft.com/office/drawing/2014/main" id="{066144EC-A32C-E12A-1684-F3FB38A63F9A}"/>
              </a:ext>
            </a:extLst>
          </p:cNvPr>
          <p:cNvSpPr txBox="1"/>
          <p:nvPr/>
        </p:nvSpPr>
        <p:spPr>
          <a:xfrm>
            <a:off x="360989" y="238987"/>
            <a:ext cx="11272212" cy="5139869"/>
          </a:xfrm>
          <a:prstGeom prst="rect">
            <a:avLst/>
          </a:prstGeom>
          <a:noFill/>
        </p:spPr>
        <p:txBody>
          <a:bodyPr wrap="square">
            <a:spAutoFit/>
          </a:bodyPr>
          <a:lstStyle/>
          <a:p>
            <a:pPr>
              <a:buNone/>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2800" dirty="0">
                <a:effectLst/>
                <a:latin typeface="Calibri" panose="020F0502020204030204" pitchFamily="34" charset="0"/>
                <a:ea typeface="Calibri" panose="020F0502020204030204" pitchFamily="34" charset="0"/>
                <a:cs typeface="Times New Roman" panose="02020603050405020304" pitchFamily="18" charset="0"/>
              </a:rPr>
              <a:t>Where you are working with someone who needs support or if you as a professional need advice - then consider these organisations…</a:t>
            </a:r>
          </a:p>
          <a:p>
            <a:pPr>
              <a:buNone/>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2800" dirty="0">
                <a:effectLst/>
                <a:latin typeface="Calibri" panose="020F0502020204030204" pitchFamily="34" charset="0"/>
                <a:ea typeface="Calibri" panose="020F0502020204030204" pitchFamily="34" charset="0"/>
                <a:cs typeface="Times New Roman" panose="02020603050405020304" pitchFamily="18" charset="0"/>
                <a:hlinkClick r:id="rId3"/>
              </a:rPr>
              <a:t>Enfield LGBT Network. </a:t>
            </a:r>
            <a:r>
              <a:rPr lang="en-GB" sz="2800" dirty="0">
                <a:effectLst/>
                <a:latin typeface="Calibri" panose="020F0502020204030204" pitchFamily="34" charset="0"/>
                <a:ea typeface="Calibri" panose="020F0502020204030204" pitchFamily="34" charset="0"/>
                <a:cs typeface="Times New Roman" panose="02020603050405020304" pitchFamily="18" charset="0"/>
              </a:rPr>
              <a:t>– they have a range of services including specific support for transgender adults and a LGBT young persons’ social group. </a:t>
            </a:r>
          </a:p>
          <a:p>
            <a:pPr>
              <a:buNone/>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2800" dirty="0">
                <a:effectLst/>
                <a:latin typeface="Calibri" panose="020F0502020204030204" pitchFamily="34" charset="0"/>
                <a:ea typeface="Calibri" panose="020F0502020204030204" pitchFamily="34" charset="0"/>
                <a:cs typeface="Times New Roman" panose="02020603050405020304" pitchFamily="18" charset="0"/>
                <a:hlinkClick r:id="rId4"/>
              </a:rPr>
              <a:t>Galop – the LGBTQ anti-abuse charity.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2800" dirty="0">
                <a:latin typeface="Calibri" panose="020F0502020204030204" pitchFamily="34" charset="0"/>
                <a:ea typeface="Calibri" panose="020F0502020204030204" pitchFamily="34" charset="0"/>
                <a:cs typeface="Times New Roman" panose="02020603050405020304" pitchFamily="18" charset="0"/>
                <a:hlinkClick r:id="rId5"/>
              </a:rPr>
              <a:t>Mind-Out </a:t>
            </a:r>
            <a:r>
              <a:rPr lang="en-GB" sz="2800" dirty="0">
                <a:latin typeface="Calibri" panose="020F0502020204030204" pitchFamily="34" charset="0"/>
                <a:ea typeface="Calibri" panose="020F0502020204030204" pitchFamily="34" charset="0"/>
                <a:cs typeface="Times New Roman" panose="02020603050405020304" pitchFamily="18" charset="0"/>
              </a:rPr>
              <a:t>– online mental health support for adults in the LGBTQ community</a:t>
            </a:r>
          </a:p>
          <a:p>
            <a:pPr>
              <a:buNone/>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2800" dirty="0">
                <a:effectLst/>
                <a:latin typeface="Calibri" panose="020F0502020204030204" pitchFamily="34" charset="0"/>
                <a:ea typeface="Calibri" panose="020F0502020204030204" pitchFamily="34" charset="0"/>
                <a:cs typeface="Times New Roman" panose="02020603050405020304" pitchFamily="18" charset="0"/>
              </a:rPr>
              <a:t>There are many more out there that can help. </a:t>
            </a:r>
          </a:p>
        </p:txBody>
      </p:sp>
    </p:spTree>
    <p:extLst>
      <p:ext uri="{BB962C8B-B14F-4D97-AF65-F5344CB8AC3E}">
        <p14:creationId xmlns:p14="http://schemas.microsoft.com/office/powerpoint/2010/main" val="3778480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85776-E411-1471-CAB5-061F7B739504}"/>
            </a:ext>
          </a:extLst>
        </p:cNvPr>
        <p:cNvGrpSpPr/>
        <p:nvPr/>
      </p:nvGrpSpPr>
      <p:grpSpPr>
        <a:xfrm>
          <a:off x="0" y="0"/>
          <a:ext cx="0" cy="0"/>
          <a:chOff x="0" y="0"/>
          <a:chExt cx="0" cy="0"/>
        </a:xfrm>
      </p:grpSpPr>
      <p:pic>
        <p:nvPicPr>
          <p:cNvPr id="8" name="Content Placeholder 7" descr="A colorful logo with black text&#10;&#10;AI-generated content may be incorrect.">
            <a:extLst>
              <a:ext uri="{FF2B5EF4-FFF2-40B4-BE49-F238E27FC236}">
                <a16:creationId xmlns:a16="http://schemas.microsoft.com/office/drawing/2014/main" id="{B47681E0-0486-0402-0026-6B8EE9113A5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27601"/>
            <a:ext cx="4106105" cy="1632695"/>
          </a:xfrm>
        </p:spPr>
      </p:pic>
      <p:sp>
        <p:nvSpPr>
          <p:cNvPr id="2" name="Title 1">
            <a:extLst>
              <a:ext uri="{FF2B5EF4-FFF2-40B4-BE49-F238E27FC236}">
                <a16:creationId xmlns:a16="http://schemas.microsoft.com/office/drawing/2014/main" id="{330C6C42-0B07-F495-1877-1FCBDE9C1165}"/>
              </a:ext>
            </a:extLst>
          </p:cNvPr>
          <p:cNvSpPr>
            <a:spLocks noGrp="1"/>
          </p:cNvSpPr>
          <p:nvPr>
            <p:ph type="title"/>
          </p:nvPr>
        </p:nvSpPr>
        <p:spPr>
          <a:xfrm>
            <a:off x="549013" y="2766218"/>
            <a:ext cx="10515600" cy="1325563"/>
          </a:xfrm>
        </p:spPr>
        <p:txBody>
          <a:bodyPr>
            <a:normAutofit fontScale="90000"/>
          </a:bodyPr>
          <a:lstStyle/>
          <a:p>
            <a:pPr algn="l"/>
            <a:r>
              <a:rPr lang="en-GB" b="1" u="sng" dirty="0">
                <a:solidFill>
                  <a:schemeClr val="accent1">
                    <a:lumMod val="50000"/>
                  </a:schemeClr>
                </a:solidFill>
              </a:rPr>
              <a:t>Trauma informed practice principles</a:t>
            </a:r>
            <a:br>
              <a:rPr lang="en-GB" dirty="0"/>
            </a:br>
            <a:br>
              <a:rPr lang="en-GB" sz="6000" b="0" i="0" u="none" strike="noStrike" baseline="0" dirty="0">
                <a:solidFill>
                  <a:srgbClr val="000000"/>
                </a:solidFill>
                <a:latin typeface="Arial" panose="020B0604020202020204" pitchFamily="34" charset="0"/>
              </a:rPr>
            </a:br>
            <a:r>
              <a:rPr lang="en-GB" sz="4000" b="0" i="0" u="none" strike="noStrike" baseline="0" dirty="0">
                <a:solidFill>
                  <a:srgbClr val="000000"/>
                </a:solidFill>
                <a:latin typeface="Arial" panose="020B0604020202020204" pitchFamily="34" charset="0"/>
              </a:rPr>
              <a:t>• Safety </a:t>
            </a:r>
            <a:br>
              <a:rPr lang="en-GB" sz="4000" b="0" i="0" u="none" strike="noStrike" baseline="0" dirty="0">
                <a:solidFill>
                  <a:srgbClr val="000000"/>
                </a:solidFill>
                <a:latin typeface="Arial" panose="020B0604020202020204" pitchFamily="34" charset="0"/>
              </a:rPr>
            </a:br>
            <a:r>
              <a:rPr lang="en-GB" sz="4000" b="0" i="0" u="none" strike="noStrike" baseline="0" dirty="0">
                <a:solidFill>
                  <a:srgbClr val="000000"/>
                </a:solidFill>
                <a:latin typeface="Arial" panose="020B0604020202020204" pitchFamily="34" charset="0"/>
              </a:rPr>
              <a:t>• Trustworthiness </a:t>
            </a:r>
            <a:br>
              <a:rPr lang="en-GB" sz="4000" b="0" i="0" u="none" strike="noStrike" baseline="0" dirty="0">
                <a:solidFill>
                  <a:srgbClr val="000000"/>
                </a:solidFill>
                <a:latin typeface="Arial" panose="020B0604020202020204" pitchFamily="34" charset="0"/>
              </a:rPr>
            </a:br>
            <a:r>
              <a:rPr lang="en-GB" sz="4000" b="0" i="0" u="none" strike="noStrike" baseline="0" dirty="0">
                <a:solidFill>
                  <a:srgbClr val="000000"/>
                </a:solidFill>
                <a:latin typeface="Arial" panose="020B0604020202020204" pitchFamily="34" charset="0"/>
              </a:rPr>
              <a:t>• Choice </a:t>
            </a:r>
            <a:br>
              <a:rPr lang="en-GB" sz="4000" b="0" i="0" u="none" strike="noStrike" baseline="0" dirty="0">
                <a:solidFill>
                  <a:srgbClr val="000000"/>
                </a:solidFill>
                <a:latin typeface="Arial" panose="020B0604020202020204" pitchFamily="34" charset="0"/>
              </a:rPr>
            </a:br>
            <a:r>
              <a:rPr lang="en-GB" sz="4000" b="0" i="0" u="none" strike="noStrike" baseline="0" dirty="0">
                <a:solidFill>
                  <a:srgbClr val="000000"/>
                </a:solidFill>
                <a:latin typeface="Arial" panose="020B0604020202020204" pitchFamily="34" charset="0"/>
              </a:rPr>
              <a:t>• Collaboration </a:t>
            </a:r>
            <a:br>
              <a:rPr lang="en-GB" sz="4000" b="0" i="0" u="none" strike="noStrike" baseline="0" dirty="0">
                <a:solidFill>
                  <a:srgbClr val="000000"/>
                </a:solidFill>
                <a:latin typeface="Arial" panose="020B0604020202020204" pitchFamily="34" charset="0"/>
              </a:rPr>
            </a:br>
            <a:r>
              <a:rPr lang="en-GB" sz="4000" b="0" i="0" u="none" strike="noStrike" baseline="0" dirty="0">
                <a:solidFill>
                  <a:srgbClr val="000000"/>
                </a:solidFill>
                <a:latin typeface="Arial" panose="020B0604020202020204" pitchFamily="34" charset="0"/>
              </a:rPr>
              <a:t>• Empowerment </a:t>
            </a:r>
            <a:br>
              <a:rPr lang="en-GB" sz="4000" b="0" i="0" u="none" strike="noStrike" baseline="0" dirty="0">
                <a:solidFill>
                  <a:srgbClr val="000000"/>
                </a:solidFill>
                <a:latin typeface="Arial" panose="020B0604020202020204" pitchFamily="34" charset="0"/>
              </a:rPr>
            </a:br>
            <a:r>
              <a:rPr lang="en-GB" sz="4000" b="0" i="0" u="none" strike="noStrike" baseline="0" dirty="0">
                <a:solidFill>
                  <a:srgbClr val="000000"/>
                </a:solidFill>
                <a:latin typeface="Arial" panose="020B0604020202020204" pitchFamily="34" charset="0"/>
              </a:rPr>
              <a:t>• Cultural consideration. </a:t>
            </a:r>
            <a:br>
              <a:rPr lang="en-GB" sz="4000" dirty="0"/>
            </a:br>
            <a:br>
              <a:rPr lang="en-GB" dirty="0"/>
            </a:br>
            <a:br>
              <a:rPr lang="en-GB" dirty="0"/>
            </a:br>
            <a:endParaRPr lang="en-GB" dirty="0"/>
          </a:p>
        </p:txBody>
      </p:sp>
    </p:spTree>
    <p:extLst>
      <p:ext uri="{BB962C8B-B14F-4D97-AF65-F5344CB8AC3E}">
        <p14:creationId xmlns:p14="http://schemas.microsoft.com/office/powerpoint/2010/main" val="2348313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4A871-2013-1172-21FF-439E66C1C166}"/>
            </a:ext>
          </a:extLst>
        </p:cNvPr>
        <p:cNvGrpSpPr/>
        <p:nvPr/>
      </p:nvGrpSpPr>
      <p:grpSpPr>
        <a:xfrm>
          <a:off x="0" y="0"/>
          <a:ext cx="0" cy="0"/>
          <a:chOff x="0" y="0"/>
          <a:chExt cx="0" cy="0"/>
        </a:xfrm>
      </p:grpSpPr>
      <p:pic>
        <p:nvPicPr>
          <p:cNvPr id="8" name="Content Placeholder 7" descr="A colorful logo with black text&#10;&#10;AI-generated content may be incorrect.">
            <a:extLst>
              <a:ext uri="{FF2B5EF4-FFF2-40B4-BE49-F238E27FC236}">
                <a16:creationId xmlns:a16="http://schemas.microsoft.com/office/drawing/2014/main" id="{5832F30B-BFDB-3CAB-8380-CE72606CC6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27601"/>
            <a:ext cx="4106105" cy="1632695"/>
          </a:xfrm>
        </p:spPr>
      </p:pic>
      <p:sp>
        <p:nvSpPr>
          <p:cNvPr id="2" name="Title 1">
            <a:extLst>
              <a:ext uri="{FF2B5EF4-FFF2-40B4-BE49-F238E27FC236}">
                <a16:creationId xmlns:a16="http://schemas.microsoft.com/office/drawing/2014/main" id="{D9F2C8C4-AC7A-FA9E-DB01-68128535DF5C}"/>
              </a:ext>
            </a:extLst>
          </p:cNvPr>
          <p:cNvSpPr>
            <a:spLocks noGrp="1"/>
          </p:cNvSpPr>
          <p:nvPr>
            <p:ph type="title"/>
          </p:nvPr>
        </p:nvSpPr>
        <p:spPr>
          <a:xfrm>
            <a:off x="549013" y="2766218"/>
            <a:ext cx="10515600" cy="1325563"/>
          </a:xfrm>
        </p:spPr>
        <p:txBody>
          <a:bodyPr>
            <a:normAutofit fontScale="90000"/>
          </a:bodyPr>
          <a:lstStyle/>
          <a:p>
            <a:pPr algn="l"/>
            <a:r>
              <a:rPr lang="en-GB" sz="4000" b="0" i="0" u="none" strike="noStrike" baseline="0" dirty="0">
                <a:solidFill>
                  <a:srgbClr val="FF0000"/>
                </a:solidFill>
                <a:latin typeface="Arial" panose="020B0604020202020204" pitchFamily="34" charset="0"/>
              </a:rPr>
              <a:t>But what does that mean in practice?</a:t>
            </a:r>
            <a:br>
              <a:rPr lang="en-GB" sz="6000" b="0" i="0" u="none" strike="noStrike" baseline="0" dirty="0">
                <a:solidFill>
                  <a:srgbClr val="000000"/>
                </a:solidFill>
                <a:latin typeface="Arial" panose="020B0604020202020204" pitchFamily="34" charset="0"/>
              </a:rPr>
            </a:br>
            <a:br>
              <a:rPr lang="en-GB" sz="6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Ms C was very angry whenever plans changed (sometimes expressed verbally, sometimes physically) and she felt let down. This might be linked to her past traumatic experiences which made trust hard – or to her personality disorder – or to a natural feeling that people should do as they say they will – probably a combination of all of those things!</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Sometimes one professional was left in a bad position by another not ‘coming through’ and bore to the brunt of that anger. </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Often when we find it hard to work with people who appear to be refusing</a:t>
            </a: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our services, trauma seems to be at the root. </a:t>
            </a:r>
            <a:br>
              <a:rPr lang="en-GB" sz="2000" b="0" i="0" u="none" strike="noStrike" baseline="0" dirty="0">
                <a:solidFill>
                  <a:srgbClr val="000000"/>
                </a:solidFill>
                <a:latin typeface="Arial" panose="020B0604020202020204" pitchFamily="34" charset="0"/>
              </a:rPr>
            </a:br>
            <a:br>
              <a:rPr lang="en-GB" sz="2000" dirty="0">
                <a:solidFill>
                  <a:srgbClr val="000000"/>
                </a:solidFill>
                <a:latin typeface="Arial" panose="020B0604020202020204" pitchFamily="34" charset="0"/>
              </a:rPr>
            </a:br>
            <a:r>
              <a:rPr lang="en-GB" sz="2000" dirty="0">
                <a:solidFill>
                  <a:srgbClr val="000000"/>
                </a:solidFill>
                <a:latin typeface="Arial" panose="020B0604020202020204" pitchFamily="34" charset="0"/>
              </a:rPr>
              <a:t>That said, Ms C’s expectations were not always realistic either. </a:t>
            </a:r>
            <a:br>
              <a:rPr lang="en-GB" dirty="0"/>
            </a:br>
            <a:br>
              <a:rPr lang="en-GB" dirty="0"/>
            </a:br>
            <a:endParaRPr lang="en-GB" dirty="0"/>
          </a:p>
        </p:txBody>
      </p:sp>
    </p:spTree>
    <p:extLst>
      <p:ext uri="{BB962C8B-B14F-4D97-AF65-F5344CB8AC3E}">
        <p14:creationId xmlns:p14="http://schemas.microsoft.com/office/powerpoint/2010/main" val="2462256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DC52E-E885-5376-7ACC-3C08172A2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43636-DDA6-65C8-357F-54F7A02EB25D}"/>
              </a:ext>
            </a:extLst>
          </p:cNvPr>
          <p:cNvSpPr>
            <a:spLocks noGrp="1"/>
          </p:cNvSpPr>
          <p:nvPr>
            <p:ph type="title"/>
          </p:nvPr>
        </p:nvSpPr>
        <p:spPr>
          <a:xfrm>
            <a:off x="838200" y="365125"/>
            <a:ext cx="10515600" cy="1514475"/>
          </a:xfrm>
        </p:spPr>
        <p:txBody>
          <a:bodyPr>
            <a:normAutofit/>
          </a:bodyPr>
          <a:lstStyle/>
          <a:p>
            <a:r>
              <a:rPr lang="en-GB" dirty="0">
                <a:solidFill>
                  <a:schemeClr val="tx2">
                    <a:lumMod val="90000"/>
                    <a:lumOff val="10000"/>
                  </a:schemeClr>
                </a:solidFill>
              </a:rPr>
              <a:t>Did not attend/ Did not engage… OR unable to attend &amp; we failed to engage THEM. </a:t>
            </a:r>
          </a:p>
        </p:txBody>
      </p:sp>
      <p:pic>
        <p:nvPicPr>
          <p:cNvPr id="8" name="Content Placeholder 7" descr="A colorful logo with black text&#10;&#10;AI-generated content may be incorrect.">
            <a:extLst>
              <a:ext uri="{FF2B5EF4-FFF2-40B4-BE49-F238E27FC236}">
                <a16:creationId xmlns:a16="http://schemas.microsoft.com/office/drawing/2014/main" id="{F778589B-4A04-59F3-1D02-7C650EB55D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95333"/>
            <a:ext cx="4106105" cy="1632695"/>
          </a:xfrm>
        </p:spPr>
      </p:pic>
      <p:sp>
        <p:nvSpPr>
          <p:cNvPr id="3" name="TextBox 2">
            <a:extLst>
              <a:ext uri="{FF2B5EF4-FFF2-40B4-BE49-F238E27FC236}">
                <a16:creationId xmlns:a16="http://schemas.microsoft.com/office/drawing/2014/main" id="{DF417C47-7E78-EBC5-762E-4148CA0DB5B3}"/>
              </a:ext>
            </a:extLst>
          </p:cNvPr>
          <p:cNvSpPr txBox="1"/>
          <p:nvPr/>
        </p:nvSpPr>
        <p:spPr>
          <a:xfrm>
            <a:off x="948265" y="2091266"/>
            <a:ext cx="9228668" cy="336707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2800" b="0" i="0" u="none" strike="noStrike" kern="0" cap="none" spc="0" normalizeH="0" baseline="0" noProof="0" dirty="0">
                <a:ln>
                  <a:noFill/>
                </a:ln>
                <a:solidFill>
                  <a:srgbClr val="000000"/>
                </a:solidFill>
                <a:effectLst/>
                <a:uLnTx/>
                <a:uFillTx/>
                <a:latin typeface="Arial"/>
                <a:ea typeface="+mn-ea"/>
                <a:cs typeface="+mn-cs"/>
              </a:rPr>
              <a:t>People will have reasons for not engaging or declining services – what are they? </a:t>
            </a:r>
          </a:p>
          <a:p>
            <a:pPr marL="0" marR="0" lvl="0" indent="0" algn="l" defTabSz="914400" rtl="0" eaLnBrk="1" fontAlgn="base" latinLnBrk="0" hangingPunct="1">
              <a:lnSpc>
                <a:spcPct val="100000"/>
              </a:lnSpc>
              <a:spcBef>
                <a:spcPct val="20000"/>
              </a:spcBef>
              <a:spcAft>
                <a:spcPct val="0"/>
              </a:spcAft>
              <a:buClrTx/>
              <a:buSzTx/>
              <a:buFontTx/>
              <a:buNone/>
              <a:tabLst/>
              <a:defRPr/>
            </a:pPr>
            <a:endParaRPr lang="en-GB" sz="2800" kern="0" dirty="0">
              <a:solidFill>
                <a:srgbClr val="000000"/>
              </a:solidFill>
              <a:latin typeface="Arial"/>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2800" b="0" i="0" u="none" strike="noStrike" kern="0" cap="none" spc="0" normalizeH="0" baseline="0" noProof="0" dirty="0">
                <a:ln>
                  <a:noFill/>
                </a:ln>
                <a:solidFill>
                  <a:srgbClr val="000000"/>
                </a:solidFill>
                <a:effectLst/>
                <a:uLnTx/>
                <a:uFillTx/>
                <a:latin typeface="Arial"/>
                <a:ea typeface="+mn-ea"/>
                <a:cs typeface="+mn-cs"/>
              </a:rPr>
              <a:t>Mr K was a man with COPD and a number of health conditions. He refused all help – and eventually died. </a:t>
            </a:r>
            <a:endParaRPr lang="en-GB" sz="2800" kern="0" dirty="0">
              <a:solidFill>
                <a:srgbClr val="000000"/>
              </a:solidFill>
              <a:latin typeface="Arial"/>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2800" b="0" i="0" u="none" strike="noStrike" kern="0" cap="none" spc="0" normalizeH="0" baseline="0" noProof="0" dirty="0">
                <a:ln>
                  <a:noFill/>
                </a:ln>
                <a:solidFill>
                  <a:srgbClr val="000000"/>
                </a:solidFill>
                <a:effectLst/>
                <a:uLnTx/>
                <a:uFillTx/>
                <a:latin typeface="Arial"/>
                <a:ea typeface="+mn-ea"/>
                <a:cs typeface="+mn-cs"/>
              </a:rPr>
              <a:t>His ex-wife raised concerns and issues about money. Was he worried about financial contributions?</a:t>
            </a:r>
          </a:p>
        </p:txBody>
      </p:sp>
    </p:spTree>
    <p:extLst>
      <p:ext uri="{BB962C8B-B14F-4D97-AF65-F5344CB8AC3E}">
        <p14:creationId xmlns:p14="http://schemas.microsoft.com/office/powerpoint/2010/main" val="3579757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D3968-C52B-8431-7817-6A296F6A90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BF5223-3817-B066-B35F-F89B36AA553B}"/>
              </a:ext>
            </a:extLst>
          </p:cNvPr>
          <p:cNvSpPr>
            <a:spLocks noGrp="1"/>
          </p:cNvSpPr>
          <p:nvPr>
            <p:ph type="title"/>
          </p:nvPr>
        </p:nvSpPr>
        <p:spPr>
          <a:xfrm>
            <a:off x="416097" y="3429000"/>
            <a:ext cx="10515600" cy="1325563"/>
          </a:xfrm>
        </p:spPr>
        <p:txBody>
          <a:bodyPr>
            <a:normAutofit fontScale="90000"/>
          </a:bodyPr>
          <a:lstStyle/>
          <a:p>
            <a:pPr algn="l"/>
            <a:br>
              <a:rPr lang="en-GB" dirty="0"/>
            </a:br>
            <a:br>
              <a:rPr lang="en-GB" dirty="0"/>
            </a:br>
            <a:br>
              <a:rPr lang="en-GB" dirty="0"/>
            </a:br>
            <a:br>
              <a:rPr lang="en-GB" dirty="0"/>
            </a:br>
            <a:br>
              <a:rPr lang="en-GB" dirty="0"/>
            </a:br>
            <a:br>
              <a:rPr lang="en-GB" dirty="0"/>
            </a:br>
            <a:br>
              <a:rPr lang="en-GB" sz="2700" dirty="0"/>
            </a:br>
            <a:br>
              <a:rPr lang="en-GB" sz="2700" dirty="0"/>
            </a:br>
            <a:endParaRPr lang="en-GB" sz="2700" dirty="0"/>
          </a:p>
        </p:txBody>
      </p:sp>
      <p:pic>
        <p:nvPicPr>
          <p:cNvPr id="5" name="Content Placeholder 7" descr="A colorful logo with black text&#10;&#10;AI-generated content may be incorrect.">
            <a:extLst>
              <a:ext uri="{FF2B5EF4-FFF2-40B4-BE49-F238E27FC236}">
                <a16:creationId xmlns:a16="http://schemas.microsoft.com/office/drawing/2014/main" id="{DF4ADDDF-4B37-C18D-1D9F-8E3CD18947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266267"/>
            <a:ext cx="4431144" cy="1594556"/>
          </a:xfrm>
          <a:prstGeom prst="rect">
            <a:avLst/>
          </a:prstGeom>
        </p:spPr>
      </p:pic>
      <p:sp>
        <p:nvSpPr>
          <p:cNvPr id="3" name="TextBox 2">
            <a:extLst>
              <a:ext uri="{FF2B5EF4-FFF2-40B4-BE49-F238E27FC236}">
                <a16:creationId xmlns:a16="http://schemas.microsoft.com/office/drawing/2014/main" id="{B918FC2A-6FA9-3881-D94B-AAA4D3658D6D}"/>
              </a:ext>
            </a:extLst>
          </p:cNvPr>
          <p:cNvSpPr txBox="1"/>
          <p:nvPr/>
        </p:nvSpPr>
        <p:spPr>
          <a:xfrm>
            <a:off x="416097" y="524933"/>
            <a:ext cx="11414914" cy="5940088"/>
          </a:xfrm>
          <a:prstGeom prst="rect">
            <a:avLst/>
          </a:prstGeom>
          <a:noFill/>
        </p:spPr>
        <p:txBody>
          <a:bodyPr wrap="square" rtlCol="0">
            <a:spAutoFit/>
          </a:bodyPr>
          <a:lstStyle/>
          <a:p>
            <a:r>
              <a:rPr lang="en-GB" sz="4400" dirty="0">
                <a:solidFill>
                  <a:schemeClr val="accent1">
                    <a:lumMod val="50000"/>
                  </a:schemeClr>
                </a:solidFill>
              </a:rPr>
              <a:t>Personality Disorder…</a:t>
            </a:r>
          </a:p>
          <a:p>
            <a:pPr marL="285750" indent="-285750">
              <a:buFontTx/>
              <a:buChar char="-"/>
            </a:pPr>
            <a:endParaRPr lang="en-GB" sz="2000" dirty="0"/>
          </a:p>
          <a:p>
            <a:r>
              <a:rPr lang="en-GB" sz="2000" dirty="0"/>
              <a:t>‘</a:t>
            </a:r>
            <a:r>
              <a:rPr lang="en-GB" sz="2800" dirty="0"/>
              <a:t>Personality disorder is a marked disturbance in personality functioning, which is nearly always associated with considerable personal and social disruption. The central manifestations of personality disorder are impairments in functioning of aspects of the self (e.g. identity, self-worth, capacity for self-direction) and/or problems in interpersonal functioning (e.g., developing and maintaining close and mutually satisfying relationships, understanding others’ perspectives, managing conflict in relationships).’</a:t>
            </a:r>
          </a:p>
          <a:p>
            <a:pPr marL="285750" indent="-285750">
              <a:buFontTx/>
              <a:buChar char="-"/>
            </a:pPr>
            <a:endParaRPr lang="en-GB" sz="2000" dirty="0"/>
          </a:p>
          <a:p>
            <a:endParaRPr lang="en-GB" dirty="0"/>
          </a:p>
          <a:p>
            <a:pPr marL="285750" indent="-285750">
              <a:buFontTx/>
              <a:buChar char="-"/>
            </a:pPr>
            <a:endParaRPr lang="en-GB" dirty="0"/>
          </a:p>
          <a:p>
            <a:endParaRPr lang="en-GB" dirty="0"/>
          </a:p>
          <a:p>
            <a:endParaRPr lang="en-GB" dirty="0"/>
          </a:p>
        </p:txBody>
      </p:sp>
    </p:spTree>
    <p:extLst>
      <p:ext uri="{BB962C8B-B14F-4D97-AF65-F5344CB8AC3E}">
        <p14:creationId xmlns:p14="http://schemas.microsoft.com/office/powerpoint/2010/main" val="2223332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E7535-8585-7952-8099-59E06FE20A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F82B02-F263-DCA8-8F8B-C27664950579}"/>
              </a:ext>
            </a:extLst>
          </p:cNvPr>
          <p:cNvSpPr>
            <a:spLocks noGrp="1"/>
          </p:cNvSpPr>
          <p:nvPr>
            <p:ph type="title"/>
          </p:nvPr>
        </p:nvSpPr>
        <p:spPr>
          <a:xfrm>
            <a:off x="416097" y="3429000"/>
            <a:ext cx="10515600" cy="1325563"/>
          </a:xfrm>
        </p:spPr>
        <p:txBody>
          <a:bodyPr>
            <a:normAutofit fontScale="90000"/>
          </a:bodyPr>
          <a:lstStyle/>
          <a:p>
            <a:pPr algn="l"/>
            <a:br>
              <a:rPr lang="en-GB" dirty="0"/>
            </a:br>
            <a:br>
              <a:rPr lang="en-GB" dirty="0"/>
            </a:br>
            <a:br>
              <a:rPr lang="en-GB" dirty="0"/>
            </a:br>
            <a:br>
              <a:rPr lang="en-GB" dirty="0"/>
            </a:br>
            <a:br>
              <a:rPr lang="en-GB" dirty="0"/>
            </a:br>
            <a:br>
              <a:rPr lang="en-GB" dirty="0"/>
            </a:br>
            <a:br>
              <a:rPr lang="en-GB" sz="2700" dirty="0"/>
            </a:br>
            <a:br>
              <a:rPr lang="en-GB" sz="2700" dirty="0"/>
            </a:br>
            <a:endParaRPr lang="en-GB" sz="2700" dirty="0"/>
          </a:p>
        </p:txBody>
      </p:sp>
      <p:pic>
        <p:nvPicPr>
          <p:cNvPr id="5" name="Content Placeholder 7" descr="A colorful logo with black text&#10;&#10;AI-generated content may be incorrect.">
            <a:extLst>
              <a:ext uri="{FF2B5EF4-FFF2-40B4-BE49-F238E27FC236}">
                <a16:creationId xmlns:a16="http://schemas.microsoft.com/office/drawing/2014/main" id="{FBD6963C-10C6-9BFD-58F8-45429020FA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266267"/>
            <a:ext cx="4431144" cy="1594556"/>
          </a:xfrm>
          <a:prstGeom prst="rect">
            <a:avLst/>
          </a:prstGeom>
        </p:spPr>
      </p:pic>
      <p:sp>
        <p:nvSpPr>
          <p:cNvPr id="3" name="TextBox 2">
            <a:extLst>
              <a:ext uri="{FF2B5EF4-FFF2-40B4-BE49-F238E27FC236}">
                <a16:creationId xmlns:a16="http://schemas.microsoft.com/office/drawing/2014/main" id="{D52CCE49-DCD1-DD1D-4260-50F8DAE391D5}"/>
              </a:ext>
            </a:extLst>
          </p:cNvPr>
          <p:cNvSpPr txBox="1"/>
          <p:nvPr/>
        </p:nvSpPr>
        <p:spPr>
          <a:xfrm>
            <a:off x="388543" y="56138"/>
            <a:ext cx="11414914" cy="6801862"/>
          </a:xfrm>
          <a:prstGeom prst="rect">
            <a:avLst/>
          </a:prstGeom>
          <a:noFill/>
        </p:spPr>
        <p:txBody>
          <a:bodyPr wrap="square" rtlCol="0">
            <a:spAutoFit/>
          </a:bodyPr>
          <a:lstStyle/>
          <a:p>
            <a:endParaRPr lang="en-GB" sz="2000" dirty="0"/>
          </a:p>
          <a:p>
            <a:endParaRPr lang="en-GB" sz="2000" dirty="0"/>
          </a:p>
          <a:p>
            <a:r>
              <a:rPr lang="en-GB" sz="4000" dirty="0">
                <a:hlinkClick r:id="rId3"/>
              </a:rPr>
              <a:t>Meeting the Challenge: Making A Difference </a:t>
            </a:r>
            <a:r>
              <a:rPr lang="en-GB" sz="4000" dirty="0"/>
              <a:t>– guidance for professionals</a:t>
            </a:r>
          </a:p>
          <a:p>
            <a:pPr marL="285750" indent="-285750">
              <a:buFontTx/>
              <a:buChar char="-"/>
            </a:pPr>
            <a:endParaRPr lang="en-GB" sz="2000" dirty="0"/>
          </a:p>
          <a:p>
            <a:pPr marL="285750" indent="-285750">
              <a:buFontTx/>
              <a:buChar char="-"/>
            </a:pPr>
            <a:r>
              <a:rPr lang="en-GB" sz="3200" dirty="0"/>
              <a:t>Being very clear about roles and boundaries </a:t>
            </a:r>
          </a:p>
          <a:p>
            <a:endParaRPr lang="en-GB" sz="3200" dirty="0"/>
          </a:p>
          <a:p>
            <a:pPr algn="l"/>
            <a:r>
              <a:rPr lang="en-GB" sz="3200" dirty="0"/>
              <a:t>– Don’t allow splitting of professionals. </a:t>
            </a:r>
            <a:r>
              <a:rPr lang="en-GB" sz="3200" b="0" i="0" u="none" strike="noStrike" baseline="0" dirty="0">
                <a:solidFill>
                  <a:srgbClr val="000000"/>
                </a:solidFill>
                <a:latin typeface="Arial" panose="020B0604020202020204" pitchFamily="34" charset="0"/>
              </a:rPr>
              <a:t>Professional Curiosity can help us avoid this – please see training given to the ESAB in December 2024 for some tips and things to consider. </a:t>
            </a:r>
            <a:endParaRPr lang="en-GB" sz="3200" dirty="0"/>
          </a:p>
          <a:p>
            <a:pPr marL="285750" indent="-285750">
              <a:buFontTx/>
              <a:buChar char="-"/>
            </a:pPr>
            <a:endParaRPr lang="en-GB" sz="3200" dirty="0"/>
          </a:p>
          <a:p>
            <a:pPr marL="285750" indent="-285750">
              <a:buFontTx/>
              <a:buChar char="-"/>
            </a:pPr>
            <a:r>
              <a:rPr lang="en-GB" sz="3200" dirty="0"/>
              <a:t>Good supervision and support. </a:t>
            </a:r>
          </a:p>
          <a:p>
            <a:pPr marL="285750" indent="-285750">
              <a:buFontTx/>
              <a:buChar char="-"/>
            </a:pPr>
            <a:endParaRPr lang="en-GB" dirty="0"/>
          </a:p>
          <a:p>
            <a:pPr marL="285750" indent="-285750">
              <a:buFontTx/>
              <a:buChar char="-"/>
            </a:pPr>
            <a:endParaRPr lang="en-GB" dirty="0"/>
          </a:p>
          <a:p>
            <a:endParaRPr lang="en-GB" dirty="0"/>
          </a:p>
          <a:p>
            <a:endParaRPr lang="en-GB" dirty="0"/>
          </a:p>
        </p:txBody>
      </p:sp>
    </p:spTree>
    <p:extLst>
      <p:ext uri="{BB962C8B-B14F-4D97-AF65-F5344CB8AC3E}">
        <p14:creationId xmlns:p14="http://schemas.microsoft.com/office/powerpoint/2010/main" val="2079596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07BA2-88F4-4F46-DD98-FEAFEFFCD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3F1527-8FC1-0D21-157C-48BC3907851F}"/>
              </a:ext>
            </a:extLst>
          </p:cNvPr>
          <p:cNvSpPr>
            <a:spLocks noGrp="1"/>
          </p:cNvSpPr>
          <p:nvPr>
            <p:ph type="title"/>
          </p:nvPr>
        </p:nvSpPr>
        <p:spPr>
          <a:xfrm>
            <a:off x="838200" y="365125"/>
            <a:ext cx="10515600" cy="1325563"/>
          </a:xfrm>
        </p:spPr>
        <p:txBody>
          <a:bodyPr>
            <a:normAutofit fontScale="90000"/>
          </a:bodyPr>
          <a:lstStyle/>
          <a:p>
            <a:br>
              <a:rPr lang="en-GB" dirty="0"/>
            </a:br>
            <a:br>
              <a:rPr lang="en-GB" dirty="0"/>
            </a:br>
            <a:br>
              <a:rPr lang="en-GB" dirty="0"/>
            </a:br>
            <a:br>
              <a:rPr lang="en-GB" dirty="0"/>
            </a:br>
            <a:br>
              <a:rPr lang="en-GB" dirty="0"/>
            </a:br>
            <a:br>
              <a:rPr lang="en-GB" dirty="0"/>
            </a:br>
            <a:br>
              <a:rPr lang="en-GB" dirty="0"/>
            </a:br>
            <a:br>
              <a:rPr lang="en-GB" dirty="0"/>
            </a:br>
            <a:endParaRPr lang="en-GB" dirty="0"/>
          </a:p>
        </p:txBody>
      </p:sp>
      <p:pic>
        <p:nvPicPr>
          <p:cNvPr id="5" name="Content Placeholder 7" descr="A colorful logo with black text&#10;&#10;AI-generated content may be incorrect.">
            <a:extLst>
              <a:ext uri="{FF2B5EF4-FFF2-40B4-BE49-F238E27FC236}">
                <a16:creationId xmlns:a16="http://schemas.microsoft.com/office/drawing/2014/main" id="{D787A40B-727C-D306-BFCA-4CA621731F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83407" y="5810733"/>
            <a:ext cx="2054530" cy="816935"/>
          </a:xfrm>
        </p:spPr>
      </p:pic>
      <p:sp>
        <p:nvSpPr>
          <p:cNvPr id="7" name="TextBox 6">
            <a:extLst>
              <a:ext uri="{FF2B5EF4-FFF2-40B4-BE49-F238E27FC236}">
                <a16:creationId xmlns:a16="http://schemas.microsoft.com/office/drawing/2014/main" id="{9A8642BB-2DA2-97B5-751D-778FF707FD1D}"/>
              </a:ext>
            </a:extLst>
          </p:cNvPr>
          <p:cNvSpPr txBox="1"/>
          <p:nvPr/>
        </p:nvSpPr>
        <p:spPr>
          <a:xfrm>
            <a:off x="304800" y="136187"/>
            <a:ext cx="11776953" cy="6678751"/>
          </a:xfrm>
          <a:prstGeom prst="rect">
            <a:avLst/>
          </a:prstGeom>
          <a:noFill/>
        </p:spPr>
        <p:txBody>
          <a:bodyPr wrap="square" rtlCol="0">
            <a:spAutoFit/>
          </a:bodyPr>
          <a:lstStyle/>
          <a:p>
            <a:endParaRPr lang="en-GB" dirty="0"/>
          </a:p>
          <a:p>
            <a:r>
              <a:rPr lang="en-GB" dirty="0"/>
              <a:t>Key incident:</a:t>
            </a:r>
          </a:p>
          <a:p>
            <a:endParaRPr lang="en-GB" dirty="0"/>
          </a:p>
          <a:p>
            <a:endParaRPr lang="en-GB" dirty="0"/>
          </a:p>
          <a:p>
            <a:r>
              <a:rPr lang="en-GB" sz="3200" dirty="0"/>
              <a:t>Ms C spent a brief period of time in a mental health hospital – following a number of threats to end her own life. </a:t>
            </a:r>
          </a:p>
          <a:p>
            <a:endParaRPr lang="en-GB" sz="3200" dirty="0"/>
          </a:p>
          <a:p>
            <a:r>
              <a:rPr lang="en-GB" sz="3200" dirty="0"/>
              <a:t>She had previously been working with an Adult Social Care social worker. </a:t>
            </a:r>
          </a:p>
          <a:p>
            <a:endParaRPr lang="en-GB" sz="3200" dirty="0"/>
          </a:p>
          <a:p>
            <a:r>
              <a:rPr lang="en-GB" sz="3200" dirty="0"/>
              <a:t>Ms C told staff managing her discharge that Adult Social Care had refused to help her – Trust staff called to request a decluttering service. </a:t>
            </a:r>
          </a:p>
          <a:p>
            <a:endParaRPr lang="en-GB" sz="3200" dirty="0"/>
          </a:p>
          <a:p>
            <a:endParaRPr lang="en-GB" dirty="0"/>
          </a:p>
          <a:p>
            <a:endParaRPr lang="en-GB" dirty="0"/>
          </a:p>
        </p:txBody>
      </p:sp>
    </p:spTree>
    <p:extLst>
      <p:ext uri="{BB962C8B-B14F-4D97-AF65-F5344CB8AC3E}">
        <p14:creationId xmlns:p14="http://schemas.microsoft.com/office/powerpoint/2010/main" val="891794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BAB0B-2977-B950-8281-7E7FE23B4E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BCA90A-A509-664A-4B9F-F5E070F44988}"/>
              </a:ext>
            </a:extLst>
          </p:cNvPr>
          <p:cNvSpPr>
            <a:spLocks noGrp="1"/>
          </p:cNvSpPr>
          <p:nvPr>
            <p:ph type="title"/>
          </p:nvPr>
        </p:nvSpPr>
        <p:spPr>
          <a:xfrm>
            <a:off x="838200" y="3669770"/>
            <a:ext cx="10515600" cy="1325563"/>
          </a:xfrm>
        </p:spPr>
        <p:txBody>
          <a:bodyPr>
            <a:noAutofit/>
          </a:bodyPr>
          <a:lstStyle/>
          <a:p>
            <a:r>
              <a:rPr lang="en-GB" sz="4800" dirty="0">
                <a:solidFill>
                  <a:schemeClr val="tx2">
                    <a:lumMod val="90000"/>
                    <a:lumOff val="10000"/>
                  </a:schemeClr>
                </a:solidFill>
              </a:rPr>
              <a:t>A quick call/ email that should have been a meeting…</a:t>
            </a:r>
            <a:br>
              <a:rPr lang="en-GB" sz="4800" dirty="0">
                <a:solidFill>
                  <a:schemeClr val="tx2">
                    <a:lumMod val="90000"/>
                    <a:lumOff val="10000"/>
                  </a:schemeClr>
                </a:solidFill>
              </a:rPr>
            </a:br>
            <a:br>
              <a:rPr lang="en-GB" sz="4800" dirty="0">
                <a:solidFill>
                  <a:schemeClr val="tx2">
                    <a:lumMod val="90000"/>
                    <a:lumOff val="10000"/>
                  </a:schemeClr>
                </a:solidFill>
              </a:rPr>
            </a:br>
            <a:r>
              <a:rPr lang="en-GB" sz="4800" dirty="0">
                <a:solidFill>
                  <a:schemeClr val="tx2">
                    <a:lumMod val="90000"/>
                    <a:lumOff val="10000"/>
                  </a:schemeClr>
                </a:solidFill>
              </a:rPr>
              <a:t> Focusing on discussions rather than demands…</a:t>
            </a:r>
            <a:br>
              <a:rPr lang="en-GB" sz="4800" dirty="0">
                <a:solidFill>
                  <a:schemeClr val="tx2">
                    <a:lumMod val="90000"/>
                    <a:lumOff val="10000"/>
                  </a:schemeClr>
                </a:solidFill>
              </a:rPr>
            </a:br>
            <a:br>
              <a:rPr lang="en-GB" sz="4800" dirty="0"/>
            </a:br>
            <a:r>
              <a:rPr lang="en-GB" sz="4800" dirty="0"/>
              <a:t> </a:t>
            </a:r>
          </a:p>
        </p:txBody>
      </p:sp>
      <p:pic>
        <p:nvPicPr>
          <p:cNvPr id="8" name="Content Placeholder 7" descr="A colorful logo with black text&#10;&#10;AI-generated content may be incorrect.">
            <a:extLst>
              <a:ext uri="{FF2B5EF4-FFF2-40B4-BE49-F238E27FC236}">
                <a16:creationId xmlns:a16="http://schemas.microsoft.com/office/drawing/2014/main" id="{B342A670-0992-E9C4-88E6-C1F468721E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95333"/>
            <a:ext cx="4106105" cy="1632695"/>
          </a:xfrm>
        </p:spPr>
      </p:pic>
    </p:spTree>
    <p:extLst>
      <p:ext uri="{BB962C8B-B14F-4D97-AF65-F5344CB8AC3E}">
        <p14:creationId xmlns:p14="http://schemas.microsoft.com/office/powerpoint/2010/main" val="3772225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300E8DE-D940-ED34-88A1-83F050600B9B}"/>
              </a:ext>
            </a:extLst>
          </p:cNvPr>
          <p:cNvSpPr>
            <a:spLocks noGrp="1"/>
          </p:cNvSpPr>
          <p:nvPr>
            <p:ph type="title"/>
          </p:nvPr>
        </p:nvSpPr>
        <p:spPr>
          <a:xfrm>
            <a:off x="572493" y="238539"/>
            <a:ext cx="11018520" cy="630465"/>
          </a:xfrm>
        </p:spPr>
        <p:txBody>
          <a:bodyPr vert="horz" lIns="91440" tIns="45720" rIns="91440" bIns="45720" rtlCol="0" anchor="b">
            <a:normAutofit/>
          </a:bodyPr>
          <a:lstStyle/>
          <a:p>
            <a:r>
              <a:rPr lang="en-US" sz="2800" dirty="0">
                <a:solidFill>
                  <a:schemeClr val="tx1"/>
                </a:solidFill>
              </a:rPr>
              <a:t>What is Professional Curiosity? </a:t>
            </a:r>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6AB5AF1-97F2-115A-6939-27CA3836A512}"/>
              </a:ext>
            </a:extLst>
          </p:cNvPr>
          <p:cNvSpPr>
            <a:spLocks noGrp="1"/>
          </p:cNvSpPr>
          <p:nvPr>
            <p:ph type="body" sz="half" idx="2"/>
          </p:nvPr>
        </p:nvSpPr>
        <p:spPr>
          <a:xfrm>
            <a:off x="572493" y="1009060"/>
            <a:ext cx="10919116" cy="5347289"/>
          </a:xfrm>
        </p:spPr>
        <p:txBody>
          <a:bodyPr vert="horz" lIns="91440" tIns="45720" rIns="91440" bIns="45720" rtlCol="0" anchor="t">
            <a:normAutofit fontScale="25000" lnSpcReduction="20000"/>
          </a:bodyPr>
          <a:lstStyle/>
          <a:p>
            <a:r>
              <a:rPr lang="en-US" sz="6200" dirty="0">
                <a:solidFill>
                  <a:schemeClr val="tx1"/>
                </a:solidFill>
              </a:rPr>
              <a:t>A process of bringing together information from various sources and agencies to build a more accurate picture of a situation with a family or individual and carers.</a:t>
            </a:r>
          </a:p>
          <a:p>
            <a:pPr indent="-228600">
              <a:buFont typeface="Arial" panose="020B0604020202020204" pitchFamily="34" charset="0"/>
              <a:buChar char="•"/>
            </a:pPr>
            <a:endParaRPr lang="en-US" sz="6200" dirty="0">
              <a:solidFill>
                <a:schemeClr val="tx1"/>
              </a:solidFill>
            </a:endParaRPr>
          </a:p>
          <a:p>
            <a:pPr indent="-228600">
              <a:buFont typeface="Arial" panose="020B0604020202020204" pitchFamily="34" charset="0"/>
              <a:buChar char="•"/>
            </a:pPr>
            <a:endParaRPr lang="en-US" sz="6200" dirty="0">
              <a:solidFill>
                <a:schemeClr val="tx1"/>
              </a:solidFill>
            </a:endParaRPr>
          </a:p>
          <a:p>
            <a:pPr indent="-228600">
              <a:buFont typeface="Arial" panose="020B0604020202020204" pitchFamily="34" charset="0"/>
              <a:buChar char="•"/>
            </a:pPr>
            <a:endParaRPr lang="en-US" sz="6200" dirty="0">
              <a:solidFill>
                <a:schemeClr val="tx1"/>
              </a:solidFill>
            </a:endParaRPr>
          </a:p>
          <a:p>
            <a:r>
              <a:rPr lang="en-US" sz="6200" dirty="0">
                <a:solidFill>
                  <a:schemeClr val="tx1"/>
                </a:solidFill>
              </a:rPr>
              <a:t>It involves: </a:t>
            </a:r>
          </a:p>
          <a:p>
            <a:pPr marL="285750" indent="-228600">
              <a:buFont typeface="Arial" panose="020B0604020202020204" pitchFamily="34" charset="0"/>
              <a:buChar char="•"/>
            </a:pPr>
            <a:r>
              <a:rPr lang="en-US" sz="6200" dirty="0">
                <a:solidFill>
                  <a:schemeClr val="tx1"/>
                </a:solidFill>
              </a:rPr>
              <a:t>Respectful nosiness </a:t>
            </a:r>
          </a:p>
          <a:p>
            <a:pPr marL="285750" indent="-228600">
              <a:buFont typeface="Arial" panose="020B0604020202020204" pitchFamily="34" charset="0"/>
              <a:buChar char="•"/>
            </a:pPr>
            <a:r>
              <a:rPr lang="en-US" sz="6200" dirty="0">
                <a:solidFill>
                  <a:schemeClr val="tx1"/>
                </a:solidFill>
              </a:rPr>
              <a:t>Testing hypothesis and not making assumptions</a:t>
            </a:r>
          </a:p>
          <a:p>
            <a:pPr marL="285750" indent="-228600">
              <a:buFont typeface="Arial" panose="020B0604020202020204" pitchFamily="34" charset="0"/>
              <a:buChar char="•"/>
            </a:pPr>
            <a:r>
              <a:rPr lang="en-US" sz="6200" dirty="0">
                <a:solidFill>
                  <a:schemeClr val="tx1"/>
                </a:solidFill>
              </a:rPr>
              <a:t>Triangulating information from different agencies, from the person, their carers and family and friends. </a:t>
            </a:r>
          </a:p>
          <a:p>
            <a:pPr marL="285750" indent="-228600">
              <a:buFont typeface="Arial" panose="020B0604020202020204" pitchFamily="34" charset="0"/>
              <a:buChar char="•"/>
            </a:pPr>
            <a:r>
              <a:rPr lang="en-US" sz="6200" dirty="0">
                <a:solidFill>
                  <a:schemeClr val="tx1"/>
                </a:solidFill>
              </a:rPr>
              <a:t>Learning about the person’s history</a:t>
            </a:r>
          </a:p>
          <a:p>
            <a:pPr marL="285750" indent="-228600">
              <a:buFont typeface="Arial" panose="020B0604020202020204" pitchFamily="34" charset="0"/>
              <a:buChar char="•"/>
            </a:pPr>
            <a:r>
              <a:rPr lang="en-US" sz="6200" dirty="0">
                <a:solidFill>
                  <a:schemeClr val="tx1"/>
                </a:solidFill>
              </a:rPr>
              <a:t>Being aware of our own personal biases, our feelings and anything impeding us. </a:t>
            </a:r>
          </a:p>
          <a:p>
            <a:pPr marL="285750" indent="-228600">
              <a:buFont typeface="Arial" panose="020B0604020202020204" pitchFamily="34" charset="0"/>
              <a:buChar char="•"/>
            </a:pPr>
            <a:r>
              <a:rPr lang="en-US" sz="6200" dirty="0">
                <a:solidFill>
                  <a:schemeClr val="tx1"/>
                </a:solidFill>
              </a:rPr>
              <a:t>Not accepting information at face value, obtaining more information from different sources. </a:t>
            </a:r>
          </a:p>
          <a:p>
            <a:pPr marL="285750" indent="-228600">
              <a:buFont typeface="Arial" panose="020B0604020202020204" pitchFamily="34" charset="0"/>
              <a:buChar char="•"/>
            </a:pPr>
            <a:endParaRPr lang="en-US" sz="6200" dirty="0">
              <a:solidFill>
                <a:schemeClr val="tx1"/>
              </a:solidFill>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6200" b="0" i="0" u="none" strike="noStrike" kern="0" cap="none" spc="0" normalizeH="0" baseline="0" noProof="0" dirty="0">
                <a:ln>
                  <a:noFill/>
                </a:ln>
                <a:solidFill>
                  <a:srgbClr val="000000"/>
                </a:solidFill>
                <a:effectLst/>
                <a:uLnTx/>
                <a:uFillTx/>
                <a:ea typeface="+mn-ea"/>
                <a:cs typeface="+mn-cs"/>
              </a:rPr>
              <a:t>The Enfield Safeguarding Adults Board has a 7 Minute briefing </a:t>
            </a:r>
            <a:r>
              <a:rPr kumimoji="0" lang="en-GB" sz="6200" b="0" i="0" u="none" strike="noStrike" kern="0" cap="none" spc="0" normalizeH="0" baseline="0" noProof="0" dirty="0">
                <a:ln>
                  <a:noFill/>
                </a:ln>
                <a:solidFill>
                  <a:srgbClr val="000000"/>
                </a:solidFill>
                <a:effectLst/>
                <a:uLnTx/>
                <a:uFillTx/>
                <a:ea typeface="+mn-ea"/>
                <a:cs typeface="+mn-cs"/>
                <a:hlinkClick r:id="rId2"/>
              </a:rPr>
              <a:t>here. </a:t>
            </a:r>
            <a:endParaRPr kumimoji="0" lang="en-GB" sz="6200" b="0" i="0" u="none" strike="noStrike" kern="0" cap="none" spc="0" normalizeH="0" baseline="0" noProof="0" dirty="0">
              <a:ln>
                <a:noFill/>
              </a:ln>
              <a:solidFill>
                <a:srgbClr val="000000"/>
              </a:solidFill>
              <a:effectLst/>
              <a:uLnTx/>
              <a:uFillTx/>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lang="en-GB" sz="6200" kern="0" dirty="0">
              <a:solidFill>
                <a:srgbClr val="000000"/>
              </a:solidFill>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6200" b="0" i="0" u="none" strike="noStrike" kern="0" cap="none" spc="0" normalizeH="0" baseline="0" noProof="0" dirty="0">
                <a:ln>
                  <a:noFill/>
                </a:ln>
                <a:solidFill>
                  <a:srgbClr val="000000"/>
                </a:solidFill>
                <a:effectLst/>
                <a:uLnTx/>
                <a:uFillTx/>
                <a:ea typeface="+mn-ea"/>
                <a:cs typeface="+mn-cs"/>
              </a:rPr>
              <a:t>What, When, Where, Why, Who and How?</a:t>
            </a:r>
          </a:p>
          <a:p>
            <a:pPr marL="285750" indent="-228600">
              <a:buFont typeface="Arial" panose="020B0604020202020204" pitchFamily="34" charset="0"/>
              <a:buChar char="•"/>
            </a:pPr>
            <a:endParaRPr lang="en-US" sz="1500" dirty="0">
              <a:solidFill>
                <a:schemeClr val="tx1"/>
              </a:solidFill>
            </a:endParaRPr>
          </a:p>
        </p:txBody>
      </p:sp>
      <p:sp>
        <p:nvSpPr>
          <p:cNvPr id="5" name="Slide Number Placeholder 4">
            <a:extLst>
              <a:ext uri="{FF2B5EF4-FFF2-40B4-BE49-F238E27FC236}">
                <a16:creationId xmlns:a16="http://schemas.microsoft.com/office/drawing/2014/main" id="{EB29D19D-C116-6D8B-6750-873505BA2980}"/>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spcAft>
                <a:spcPts val="600"/>
              </a:spcAft>
              <a:defRPr/>
            </a:pPr>
            <a:fld id="{D26BAAAC-E2E6-5240-A1E8-423BA9521B93}" type="slidenum">
              <a:rPr lang="en-US" smtClean="0">
                <a:solidFill>
                  <a:prstClr val="black">
                    <a:tint val="75000"/>
                  </a:prstClr>
                </a:solidFill>
                <a:latin typeface="Calibri" panose="020F0502020204030204"/>
              </a:rPr>
              <a:pPr>
                <a:spcAft>
                  <a:spcPts val="600"/>
                </a:spcAft>
                <a:defRPr/>
              </a:pPr>
              <a:t>19</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35849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54416-8EE3-CB93-88D3-88AB7ADAC0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472CF-AE35-30AD-AC0C-534094DEE8A4}"/>
              </a:ext>
            </a:extLst>
          </p:cNvPr>
          <p:cNvSpPr>
            <a:spLocks noGrp="1"/>
          </p:cNvSpPr>
          <p:nvPr>
            <p:ph type="title"/>
          </p:nvPr>
        </p:nvSpPr>
        <p:spPr>
          <a:xfrm>
            <a:off x="335360" y="304800"/>
            <a:ext cx="11521280" cy="915955"/>
          </a:xfrm>
        </p:spPr>
        <p:txBody>
          <a:bodyPr/>
          <a:lstStyle/>
          <a:p>
            <a:r>
              <a:rPr lang="en-GB" dirty="0"/>
              <a:t>What is a Safeguarding Adults Review? What is the point?</a:t>
            </a:r>
            <a:br>
              <a:rPr lang="en-GB" dirty="0"/>
            </a:br>
            <a:endParaRPr lang="en-GB" dirty="0"/>
          </a:p>
        </p:txBody>
      </p:sp>
      <p:sp>
        <p:nvSpPr>
          <p:cNvPr id="3" name="Content Placeholder 2">
            <a:extLst>
              <a:ext uri="{FF2B5EF4-FFF2-40B4-BE49-F238E27FC236}">
                <a16:creationId xmlns:a16="http://schemas.microsoft.com/office/drawing/2014/main" id="{EEEECD49-59E2-351E-347D-3F809096C833}"/>
              </a:ext>
            </a:extLst>
          </p:cNvPr>
          <p:cNvSpPr>
            <a:spLocks noGrp="1"/>
          </p:cNvSpPr>
          <p:nvPr>
            <p:ph idx="1"/>
          </p:nvPr>
        </p:nvSpPr>
        <p:spPr>
          <a:xfrm>
            <a:off x="335360" y="1290836"/>
            <a:ext cx="11521280" cy="4276328"/>
          </a:xfrm>
        </p:spPr>
        <p:txBody>
          <a:bodyPr/>
          <a:lstStyle/>
          <a:p>
            <a:pPr marL="0" indent="0">
              <a:buNone/>
            </a:pPr>
            <a:r>
              <a:rPr lang="en-GB" dirty="0"/>
              <a:t>Under Section 44 of the Care Act 2014. </a:t>
            </a:r>
          </a:p>
          <a:p>
            <a:pPr marL="0" indent="0">
              <a:buNone/>
            </a:pPr>
            <a:endParaRPr lang="en-GB" dirty="0"/>
          </a:p>
          <a:p>
            <a:pPr marL="0" indent="0">
              <a:buNone/>
            </a:pPr>
            <a:r>
              <a:rPr lang="en-GB" dirty="0"/>
              <a:t>A review where there is learning for the partnership. </a:t>
            </a:r>
          </a:p>
          <a:p>
            <a:pPr marL="0" indent="0">
              <a:buNone/>
            </a:pPr>
            <a:endParaRPr lang="en-GB" dirty="0"/>
          </a:p>
          <a:p>
            <a:pPr marL="0" indent="0">
              <a:buNone/>
            </a:pPr>
            <a:r>
              <a:rPr lang="en-GB" dirty="0"/>
              <a:t>Learning not blame. </a:t>
            </a:r>
          </a:p>
          <a:p>
            <a:pPr marL="0" indent="0">
              <a:buNone/>
            </a:pPr>
            <a:endParaRPr lang="en-GB" dirty="0"/>
          </a:p>
          <a:p>
            <a:pPr marL="0" indent="0">
              <a:buNone/>
            </a:pPr>
            <a:r>
              <a:rPr lang="en-GB" b="0" i="0" dirty="0">
                <a:effectLst/>
                <a:latin typeface="Inter"/>
              </a:rPr>
              <a:t>‘promote effective learning and improvement action to prevent future deaths or serious harm occurring again’</a:t>
            </a:r>
          </a:p>
          <a:p>
            <a:pPr marL="0" indent="0">
              <a:buNone/>
            </a:pPr>
            <a:endParaRPr lang="en-GB" dirty="0">
              <a:latin typeface="Inter"/>
            </a:endParaRPr>
          </a:p>
          <a:p>
            <a:pPr marL="0" indent="0">
              <a:buNone/>
            </a:pPr>
            <a:r>
              <a:rPr lang="en-GB" dirty="0">
                <a:latin typeface="Inter"/>
              </a:rPr>
              <a:t>Publicly available. </a:t>
            </a:r>
            <a:endParaRPr lang="en-GB" dirty="0"/>
          </a:p>
        </p:txBody>
      </p:sp>
      <p:pic>
        <p:nvPicPr>
          <p:cNvPr id="4" name="Content Placeholder 7" descr="A colorful logo with black text&#10;&#10;AI-generated content may be incorrect.">
            <a:extLst>
              <a:ext uri="{FF2B5EF4-FFF2-40B4-BE49-F238E27FC236}">
                <a16:creationId xmlns:a16="http://schemas.microsoft.com/office/drawing/2014/main" id="{1D15947C-3D39-2A2B-83C4-B5E2B7B584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8726" y="5096062"/>
            <a:ext cx="4431144" cy="1761938"/>
          </a:xfrm>
          <a:prstGeom prst="rect">
            <a:avLst/>
          </a:prstGeom>
        </p:spPr>
      </p:pic>
    </p:spTree>
    <p:extLst>
      <p:ext uri="{BB962C8B-B14F-4D97-AF65-F5344CB8AC3E}">
        <p14:creationId xmlns:p14="http://schemas.microsoft.com/office/powerpoint/2010/main" val="2477977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35061-9DE5-552F-3079-4792C52E99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7A545-285F-E0F2-19C8-B9456553E15E}"/>
              </a:ext>
            </a:extLst>
          </p:cNvPr>
          <p:cNvSpPr>
            <a:spLocks noGrp="1"/>
          </p:cNvSpPr>
          <p:nvPr>
            <p:ph type="title"/>
          </p:nvPr>
        </p:nvSpPr>
        <p:spPr>
          <a:xfrm>
            <a:off x="838200" y="0"/>
            <a:ext cx="10515600" cy="1514475"/>
          </a:xfrm>
        </p:spPr>
        <p:txBody>
          <a:bodyPr>
            <a:normAutofit/>
          </a:bodyPr>
          <a:lstStyle/>
          <a:p>
            <a:r>
              <a:rPr lang="en-GB" dirty="0">
                <a:solidFill>
                  <a:schemeClr val="tx2">
                    <a:lumMod val="90000"/>
                    <a:lumOff val="10000"/>
                  </a:schemeClr>
                </a:solidFill>
              </a:rPr>
              <a:t>Are we recognising patterns over time? </a:t>
            </a:r>
          </a:p>
        </p:txBody>
      </p:sp>
      <p:pic>
        <p:nvPicPr>
          <p:cNvPr id="8" name="Content Placeholder 7" descr="A colorful logo with black text&#10;&#10;AI-generated content may be incorrect.">
            <a:extLst>
              <a:ext uri="{FF2B5EF4-FFF2-40B4-BE49-F238E27FC236}">
                <a16:creationId xmlns:a16="http://schemas.microsoft.com/office/drawing/2014/main" id="{90759AD0-7BE3-374C-3E4B-E138091E53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95333"/>
            <a:ext cx="4106105" cy="1632695"/>
          </a:xfrm>
        </p:spPr>
      </p:pic>
      <p:sp>
        <p:nvSpPr>
          <p:cNvPr id="3" name="TextBox 2">
            <a:extLst>
              <a:ext uri="{FF2B5EF4-FFF2-40B4-BE49-F238E27FC236}">
                <a16:creationId xmlns:a16="http://schemas.microsoft.com/office/drawing/2014/main" id="{0CF4E130-D651-3F66-D264-7E868D95B3AD}"/>
              </a:ext>
            </a:extLst>
          </p:cNvPr>
          <p:cNvSpPr txBox="1"/>
          <p:nvPr/>
        </p:nvSpPr>
        <p:spPr>
          <a:xfrm>
            <a:off x="684478" y="1234779"/>
            <a:ext cx="9228668" cy="259147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lang="en-GB" sz="2800" kern="0" dirty="0">
              <a:solidFill>
                <a:srgbClr val="000000"/>
              </a:solidFill>
              <a:latin typeface="Arial"/>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lang="en-GB" sz="2800" kern="0" dirty="0">
              <a:solidFill>
                <a:srgbClr val="000000"/>
              </a:solidFill>
              <a:latin typeface="Arial"/>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lang="en-GB" sz="2800" kern="0" dirty="0">
                <a:solidFill>
                  <a:srgbClr val="000000"/>
                </a:solidFill>
                <a:latin typeface="Arial"/>
              </a:rPr>
              <a:t>Are we communicating risk to our partner agencies?</a:t>
            </a:r>
          </a:p>
          <a:p>
            <a:pPr marL="0" marR="0" lvl="0" indent="0" algn="l" defTabSz="914400" rtl="0" eaLnBrk="1" fontAlgn="base" latinLnBrk="0" hangingPunct="1">
              <a:lnSpc>
                <a:spcPct val="100000"/>
              </a:lnSpc>
              <a:spcBef>
                <a:spcPct val="20000"/>
              </a:spcBef>
              <a:spcAft>
                <a:spcPct val="0"/>
              </a:spcAft>
              <a:buClrTx/>
              <a:buSzTx/>
              <a:buFontTx/>
              <a:buNone/>
              <a:tabLst/>
              <a:defRPr/>
            </a:pPr>
            <a:endParaRPr lang="en-GB" sz="2800" kern="0" dirty="0">
              <a:solidFill>
                <a:srgbClr val="000000"/>
              </a:solidFill>
              <a:latin typeface="Arial"/>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lang="en-GB" sz="2800" kern="0" dirty="0">
                <a:solidFill>
                  <a:srgbClr val="000000"/>
                </a:solidFill>
                <a:latin typeface="Arial"/>
              </a:rPr>
              <a:t> Universal Care Plans are a potential tool. </a:t>
            </a:r>
          </a:p>
        </p:txBody>
      </p:sp>
    </p:spTree>
    <p:extLst>
      <p:ext uri="{BB962C8B-B14F-4D97-AF65-F5344CB8AC3E}">
        <p14:creationId xmlns:p14="http://schemas.microsoft.com/office/powerpoint/2010/main" val="457260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F70D5-DD83-88AF-FD69-34A5A25DC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A0FA8F-D017-A0A8-7BED-F17F65B7BDF9}"/>
              </a:ext>
            </a:extLst>
          </p:cNvPr>
          <p:cNvSpPr>
            <a:spLocks noGrp="1"/>
          </p:cNvSpPr>
          <p:nvPr>
            <p:ph type="title"/>
          </p:nvPr>
        </p:nvSpPr>
        <p:spPr/>
        <p:txBody>
          <a:bodyPr/>
          <a:lstStyle/>
          <a:p>
            <a:r>
              <a:rPr lang="en-GB" dirty="0">
                <a:solidFill>
                  <a:schemeClr val="accent1">
                    <a:lumMod val="50000"/>
                  </a:schemeClr>
                </a:solidFill>
              </a:rPr>
              <a:t>Who can call an Multi Disciplinary/Agency team MDT meeting?</a:t>
            </a:r>
          </a:p>
        </p:txBody>
      </p:sp>
      <p:pic>
        <p:nvPicPr>
          <p:cNvPr id="8" name="Content Placeholder 7" descr="A colorful logo with black text&#10;&#10;AI-generated content may be incorrect.">
            <a:extLst>
              <a:ext uri="{FF2B5EF4-FFF2-40B4-BE49-F238E27FC236}">
                <a16:creationId xmlns:a16="http://schemas.microsoft.com/office/drawing/2014/main" id="{5FB1A4EF-E73A-6823-0785-B16EAAA952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95333"/>
            <a:ext cx="4106105" cy="1632695"/>
          </a:xfrm>
        </p:spPr>
      </p:pic>
      <p:sp>
        <p:nvSpPr>
          <p:cNvPr id="3" name="TextBox 2">
            <a:extLst>
              <a:ext uri="{FF2B5EF4-FFF2-40B4-BE49-F238E27FC236}">
                <a16:creationId xmlns:a16="http://schemas.microsoft.com/office/drawing/2014/main" id="{AC75F282-CD62-9B0A-7963-BA67DE838568}"/>
              </a:ext>
            </a:extLst>
          </p:cNvPr>
          <p:cNvSpPr txBox="1"/>
          <p:nvPr/>
        </p:nvSpPr>
        <p:spPr>
          <a:xfrm>
            <a:off x="457200" y="1311685"/>
            <a:ext cx="11277600" cy="5262979"/>
          </a:xfrm>
          <a:prstGeom prst="rect">
            <a:avLst/>
          </a:prstGeom>
          <a:noFill/>
        </p:spPr>
        <p:txBody>
          <a:bodyPr wrap="square" rtlCol="0">
            <a:spAutoFit/>
          </a:bodyPr>
          <a:lstStyle/>
          <a:p>
            <a:endParaRPr lang="en-GB" sz="2800" dirty="0"/>
          </a:p>
          <a:p>
            <a:r>
              <a:rPr lang="en-GB" sz="2800" dirty="0"/>
              <a:t>Anyone! </a:t>
            </a:r>
          </a:p>
          <a:p>
            <a:endParaRPr lang="en-GB" sz="2800" dirty="0"/>
          </a:p>
          <a:p>
            <a:r>
              <a:rPr lang="en-GB" sz="2800" dirty="0"/>
              <a:t>What do we need:</a:t>
            </a:r>
          </a:p>
          <a:p>
            <a:pPr marL="285750" indent="-285750">
              <a:buFontTx/>
              <a:buChar char="-"/>
            </a:pPr>
            <a:r>
              <a:rPr lang="en-GB" sz="2800" dirty="0"/>
              <a:t>The right people invited at the right level. </a:t>
            </a:r>
          </a:p>
          <a:p>
            <a:pPr marL="285750" indent="-285750">
              <a:buFontTx/>
              <a:buChar char="-"/>
            </a:pPr>
            <a:r>
              <a:rPr lang="en-GB" sz="2800" dirty="0"/>
              <a:t>Views and Wishes of the Adult. </a:t>
            </a:r>
          </a:p>
          <a:p>
            <a:pPr marL="285750" indent="-285750">
              <a:buFontTx/>
              <a:buChar char="-"/>
            </a:pPr>
            <a:r>
              <a:rPr lang="en-GB" sz="2800" dirty="0"/>
              <a:t>A record of discussion to go out to all present. </a:t>
            </a:r>
          </a:p>
          <a:p>
            <a:pPr marL="285750" indent="-285750">
              <a:buFontTx/>
              <a:buChar char="-"/>
            </a:pPr>
            <a:r>
              <a:rPr lang="en-GB" sz="2800" dirty="0"/>
              <a:t>Understanding of confidentiality and basis for sharing information. </a:t>
            </a:r>
          </a:p>
          <a:p>
            <a:r>
              <a:rPr lang="en-GB" sz="2800" dirty="0"/>
              <a:t>- Urgency v time to prepare…</a:t>
            </a:r>
          </a:p>
          <a:p>
            <a:endParaRPr lang="en-GB" sz="2800" dirty="0">
              <a:solidFill>
                <a:srgbClr val="96607D"/>
              </a:solidFill>
              <a:hlinkClick r:id="rId3">
                <a:extLst>
                  <a:ext uri="{A12FA001-AC4F-418D-AE19-62706E023703}">
                    <ahyp:hlinkClr xmlns:ahyp="http://schemas.microsoft.com/office/drawing/2018/hyperlinkcolor" val="tx"/>
                  </a:ext>
                </a:extLst>
              </a:hlinkClick>
            </a:endParaRPr>
          </a:p>
          <a:p>
            <a:endParaRPr lang="en-GB" sz="2800" dirty="0">
              <a:solidFill>
                <a:srgbClr val="96607D"/>
              </a:solidFill>
              <a:hlinkClick r:id="rId3">
                <a:extLst>
                  <a:ext uri="{A12FA001-AC4F-418D-AE19-62706E023703}">
                    <ahyp:hlinkClr xmlns:ahyp="http://schemas.microsoft.com/office/drawing/2018/hyperlinkcolor" val="tx"/>
                  </a:ext>
                </a:extLst>
              </a:hlinkClick>
            </a:endParaRPr>
          </a:p>
          <a:p>
            <a:r>
              <a:rPr lang="en-GB" sz="2800" b="1" dirty="0">
                <a:solidFill>
                  <a:schemeClr val="tx2">
                    <a:lumMod val="75000"/>
                    <a:lumOff val="25000"/>
                  </a:schemeClr>
                </a:solidFill>
                <a:hlinkClick r:id="rId3">
                  <a:extLst>
                    <a:ext uri="{A12FA001-AC4F-418D-AE19-62706E023703}">
                      <ahyp:hlinkClr xmlns:ahyp="http://schemas.microsoft.com/office/drawing/2018/hyperlinkcolor" val="tx"/>
                    </a:ext>
                  </a:extLst>
                </a:hlinkClick>
              </a:rPr>
              <a:t>Enfield SAB Multi-Agency Meetings Agenda and Principles (2024)</a:t>
            </a:r>
            <a:endParaRPr lang="en-GB" sz="2800" b="1" dirty="0">
              <a:solidFill>
                <a:schemeClr val="tx2">
                  <a:lumMod val="75000"/>
                  <a:lumOff val="25000"/>
                </a:schemeClr>
              </a:solidFill>
            </a:endParaRPr>
          </a:p>
        </p:txBody>
      </p:sp>
    </p:spTree>
    <p:extLst>
      <p:ext uri="{BB962C8B-B14F-4D97-AF65-F5344CB8AC3E}">
        <p14:creationId xmlns:p14="http://schemas.microsoft.com/office/powerpoint/2010/main" val="1334666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8C29F-DA2A-D9CE-506A-0A0CD7F15B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E077AD-2B60-6F40-39C6-482DA62E6F0D}"/>
              </a:ext>
            </a:extLst>
          </p:cNvPr>
          <p:cNvSpPr>
            <a:spLocks noGrp="1"/>
          </p:cNvSpPr>
          <p:nvPr>
            <p:ph type="title"/>
          </p:nvPr>
        </p:nvSpPr>
        <p:spPr>
          <a:xfrm>
            <a:off x="838200" y="365125"/>
            <a:ext cx="10515600" cy="1139825"/>
          </a:xfrm>
        </p:spPr>
        <p:txBody>
          <a:bodyPr/>
          <a:lstStyle/>
          <a:p>
            <a:r>
              <a:rPr lang="en-GB" dirty="0">
                <a:solidFill>
                  <a:schemeClr val="tx2">
                    <a:lumMod val="90000"/>
                    <a:lumOff val="10000"/>
                  </a:schemeClr>
                </a:solidFill>
              </a:rPr>
              <a:t>The Enfield High Risk Advisory Panel HRAP </a:t>
            </a:r>
          </a:p>
        </p:txBody>
      </p:sp>
      <p:pic>
        <p:nvPicPr>
          <p:cNvPr id="8" name="Content Placeholder 7" descr="A colorful logo with black text&#10;&#10;AI-generated content may be incorrect.">
            <a:extLst>
              <a:ext uri="{FF2B5EF4-FFF2-40B4-BE49-F238E27FC236}">
                <a16:creationId xmlns:a16="http://schemas.microsoft.com/office/drawing/2014/main" id="{F399D29C-EC25-9D85-05BD-6113C58C27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95333"/>
            <a:ext cx="4106105" cy="1632695"/>
          </a:xfrm>
        </p:spPr>
      </p:pic>
      <p:sp>
        <p:nvSpPr>
          <p:cNvPr id="3" name="TextBox 2">
            <a:extLst>
              <a:ext uri="{FF2B5EF4-FFF2-40B4-BE49-F238E27FC236}">
                <a16:creationId xmlns:a16="http://schemas.microsoft.com/office/drawing/2014/main" id="{0FA1AE75-EB6E-FE2A-FC21-E423BC98CBE4}"/>
              </a:ext>
            </a:extLst>
          </p:cNvPr>
          <p:cNvSpPr txBox="1"/>
          <p:nvPr/>
        </p:nvSpPr>
        <p:spPr>
          <a:xfrm>
            <a:off x="683683" y="1088050"/>
            <a:ext cx="10824633" cy="5539978"/>
          </a:xfrm>
          <a:prstGeom prst="rect">
            <a:avLst/>
          </a:prstGeom>
          <a:noFill/>
        </p:spPr>
        <p:txBody>
          <a:bodyPr wrap="square" rtlCol="0">
            <a:spAutoFit/>
          </a:bodyPr>
          <a:lstStyle/>
          <a:p>
            <a:endParaRPr lang="en-GB" dirty="0"/>
          </a:p>
          <a:p>
            <a:r>
              <a:rPr lang="en-GB" sz="2800" dirty="0"/>
              <a:t>An escalation – not a first report. These are on-going cases. </a:t>
            </a:r>
          </a:p>
          <a:p>
            <a:endParaRPr lang="en-GB" sz="2800" dirty="0"/>
          </a:p>
          <a:p>
            <a:pPr marL="457200" indent="-457200">
              <a:buFont typeface="Arial" panose="020B0604020202020204" pitchFamily="34" charset="0"/>
              <a:buChar char="•"/>
            </a:pPr>
            <a:r>
              <a:rPr lang="en-GB" sz="2800" dirty="0"/>
              <a:t>Open to Board partners regarding self neglect. </a:t>
            </a:r>
          </a:p>
          <a:p>
            <a:endParaRPr lang="en-GB" sz="2800" dirty="0"/>
          </a:p>
          <a:p>
            <a:r>
              <a:rPr lang="en-GB" sz="2800" dirty="0"/>
              <a:t>Monthly meetings with Senior representatives from partners including </a:t>
            </a:r>
            <a:r>
              <a:rPr lang="en-GB" sz="2800" i="1" dirty="0"/>
              <a:t>Adult social care, the NCL ICB, Hospital Trusts, Police, Housing, Regulatory Services, the Mental Health Trust</a:t>
            </a:r>
            <a:r>
              <a:rPr lang="en-GB" sz="2800" dirty="0"/>
              <a:t>….</a:t>
            </a:r>
          </a:p>
          <a:p>
            <a:endParaRPr lang="en-GB" sz="2800" dirty="0"/>
          </a:p>
          <a:p>
            <a:r>
              <a:rPr lang="en-GB" sz="2800" dirty="0"/>
              <a:t>A chance to discuss and agree what hasn’t worked and what can be done to manage/address risk.</a:t>
            </a:r>
          </a:p>
          <a:p>
            <a:endParaRPr lang="en-GB" sz="2800" dirty="0"/>
          </a:p>
          <a:p>
            <a:r>
              <a:rPr lang="en-GB" sz="2800" dirty="0"/>
              <a:t>Advisory – responsibility isn’t handed over.  </a:t>
            </a:r>
          </a:p>
        </p:txBody>
      </p:sp>
    </p:spTree>
    <p:extLst>
      <p:ext uri="{BB962C8B-B14F-4D97-AF65-F5344CB8AC3E}">
        <p14:creationId xmlns:p14="http://schemas.microsoft.com/office/powerpoint/2010/main" val="3462557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70209-31A0-F307-3DB7-E185270EF9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0045C-7E76-1407-31D7-3DE45DD721B6}"/>
              </a:ext>
            </a:extLst>
          </p:cNvPr>
          <p:cNvSpPr>
            <a:spLocks noGrp="1"/>
          </p:cNvSpPr>
          <p:nvPr>
            <p:ph type="title"/>
          </p:nvPr>
        </p:nvSpPr>
        <p:spPr/>
        <p:txBody>
          <a:bodyPr/>
          <a:lstStyle/>
          <a:p>
            <a:r>
              <a:rPr lang="en-GB" dirty="0">
                <a:solidFill>
                  <a:schemeClr val="tx2">
                    <a:lumMod val="90000"/>
                    <a:lumOff val="10000"/>
                  </a:schemeClr>
                </a:solidFill>
              </a:rPr>
              <a:t>Reviewing…</a:t>
            </a:r>
          </a:p>
        </p:txBody>
      </p:sp>
      <p:pic>
        <p:nvPicPr>
          <p:cNvPr id="8" name="Content Placeholder 7" descr="A colorful logo with black text&#10;&#10;AI-generated content may be incorrect.">
            <a:extLst>
              <a:ext uri="{FF2B5EF4-FFF2-40B4-BE49-F238E27FC236}">
                <a16:creationId xmlns:a16="http://schemas.microsoft.com/office/drawing/2014/main" id="{9E670657-0DA9-3A48-E0A3-1F5EC7AA84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95333"/>
            <a:ext cx="4106105" cy="1632695"/>
          </a:xfrm>
        </p:spPr>
      </p:pic>
      <p:sp>
        <p:nvSpPr>
          <p:cNvPr id="3" name="TextBox 2">
            <a:extLst>
              <a:ext uri="{FF2B5EF4-FFF2-40B4-BE49-F238E27FC236}">
                <a16:creationId xmlns:a16="http://schemas.microsoft.com/office/drawing/2014/main" id="{A75D2667-8F75-88D4-DAF6-1787404C8A01}"/>
              </a:ext>
            </a:extLst>
          </p:cNvPr>
          <p:cNvSpPr txBox="1"/>
          <p:nvPr/>
        </p:nvSpPr>
        <p:spPr>
          <a:xfrm>
            <a:off x="482600" y="1555222"/>
            <a:ext cx="10515600" cy="4031873"/>
          </a:xfrm>
          <a:prstGeom prst="rect">
            <a:avLst/>
          </a:prstGeom>
          <a:noFill/>
        </p:spPr>
        <p:txBody>
          <a:bodyPr wrap="square" rtlCol="0">
            <a:spAutoFit/>
          </a:bodyPr>
          <a:lstStyle/>
          <a:p>
            <a:r>
              <a:rPr lang="en-GB" sz="3200" dirty="0"/>
              <a:t>Did we do what we said we’d do?</a:t>
            </a:r>
          </a:p>
          <a:p>
            <a:endParaRPr lang="en-GB" sz="3200" dirty="0"/>
          </a:p>
          <a:p>
            <a:r>
              <a:rPr lang="en-GB" sz="3200" dirty="0"/>
              <a:t>What worked? And what didn’t?</a:t>
            </a:r>
          </a:p>
          <a:p>
            <a:endParaRPr lang="en-GB" sz="3200" dirty="0"/>
          </a:p>
          <a:p>
            <a:r>
              <a:rPr lang="en-GB" sz="3200" dirty="0"/>
              <a:t> High risk situations are often complex and long-term.</a:t>
            </a:r>
          </a:p>
          <a:p>
            <a:endParaRPr lang="en-GB" sz="3200" dirty="0"/>
          </a:p>
          <a:p>
            <a:r>
              <a:rPr lang="en-GB" sz="3200" dirty="0">
                <a:solidFill>
                  <a:srgbClr val="FF0000"/>
                </a:solidFill>
              </a:rPr>
              <a:t>In Mc C’s case, there was an MDT and actions agreed – but not followed up &amp; agencies worked separately again. </a:t>
            </a:r>
          </a:p>
        </p:txBody>
      </p:sp>
    </p:spTree>
    <p:extLst>
      <p:ext uri="{BB962C8B-B14F-4D97-AF65-F5344CB8AC3E}">
        <p14:creationId xmlns:p14="http://schemas.microsoft.com/office/powerpoint/2010/main" val="4215042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4CEDB-D6E0-5424-3F1C-315B3FB8E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79781-2280-1D4B-A09C-D78E859C03AB}"/>
              </a:ext>
            </a:extLst>
          </p:cNvPr>
          <p:cNvSpPr>
            <a:spLocks noGrp="1"/>
          </p:cNvSpPr>
          <p:nvPr>
            <p:ph type="title"/>
          </p:nvPr>
        </p:nvSpPr>
        <p:spPr>
          <a:xfrm>
            <a:off x="838200" y="365125"/>
            <a:ext cx="10515600" cy="1514475"/>
          </a:xfrm>
        </p:spPr>
        <p:txBody>
          <a:bodyPr>
            <a:normAutofit/>
          </a:bodyPr>
          <a:lstStyle/>
          <a:p>
            <a:r>
              <a:rPr lang="en-GB" dirty="0">
                <a:solidFill>
                  <a:schemeClr val="tx2">
                    <a:lumMod val="90000"/>
                    <a:lumOff val="10000"/>
                  </a:schemeClr>
                </a:solidFill>
              </a:rPr>
              <a:t>Mental Capacity:</a:t>
            </a:r>
          </a:p>
        </p:txBody>
      </p:sp>
      <p:pic>
        <p:nvPicPr>
          <p:cNvPr id="8" name="Content Placeholder 7" descr="A colorful logo with black text&#10;&#10;AI-generated content may be incorrect.">
            <a:extLst>
              <a:ext uri="{FF2B5EF4-FFF2-40B4-BE49-F238E27FC236}">
                <a16:creationId xmlns:a16="http://schemas.microsoft.com/office/drawing/2014/main" id="{21A3DD99-924A-C81E-1877-228454A41E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95333"/>
            <a:ext cx="4106105" cy="1632695"/>
          </a:xfrm>
        </p:spPr>
      </p:pic>
      <p:sp>
        <p:nvSpPr>
          <p:cNvPr id="3" name="TextBox 2">
            <a:extLst>
              <a:ext uri="{FF2B5EF4-FFF2-40B4-BE49-F238E27FC236}">
                <a16:creationId xmlns:a16="http://schemas.microsoft.com/office/drawing/2014/main" id="{789D5A50-99BB-1D2C-4648-BA4A6476DCB2}"/>
              </a:ext>
            </a:extLst>
          </p:cNvPr>
          <p:cNvSpPr txBox="1"/>
          <p:nvPr/>
        </p:nvSpPr>
        <p:spPr>
          <a:xfrm>
            <a:off x="684478" y="1537404"/>
            <a:ext cx="9228668" cy="5090624"/>
          </a:xfrm>
          <a:prstGeom prst="rect">
            <a:avLst/>
          </a:prstGeom>
          <a:noFill/>
        </p:spPr>
        <p:txBody>
          <a:bodyPr wrap="square" rtlCol="0">
            <a:spAutoFit/>
          </a:bodyPr>
          <a:lstStyle/>
          <a:p>
            <a:pPr marL="457200" marR="0" lvl="0" indent="-4572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sz="2800" kern="0" dirty="0">
                <a:solidFill>
                  <a:srgbClr val="000000"/>
                </a:solidFill>
                <a:latin typeface="Arial"/>
              </a:rPr>
              <a:t>We assume capacity unless we have a reason to doubt it. Not a get-out-of-jail-free card!</a:t>
            </a:r>
          </a:p>
          <a:p>
            <a:pPr marL="457200" marR="0" lvl="0" indent="-4572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sz="2800" b="0" i="0" u="none" strike="noStrike" kern="0" cap="none" spc="0" normalizeH="0" baseline="0" noProof="0" dirty="0">
              <a:ln>
                <a:noFill/>
              </a:ln>
              <a:solidFill>
                <a:srgbClr val="000000"/>
              </a:solidFill>
              <a:effectLst/>
              <a:uLnTx/>
              <a:uFillTx/>
              <a:latin typeface="Arial"/>
              <a:ea typeface="+mn-ea"/>
              <a:cs typeface="+mn-cs"/>
            </a:endParaRPr>
          </a:p>
          <a:p>
            <a:pPr marL="457200" marR="0" lvl="0" indent="-4572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sz="2800" kern="0" dirty="0">
                <a:solidFill>
                  <a:srgbClr val="000000"/>
                </a:solidFill>
                <a:latin typeface="Arial"/>
              </a:rPr>
              <a:t>All practical help to understand must be given. </a:t>
            </a:r>
          </a:p>
          <a:p>
            <a:pPr marL="457200" marR="0" lvl="0" indent="-4572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lang="en-GB" sz="2800" kern="0" dirty="0">
              <a:solidFill>
                <a:srgbClr val="000000"/>
              </a:solidFill>
              <a:latin typeface="Arial"/>
            </a:endParaRPr>
          </a:p>
          <a:p>
            <a:pPr marL="457200" marR="0" lvl="0" indent="-4572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sz="2800" kern="0" dirty="0">
                <a:solidFill>
                  <a:srgbClr val="000000"/>
                </a:solidFill>
                <a:latin typeface="Arial"/>
              </a:rPr>
              <a:t>Unwise Decisions.</a:t>
            </a:r>
          </a:p>
          <a:p>
            <a:pPr marL="457200" marR="0" lvl="0" indent="-4572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sz="2800" b="0" i="0" u="none" strike="noStrike" kern="0" cap="none" spc="0" normalizeH="0" baseline="0" noProof="0" dirty="0">
              <a:ln>
                <a:noFill/>
              </a:ln>
              <a:solidFill>
                <a:srgbClr val="000000"/>
              </a:solidFill>
              <a:effectLst/>
              <a:uLnTx/>
              <a:uFillTx/>
              <a:latin typeface="Arial"/>
              <a:ea typeface="+mn-ea"/>
              <a:cs typeface="+mn-cs"/>
            </a:endParaRPr>
          </a:p>
          <a:p>
            <a:pPr marL="457200" marR="0" lvl="0" indent="-4572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sz="2800" kern="0" dirty="0">
                <a:solidFill>
                  <a:srgbClr val="000000"/>
                </a:solidFill>
                <a:latin typeface="Arial"/>
              </a:rPr>
              <a:t>Best Interests. </a:t>
            </a:r>
          </a:p>
          <a:p>
            <a:pPr marL="457200" marR="0" lvl="0" indent="-4572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sz="2800" b="0" i="0" u="none" strike="noStrike" kern="0" cap="none" spc="0" normalizeH="0" baseline="0" noProof="0" dirty="0">
              <a:ln>
                <a:noFill/>
              </a:ln>
              <a:solidFill>
                <a:srgbClr val="000000"/>
              </a:solidFill>
              <a:effectLst/>
              <a:uLnTx/>
              <a:uFillTx/>
              <a:latin typeface="Arial"/>
              <a:ea typeface="+mn-ea"/>
              <a:cs typeface="+mn-cs"/>
            </a:endParaRPr>
          </a:p>
          <a:p>
            <a:pPr marL="457200" marR="0" lvl="0" indent="-4572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sz="2800" kern="0" dirty="0">
                <a:solidFill>
                  <a:srgbClr val="000000"/>
                </a:solidFill>
                <a:latin typeface="Arial"/>
              </a:rPr>
              <a:t>Least Restrictive possible. </a:t>
            </a:r>
            <a:endParaRPr kumimoji="0" lang="en-GB" sz="2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86891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D6A12-69F5-2ABE-4264-56797A8EC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71B53E-AAEF-C5F5-86D3-68033736D878}"/>
              </a:ext>
            </a:extLst>
          </p:cNvPr>
          <p:cNvSpPr>
            <a:spLocks noGrp="1"/>
          </p:cNvSpPr>
          <p:nvPr>
            <p:ph type="title"/>
          </p:nvPr>
        </p:nvSpPr>
        <p:spPr>
          <a:xfrm>
            <a:off x="838200" y="365125"/>
            <a:ext cx="10515600" cy="1514475"/>
          </a:xfrm>
        </p:spPr>
        <p:txBody>
          <a:bodyPr>
            <a:normAutofit/>
          </a:bodyPr>
          <a:lstStyle/>
          <a:p>
            <a:r>
              <a:rPr lang="en-GB" dirty="0">
                <a:solidFill>
                  <a:schemeClr val="tx2">
                    <a:lumMod val="90000"/>
                    <a:lumOff val="10000"/>
                  </a:schemeClr>
                </a:solidFill>
              </a:rPr>
              <a:t>Unwise Decisions – but they said no…</a:t>
            </a:r>
          </a:p>
        </p:txBody>
      </p:sp>
      <p:pic>
        <p:nvPicPr>
          <p:cNvPr id="8" name="Content Placeholder 7" descr="A colorful logo with black text&#10;&#10;AI-generated content may be incorrect.">
            <a:extLst>
              <a:ext uri="{FF2B5EF4-FFF2-40B4-BE49-F238E27FC236}">
                <a16:creationId xmlns:a16="http://schemas.microsoft.com/office/drawing/2014/main" id="{F7B99BC4-3988-C894-7E9D-12ACBD5340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4995333"/>
            <a:ext cx="4106105" cy="1632695"/>
          </a:xfrm>
        </p:spPr>
      </p:pic>
      <p:sp>
        <p:nvSpPr>
          <p:cNvPr id="3" name="TextBox 2">
            <a:extLst>
              <a:ext uri="{FF2B5EF4-FFF2-40B4-BE49-F238E27FC236}">
                <a16:creationId xmlns:a16="http://schemas.microsoft.com/office/drawing/2014/main" id="{7A2281FC-7D0B-9E74-3011-EB968779363B}"/>
              </a:ext>
            </a:extLst>
          </p:cNvPr>
          <p:cNvSpPr txBox="1"/>
          <p:nvPr/>
        </p:nvSpPr>
        <p:spPr>
          <a:xfrm>
            <a:off x="935295" y="1623581"/>
            <a:ext cx="9228668" cy="500444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2800" b="0" i="0" u="none" strike="noStrike" kern="0" cap="none" spc="0" normalizeH="0" baseline="0" noProof="0" dirty="0">
                <a:ln>
                  <a:noFill/>
                </a:ln>
                <a:solidFill>
                  <a:srgbClr val="000000"/>
                </a:solidFill>
                <a:effectLst/>
                <a:uLnTx/>
                <a:uFillTx/>
                <a:latin typeface="Arial"/>
                <a:ea typeface="+mn-ea"/>
                <a:cs typeface="+mn-cs"/>
              </a:rPr>
              <a:t>Still have duties under the Care Act – even when they have capacity.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GB" sz="2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lang="en-GB" sz="2800" kern="0" dirty="0">
                <a:solidFill>
                  <a:srgbClr val="000000"/>
                </a:solidFill>
                <a:latin typeface="Arial"/>
              </a:rPr>
              <a:t>Do not have to be in receipt of services</a:t>
            </a:r>
          </a:p>
          <a:p>
            <a:pPr marL="0" marR="0" lvl="0" indent="0" algn="l" defTabSz="914400" rtl="0" eaLnBrk="1" fontAlgn="base" latinLnBrk="0" hangingPunct="1">
              <a:lnSpc>
                <a:spcPct val="100000"/>
              </a:lnSpc>
              <a:spcBef>
                <a:spcPct val="20000"/>
              </a:spcBef>
              <a:spcAft>
                <a:spcPct val="0"/>
              </a:spcAft>
              <a:buClrTx/>
              <a:buSzTx/>
              <a:buFontTx/>
              <a:buNone/>
              <a:tabLst/>
              <a:defRPr/>
            </a:pPr>
            <a:endParaRPr lang="en-GB" sz="2800" kern="0" dirty="0">
              <a:solidFill>
                <a:srgbClr val="000000"/>
              </a:solidFill>
              <a:latin typeface="Arial"/>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2800" b="0" i="0" u="none" strike="noStrike" kern="0" cap="none" spc="0" normalizeH="0" baseline="0" noProof="0" dirty="0">
                <a:ln>
                  <a:noFill/>
                </a:ln>
                <a:solidFill>
                  <a:srgbClr val="000000"/>
                </a:solidFill>
                <a:effectLst/>
                <a:uLnTx/>
                <a:uFillTx/>
                <a:latin typeface="Arial"/>
                <a:ea typeface="+mn-ea"/>
                <a:cs typeface="+mn-cs"/>
              </a:rPr>
              <a:t>What is the level of risk – people have a right to decline services… but is there a vital or public interest?</a:t>
            </a:r>
          </a:p>
          <a:p>
            <a:pPr marL="0" marR="0" lvl="0" indent="0" algn="l" defTabSz="914400" rtl="0" eaLnBrk="1" fontAlgn="base" latinLnBrk="0" hangingPunct="1">
              <a:lnSpc>
                <a:spcPct val="100000"/>
              </a:lnSpc>
              <a:spcBef>
                <a:spcPct val="20000"/>
              </a:spcBef>
              <a:spcAft>
                <a:spcPct val="0"/>
              </a:spcAft>
              <a:buClrTx/>
              <a:buSzTx/>
              <a:buFontTx/>
              <a:buNone/>
              <a:tabLst/>
              <a:defRPr/>
            </a:pPr>
            <a:endParaRPr lang="en-GB" sz="2800" kern="0" dirty="0">
              <a:solidFill>
                <a:srgbClr val="000000"/>
              </a:solidFill>
              <a:latin typeface="Arial"/>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2800" b="0" i="0" u="none" strike="noStrike" kern="0" cap="none" spc="0" normalizeH="0" baseline="0" noProof="0" dirty="0">
                <a:ln>
                  <a:noFill/>
                </a:ln>
                <a:solidFill>
                  <a:srgbClr val="000000"/>
                </a:solidFill>
                <a:effectLst/>
                <a:uLnTx/>
                <a:uFillTx/>
                <a:latin typeface="Arial"/>
                <a:ea typeface="+mn-ea"/>
                <a:cs typeface="+mn-cs"/>
              </a:rPr>
              <a:t>Applies to panels as well.</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GB" sz="2800" b="0" i="0" u="none" strike="noStrike" kern="0" cap="none" spc="0" normalizeH="0" baseline="0" noProof="0" dirty="0">
              <a:ln>
                <a:noFill/>
              </a:ln>
              <a:solidFill>
                <a:srgbClr val="000000"/>
              </a:solidFill>
              <a:effectLst/>
              <a:highlight>
                <a:srgbClr val="FFFF00"/>
              </a:highlight>
              <a:uLnTx/>
              <a:uFillTx/>
              <a:latin typeface="Arial"/>
              <a:ea typeface="+mn-ea"/>
              <a:cs typeface="+mn-cs"/>
            </a:endParaRPr>
          </a:p>
        </p:txBody>
      </p:sp>
    </p:spTree>
    <p:extLst>
      <p:ext uri="{BB962C8B-B14F-4D97-AF65-F5344CB8AC3E}">
        <p14:creationId xmlns:p14="http://schemas.microsoft.com/office/powerpoint/2010/main" val="2285917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60132-FF11-C4BF-ABDC-8F21642BA7FE}"/>
              </a:ext>
            </a:extLst>
          </p:cNvPr>
          <p:cNvSpPr>
            <a:spLocks noGrp="1"/>
          </p:cNvSpPr>
          <p:nvPr>
            <p:ph type="title"/>
          </p:nvPr>
        </p:nvSpPr>
        <p:spPr/>
        <p:txBody>
          <a:bodyPr/>
          <a:lstStyle/>
          <a:p>
            <a:r>
              <a:rPr lang="en-GB" dirty="0"/>
              <a:t>How broadly do we think about communication needs?</a:t>
            </a:r>
          </a:p>
        </p:txBody>
      </p:sp>
      <p:sp>
        <p:nvSpPr>
          <p:cNvPr id="3" name="Content Placeholder 2">
            <a:extLst>
              <a:ext uri="{FF2B5EF4-FFF2-40B4-BE49-F238E27FC236}">
                <a16:creationId xmlns:a16="http://schemas.microsoft.com/office/drawing/2014/main" id="{F6B6C0C8-9C46-2D41-7B04-308346F17EAC}"/>
              </a:ext>
            </a:extLst>
          </p:cNvPr>
          <p:cNvSpPr>
            <a:spLocks noGrp="1"/>
          </p:cNvSpPr>
          <p:nvPr>
            <p:ph idx="1"/>
          </p:nvPr>
        </p:nvSpPr>
        <p:spPr>
          <a:xfrm>
            <a:off x="656617" y="2046118"/>
            <a:ext cx="10515600" cy="4351338"/>
          </a:xfrm>
        </p:spPr>
        <p:txBody>
          <a:bodyPr/>
          <a:lstStyle/>
          <a:p>
            <a:pPr marL="0" indent="0">
              <a:buNone/>
            </a:pPr>
            <a:r>
              <a:rPr lang="en-GB" dirty="0"/>
              <a:t>Ms C did not open her post. She said that it stressed her out and professionals observed it piling up.</a:t>
            </a:r>
          </a:p>
          <a:p>
            <a:pPr marL="0" indent="0">
              <a:buNone/>
            </a:pPr>
            <a:endParaRPr lang="en-GB" dirty="0"/>
          </a:p>
          <a:p>
            <a:pPr marL="0" indent="0">
              <a:buNone/>
            </a:pPr>
            <a:r>
              <a:rPr lang="en-GB" dirty="0"/>
              <a:t> Yet some agencies (for example DWP) sent her communications by post. Do our systems support flags to highlight these issues?</a:t>
            </a:r>
          </a:p>
        </p:txBody>
      </p:sp>
      <p:pic>
        <p:nvPicPr>
          <p:cNvPr id="4" name="Picture 3">
            <a:extLst>
              <a:ext uri="{FF2B5EF4-FFF2-40B4-BE49-F238E27FC236}">
                <a16:creationId xmlns:a16="http://schemas.microsoft.com/office/drawing/2014/main" id="{B92D5238-ABE0-2786-6FFA-51D0F6F1E14C}"/>
              </a:ext>
            </a:extLst>
          </p:cNvPr>
          <p:cNvPicPr>
            <a:picLocks noChangeAspect="1"/>
          </p:cNvPicPr>
          <p:nvPr/>
        </p:nvPicPr>
        <p:blipFill>
          <a:blip r:embed="rId2"/>
          <a:stretch>
            <a:fillRect/>
          </a:stretch>
        </p:blipFill>
        <p:spPr>
          <a:xfrm>
            <a:off x="7479146" y="5266806"/>
            <a:ext cx="4432176" cy="1591194"/>
          </a:xfrm>
          <a:prstGeom prst="rect">
            <a:avLst/>
          </a:prstGeom>
        </p:spPr>
      </p:pic>
    </p:spTree>
    <p:extLst>
      <p:ext uri="{BB962C8B-B14F-4D97-AF65-F5344CB8AC3E}">
        <p14:creationId xmlns:p14="http://schemas.microsoft.com/office/powerpoint/2010/main" val="2032078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3188A-FA07-9C5D-98D0-A353A8686A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2B4F6-1747-6180-217A-ACD399D0B6B7}"/>
              </a:ext>
            </a:extLst>
          </p:cNvPr>
          <p:cNvSpPr>
            <a:spLocks noGrp="1"/>
          </p:cNvSpPr>
          <p:nvPr>
            <p:ph type="title"/>
          </p:nvPr>
        </p:nvSpPr>
        <p:spPr>
          <a:xfrm>
            <a:off x="416097" y="3429000"/>
            <a:ext cx="10515600" cy="1325563"/>
          </a:xfrm>
        </p:spPr>
        <p:txBody>
          <a:bodyPr>
            <a:normAutofit fontScale="90000"/>
          </a:bodyPr>
          <a:lstStyle/>
          <a:p>
            <a:pPr algn="l"/>
            <a:br>
              <a:rPr lang="en-GB"/>
            </a:br>
            <a:br>
              <a:rPr lang="en-GB"/>
            </a:br>
            <a:br>
              <a:rPr lang="en-GB"/>
            </a:br>
            <a:br>
              <a:rPr lang="en-GB"/>
            </a:br>
            <a:br>
              <a:rPr lang="en-GB"/>
            </a:br>
            <a:br>
              <a:rPr lang="en-GB" sz="2700"/>
            </a:br>
            <a:br>
              <a:rPr lang="en-GB" sz="2700"/>
            </a:br>
            <a:endParaRPr lang="en-GB" sz="2700" dirty="0"/>
          </a:p>
        </p:txBody>
      </p:sp>
      <p:pic>
        <p:nvPicPr>
          <p:cNvPr id="5" name="Content Placeholder 7" descr="A colorful logo with black text&#10;&#10;AI-generated content may be incorrect.">
            <a:extLst>
              <a:ext uri="{FF2B5EF4-FFF2-40B4-BE49-F238E27FC236}">
                <a16:creationId xmlns:a16="http://schemas.microsoft.com/office/drawing/2014/main" id="{C5F2400B-AFBB-9BDF-3D82-EBA8111FEC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266267"/>
            <a:ext cx="4431144" cy="1594556"/>
          </a:xfrm>
          <a:prstGeom prst="rect">
            <a:avLst/>
          </a:prstGeom>
        </p:spPr>
      </p:pic>
      <p:sp>
        <p:nvSpPr>
          <p:cNvPr id="4" name="TextBox 3">
            <a:extLst>
              <a:ext uri="{FF2B5EF4-FFF2-40B4-BE49-F238E27FC236}">
                <a16:creationId xmlns:a16="http://schemas.microsoft.com/office/drawing/2014/main" id="{CE311CF2-88A2-ED58-9C26-E30F6421C556}"/>
              </a:ext>
            </a:extLst>
          </p:cNvPr>
          <p:cNvSpPr txBox="1"/>
          <p:nvPr/>
        </p:nvSpPr>
        <p:spPr>
          <a:xfrm>
            <a:off x="677333" y="474133"/>
            <a:ext cx="10701867" cy="5940088"/>
          </a:xfrm>
          <a:prstGeom prst="rect">
            <a:avLst/>
          </a:prstGeom>
          <a:noFill/>
        </p:spPr>
        <p:txBody>
          <a:bodyPr wrap="square">
            <a:spAutoFit/>
          </a:bodyPr>
          <a:lstStyle/>
          <a:p>
            <a:r>
              <a:rPr lang="en-GB" sz="3600" dirty="0">
                <a:solidFill>
                  <a:srgbClr val="FF0000"/>
                </a:solidFill>
              </a:rPr>
              <a:t>Another key incident…</a:t>
            </a:r>
          </a:p>
          <a:p>
            <a:endParaRPr lang="en-GB" sz="3600" dirty="0">
              <a:solidFill>
                <a:srgbClr val="FF0000"/>
              </a:solidFill>
            </a:endParaRPr>
          </a:p>
          <a:p>
            <a:r>
              <a:rPr lang="en-GB" sz="2800" dirty="0"/>
              <a:t>Ms C had become angry with the Social Work Apprentice who was working with her – and refused to work with her anymore. </a:t>
            </a:r>
          </a:p>
          <a:p>
            <a:endParaRPr lang="en-GB" sz="2800" dirty="0"/>
          </a:p>
          <a:p>
            <a:r>
              <a:rPr lang="en-GB" sz="2800" dirty="0"/>
              <a:t>The team agreed to close her case and advised her to contact Mental Health services or re-refer herself in if she needed support. </a:t>
            </a:r>
          </a:p>
          <a:p>
            <a:endParaRPr lang="en-GB" sz="2800" dirty="0"/>
          </a:p>
          <a:p>
            <a:r>
              <a:rPr lang="en-GB" sz="2800" dirty="0"/>
              <a:t>Ms C and her GP were still working together to re-establish medications and get blood tests done – notes show the GP was waiting for a new social worker to be allocated. </a:t>
            </a:r>
          </a:p>
          <a:p>
            <a:endParaRPr lang="en-GB" sz="2800" dirty="0"/>
          </a:p>
          <a:p>
            <a:r>
              <a:rPr lang="en-GB" sz="2800" dirty="0"/>
              <a:t>She died two months later. </a:t>
            </a:r>
          </a:p>
        </p:txBody>
      </p:sp>
    </p:spTree>
    <p:extLst>
      <p:ext uri="{BB962C8B-B14F-4D97-AF65-F5344CB8AC3E}">
        <p14:creationId xmlns:p14="http://schemas.microsoft.com/office/powerpoint/2010/main" val="3127044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21BE7-6893-1DC7-7319-DAFF07498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D1652-25F0-3468-8232-006E67B15F73}"/>
              </a:ext>
            </a:extLst>
          </p:cNvPr>
          <p:cNvSpPr>
            <a:spLocks noGrp="1"/>
          </p:cNvSpPr>
          <p:nvPr>
            <p:ph type="title"/>
          </p:nvPr>
        </p:nvSpPr>
        <p:spPr>
          <a:xfrm>
            <a:off x="416097" y="3429000"/>
            <a:ext cx="10515600" cy="1325563"/>
          </a:xfrm>
        </p:spPr>
        <p:txBody>
          <a:bodyPr>
            <a:normAutofit fontScale="90000"/>
          </a:bodyPr>
          <a:lstStyle/>
          <a:p>
            <a:pPr algn="l"/>
            <a:br>
              <a:rPr lang="en-GB"/>
            </a:br>
            <a:br>
              <a:rPr lang="en-GB"/>
            </a:br>
            <a:br>
              <a:rPr lang="en-GB"/>
            </a:br>
            <a:br>
              <a:rPr lang="en-GB"/>
            </a:br>
            <a:br>
              <a:rPr lang="en-GB"/>
            </a:br>
            <a:br>
              <a:rPr lang="en-GB" sz="2700"/>
            </a:br>
            <a:br>
              <a:rPr lang="en-GB" sz="2700"/>
            </a:br>
            <a:endParaRPr lang="en-GB" sz="2700" dirty="0"/>
          </a:p>
        </p:txBody>
      </p:sp>
      <p:pic>
        <p:nvPicPr>
          <p:cNvPr id="5" name="Content Placeholder 7" descr="A colorful logo with black text&#10;&#10;AI-generated content may be incorrect.">
            <a:extLst>
              <a:ext uri="{FF2B5EF4-FFF2-40B4-BE49-F238E27FC236}">
                <a16:creationId xmlns:a16="http://schemas.microsoft.com/office/drawing/2014/main" id="{CD62913B-959C-301A-2C85-4F0075FDA7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266267"/>
            <a:ext cx="4431144" cy="1594556"/>
          </a:xfrm>
          <a:prstGeom prst="rect">
            <a:avLst/>
          </a:prstGeom>
        </p:spPr>
      </p:pic>
      <p:sp>
        <p:nvSpPr>
          <p:cNvPr id="4" name="TextBox 3">
            <a:extLst>
              <a:ext uri="{FF2B5EF4-FFF2-40B4-BE49-F238E27FC236}">
                <a16:creationId xmlns:a16="http://schemas.microsoft.com/office/drawing/2014/main" id="{9B1DC5F6-6819-2E8D-5912-3E07D8B0DAFC}"/>
              </a:ext>
            </a:extLst>
          </p:cNvPr>
          <p:cNvSpPr txBox="1"/>
          <p:nvPr/>
        </p:nvSpPr>
        <p:spPr>
          <a:xfrm>
            <a:off x="677333" y="474133"/>
            <a:ext cx="10701867" cy="5078313"/>
          </a:xfrm>
          <a:prstGeom prst="rect">
            <a:avLst/>
          </a:prstGeom>
          <a:noFill/>
        </p:spPr>
        <p:txBody>
          <a:bodyPr wrap="square">
            <a:spAutoFit/>
          </a:bodyPr>
          <a:lstStyle/>
          <a:p>
            <a:r>
              <a:rPr lang="en-GB" sz="3600" dirty="0">
                <a:solidFill>
                  <a:srgbClr val="FF0000"/>
                </a:solidFill>
              </a:rPr>
              <a:t>Thinking about endings… </a:t>
            </a:r>
          </a:p>
          <a:p>
            <a:endParaRPr lang="en-GB" sz="3600" dirty="0"/>
          </a:p>
          <a:p>
            <a:r>
              <a:rPr lang="en-GB" sz="2800" dirty="0"/>
              <a:t>Think about endings you’ve had as a service user or patient. What did you think about that? Good and Bad?</a:t>
            </a:r>
          </a:p>
          <a:p>
            <a:endParaRPr lang="en-GB" sz="2800" dirty="0"/>
          </a:p>
          <a:p>
            <a:r>
              <a:rPr lang="en-GB" sz="2800" dirty="0"/>
              <a:t>Were they clear? Did you know what to do next?</a:t>
            </a:r>
          </a:p>
          <a:p>
            <a:endParaRPr lang="en-GB" sz="2800" dirty="0"/>
          </a:p>
          <a:p>
            <a:r>
              <a:rPr lang="en-GB" sz="2800" dirty="0"/>
              <a:t>Does everyone in the network around the person know the plan going forward?</a:t>
            </a:r>
          </a:p>
          <a:p>
            <a:endParaRPr lang="en-GB" sz="2800" dirty="0"/>
          </a:p>
          <a:p>
            <a:r>
              <a:rPr lang="en-GB" sz="2800" dirty="0"/>
              <a:t>ASC has a new tool/ prompt. </a:t>
            </a:r>
          </a:p>
        </p:txBody>
      </p:sp>
    </p:spTree>
    <p:extLst>
      <p:ext uri="{BB962C8B-B14F-4D97-AF65-F5344CB8AC3E}">
        <p14:creationId xmlns:p14="http://schemas.microsoft.com/office/powerpoint/2010/main" val="650552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9D08B-9D7C-371B-D1A9-93860EC6D2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950300-BC42-501D-3225-9EAF7E4ED4EF}"/>
              </a:ext>
            </a:extLst>
          </p:cNvPr>
          <p:cNvSpPr>
            <a:spLocks noGrp="1"/>
          </p:cNvSpPr>
          <p:nvPr>
            <p:ph type="title"/>
          </p:nvPr>
        </p:nvSpPr>
        <p:spPr>
          <a:xfrm>
            <a:off x="1092200" y="1862667"/>
            <a:ext cx="10515600" cy="1325563"/>
          </a:xfrm>
        </p:spPr>
        <p:txBody>
          <a:bodyPr>
            <a:noAutofit/>
          </a:bodyPr>
          <a:lstStyle/>
          <a:p>
            <a:br>
              <a:rPr lang="en-GB" sz="4800" dirty="0"/>
            </a:br>
            <a:br>
              <a:rPr lang="en-GB" sz="4800" dirty="0"/>
            </a:br>
            <a:r>
              <a:rPr lang="en-GB" sz="4800" dirty="0"/>
              <a:t> </a:t>
            </a:r>
            <a:r>
              <a:rPr lang="en-GB" sz="4800" dirty="0">
                <a:solidFill>
                  <a:schemeClr val="tx2">
                    <a:lumMod val="90000"/>
                    <a:lumOff val="10000"/>
                  </a:schemeClr>
                </a:solidFill>
              </a:rPr>
              <a:t>Introductions not referrals.</a:t>
            </a:r>
            <a:br>
              <a:rPr lang="en-GB" sz="4800" dirty="0"/>
            </a:br>
            <a:br>
              <a:rPr lang="en-GB" sz="4800" dirty="0"/>
            </a:br>
            <a:r>
              <a:rPr lang="en-GB" sz="3200" dirty="0"/>
              <a:t>Change is incredibly difficult. </a:t>
            </a:r>
            <a:br>
              <a:rPr lang="en-GB" sz="3200" dirty="0"/>
            </a:br>
            <a:br>
              <a:rPr lang="en-GB" sz="3200" dirty="0"/>
            </a:br>
            <a:r>
              <a:rPr lang="en-GB" sz="3200" dirty="0"/>
              <a:t>If it was simple as giving someone a number to call, we’d all be perfect…  can we sit with them while they call? Come to the first appointment with them?</a:t>
            </a:r>
            <a:br>
              <a:rPr lang="en-GB" sz="3200" dirty="0"/>
            </a:br>
            <a:br>
              <a:rPr lang="en-GB" sz="3200" dirty="0"/>
            </a:br>
            <a:r>
              <a:rPr lang="en-GB" sz="3200" dirty="0"/>
              <a:t>Again, looking at patterns. Whilst Ms C could reach out for support, the pattern over time was that she would not do so. </a:t>
            </a:r>
            <a:br>
              <a:rPr lang="en-GB" sz="3200" dirty="0"/>
            </a:br>
            <a:br>
              <a:rPr lang="en-GB" sz="3200" dirty="0"/>
            </a:br>
            <a:r>
              <a:rPr lang="en-GB" sz="3200" dirty="0"/>
              <a:t>The right person for the right job. </a:t>
            </a:r>
          </a:p>
        </p:txBody>
      </p:sp>
      <p:pic>
        <p:nvPicPr>
          <p:cNvPr id="8" name="Content Placeholder 7" descr="A colorful logo with black text&#10;&#10;AI-generated content may be incorrect.">
            <a:extLst>
              <a:ext uri="{FF2B5EF4-FFF2-40B4-BE49-F238E27FC236}">
                <a16:creationId xmlns:a16="http://schemas.microsoft.com/office/drawing/2014/main" id="{D908329A-686D-A1FD-8B10-09EEBF221B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0094" y="5233481"/>
            <a:ext cx="4106105" cy="1394547"/>
          </a:xfrm>
        </p:spPr>
      </p:pic>
    </p:spTree>
    <p:extLst>
      <p:ext uri="{BB962C8B-B14F-4D97-AF65-F5344CB8AC3E}">
        <p14:creationId xmlns:p14="http://schemas.microsoft.com/office/powerpoint/2010/main" val="3280145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74F-14BE-D3BA-274C-00798798197E}"/>
              </a:ext>
            </a:extLst>
          </p:cNvPr>
          <p:cNvSpPr>
            <a:spLocks noGrp="1"/>
          </p:cNvSpPr>
          <p:nvPr>
            <p:ph type="title"/>
          </p:nvPr>
        </p:nvSpPr>
        <p:spPr/>
        <p:txBody>
          <a:bodyPr/>
          <a:lstStyle/>
          <a:p>
            <a:r>
              <a:rPr lang="en-GB" dirty="0"/>
              <a:t>What can we do differently?</a:t>
            </a:r>
          </a:p>
        </p:txBody>
      </p:sp>
      <p:sp>
        <p:nvSpPr>
          <p:cNvPr id="3" name="Content Placeholder 2">
            <a:extLst>
              <a:ext uri="{FF2B5EF4-FFF2-40B4-BE49-F238E27FC236}">
                <a16:creationId xmlns:a16="http://schemas.microsoft.com/office/drawing/2014/main" id="{4844CC15-1EC5-38B5-FF09-E62E01D059C0}"/>
              </a:ext>
            </a:extLst>
          </p:cNvPr>
          <p:cNvSpPr>
            <a:spLocks noGrp="1"/>
          </p:cNvSpPr>
          <p:nvPr>
            <p:ph idx="1"/>
          </p:nvPr>
        </p:nvSpPr>
        <p:spPr/>
        <p:txBody>
          <a:bodyPr/>
          <a:lstStyle/>
          <a:p>
            <a:pPr marL="0" indent="0">
              <a:buNone/>
            </a:pPr>
            <a:r>
              <a:rPr lang="en-GB" sz="3733" b="1" dirty="0">
                <a:solidFill>
                  <a:srgbClr val="FF0000"/>
                </a:solidFill>
              </a:rPr>
              <a:t>As individuals? As Teams?</a:t>
            </a:r>
          </a:p>
          <a:p>
            <a:pPr marL="0" indent="0">
              <a:buNone/>
            </a:pPr>
            <a:r>
              <a:rPr lang="en-GB" sz="3733" b="1" dirty="0">
                <a:solidFill>
                  <a:srgbClr val="FF0000"/>
                </a:solidFill>
              </a:rPr>
              <a:t>As systems? As a partnership?</a:t>
            </a:r>
          </a:p>
          <a:p>
            <a:pPr marL="0" indent="0">
              <a:buNone/>
            </a:pPr>
            <a:endParaRPr lang="en-GB" sz="3733" b="1" dirty="0">
              <a:solidFill>
                <a:srgbClr val="FF0000"/>
              </a:solidFill>
            </a:endParaRPr>
          </a:p>
          <a:p>
            <a:pPr marL="0" indent="0">
              <a:buNone/>
            </a:pPr>
            <a:r>
              <a:rPr lang="en-GB" sz="3733" dirty="0"/>
              <a:t>We must avoid hindsight bias though – all we know is that if things were different, they’d be different. We can’t guarantee how – </a:t>
            </a:r>
          </a:p>
          <a:p>
            <a:pPr marL="0" indent="0">
              <a:buNone/>
            </a:pPr>
            <a:r>
              <a:rPr lang="en-GB" sz="3733" dirty="0"/>
              <a:t>but we can try!</a:t>
            </a:r>
          </a:p>
        </p:txBody>
      </p:sp>
      <p:pic>
        <p:nvPicPr>
          <p:cNvPr id="4" name="Picture 3">
            <a:extLst>
              <a:ext uri="{FF2B5EF4-FFF2-40B4-BE49-F238E27FC236}">
                <a16:creationId xmlns:a16="http://schemas.microsoft.com/office/drawing/2014/main" id="{2C589757-770D-01F8-3F6A-25296A37D6D2}"/>
              </a:ext>
            </a:extLst>
          </p:cNvPr>
          <p:cNvPicPr>
            <a:picLocks noChangeAspect="1"/>
          </p:cNvPicPr>
          <p:nvPr/>
        </p:nvPicPr>
        <p:blipFill>
          <a:blip r:embed="rId2"/>
          <a:stretch>
            <a:fillRect/>
          </a:stretch>
        </p:blipFill>
        <p:spPr>
          <a:xfrm>
            <a:off x="7602363" y="5025361"/>
            <a:ext cx="4432176" cy="1761897"/>
          </a:xfrm>
          <a:prstGeom prst="rect">
            <a:avLst/>
          </a:prstGeom>
        </p:spPr>
      </p:pic>
    </p:spTree>
    <p:extLst>
      <p:ext uri="{BB962C8B-B14F-4D97-AF65-F5344CB8AC3E}">
        <p14:creationId xmlns:p14="http://schemas.microsoft.com/office/powerpoint/2010/main" val="4263606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38FCF-2944-3200-0110-B4CF08D02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4CA59-6C3B-5CDE-6919-F46F234FF600}"/>
              </a:ext>
            </a:extLst>
          </p:cNvPr>
          <p:cNvSpPr>
            <a:spLocks noGrp="1"/>
          </p:cNvSpPr>
          <p:nvPr>
            <p:ph type="title"/>
          </p:nvPr>
        </p:nvSpPr>
        <p:spPr>
          <a:xfrm>
            <a:off x="416097" y="3429000"/>
            <a:ext cx="10515600" cy="1325563"/>
          </a:xfrm>
        </p:spPr>
        <p:txBody>
          <a:bodyPr>
            <a:normAutofit fontScale="90000"/>
          </a:bodyPr>
          <a:lstStyle/>
          <a:p>
            <a:pPr algn="l"/>
            <a:br>
              <a:rPr lang="en-GB"/>
            </a:br>
            <a:br>
              <a:rPr lang="en-GB"/>
            </a:br>
            <a:br>
              <a:rPr lang="en-GB"/>
            </a:br>
            <a:br>
              <a:rPr lang="en-GB"/>
            </a:br>
            <a:br>
              <a:rPr lang="en-GB"/>
            </a:br>
            <a:br>
              <a:rPr lang="en-GB" sz="2700"/>
            </a:br>
            <a:br>
              <a:rPr lang="en-GB" sz="2700"/>
            </a:br>
            <a:endParaRPr lang="en-GB" sz="2700" dirty="0"/>
          </a:p>
        </p:txBody>
      </p:sp>
      <p:pic>
        <p:nvPicPr>
          <p:cNvPr id="5" name="Content Placeholder 7" descr="A colorful logo with black text&#10;&#10;AI-generated content may be incorrect.">
            <a:extLst>
              <a:ext uri="{FF2B5EF4-FFF2-40B4-BE49-F238E27FC236}">
                <a16:creationId xmlns:a16="http://schemas.microsoft.com/office/drawing/2014/main" id="{0CA0E94D-2086-727D-F97E-275BB203AA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266267"/>
            <a:ext cx="4431144" cy="1594556"/>
          </a:xfrm>
          <a:prstGeom prst="rect">
            <a:avLst/>
          </a:prstGeom>
        </p:spPr>
      </p:pic>
      <p:sp>
        <p:nvSpPr>
          <p:cNvPr id="4" name="TextBox 3">
            <a:extLst>
              <a:ext uri="{FF2B5EF4-FFF2-40B4-BE49-F238E27FC236}">
                <a16:creationId xmlns:a16="http://schemas.microsoft.com/office/drawing/2014/main" id="{96B93167-C1E8-5C0E-C393-2BEDD57E4C6E}"/>
              </a:ext>
            </a:extLst>
          </p:cNvPr>
          <p:cNvSpPr txBox="1"/>
          <p:nvPr/>
        </p:nvSpPr>
        <p:spPr>
          <a:xfrm>
            <a:off x="677333" y="474133"/>
            <a:ext cx="10701867" cy="3416320"/>
          </a:xfrm>
          <a:prstGeom prst="rect">
            <a:avLst/>
          </a:prstGeom>
          <a:noFill/>
        </p:spPr>
        <p:txBody>
          <a:bodyPr wrap="square">
            <a:spAutoFit/>
          </a:bodyPr>
          <a:lstStyle/>
          <a:p>
            <a:r>
              <a:rPr lang="en-GB" sz="3600" dirty="0"/>
              <a:t>Reflection…</a:t>
            </a:r>
          </a:p>
          <a:p>
            <a:endParaRPr lang="en-GB" sz="3600" dirty="0"/>
          </a:p>
          <a:p>
            <a:r>
              <a:rPr lang="en-GB" sz="3600" dirty="0"/>
              <a:t>Is there anything you think you might need to change in how you work?</a:t>
            </a:r>
          </a:p>
          <a:p>
            <a:endParaRPr lang="en-GB" sz="3600" dirty="0"/>
          </a:p>
          <a:p>
            <a:r>
              <a:rPr lang="en-GB" sz="3600" dirty="0"/>
              <a:t>Anything you might want to learn more about?</a:t>
            </a:r>
          </a:p>
        </p:txBody>
      </p:sp>
    </p:spTree>
    <p:extLst>
      <p:ext uri="{BB962C8B-B14F-4D97-AF65-F5344CB8AC3E}">
        <p14:creationId xmlns:p14="http://schemas.microsoft.com/office/powerpoint/2010/main" val="4204807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2D705-7A06-63C3-A34F-D46900413DCC}"/>
              </a:ext>
            </a:extLst>
          </p:cNvPr>
          <p:cNvSpPr>
            <a:spLocks noGrp="1"/>
          </p:cNvSpPr>
          <p:nvPr>
            <p:ph type="title"/>
          </p:nvPr>
        </p:nvSpPr>
        <p:spPr>
          <a:xfrm>
            <a:off x="838200" y="2526771"/>
            <a:ext cx="10515600" cy="1325563"/>
          </a:xfrm>
        </p:spPr>
        <p:txBody>
          <a:bodyPr>
            <a:normAutofit fontScale="90000"/>
          </a:bodyPr>
          <a:lstStyle/>
          <a:p>
            <a:r>
              <a:rPr lang="en-GB" dirty="0"/>
              <a:t>Who was Ms C?</a:t>
            </a:r>
            <a:br>
              <a:rPr lang="en-GB" dirty="0"/>
            </a:br>
            <a:br>
              <a:rPr lang="en-GB" dirty="0"/>
            </a:br>
            <a:r>
              <a:rPr lang="en-GB" dirty="0"/>
              <a:t> </a:t>
            </a:r>
            <a:r>
              <a:rPr lang="en-GB" sz="3100" dirty="0"/>
              <a:t>Ms C was a 57-year-old transwoman who died in her home (in Enfield) in late 2022. She suffered from heart disease, spinal issues/pain and diabetes – and had also been diagnosed with a personality disorder. </a:t>
            </a:r>
            <a:br>
              <a:rPr lang="en-GB" sz="3100" dirty="0"/>
            </a:br>
            <a:br>
              <a:rPr lang="en-GB" sz="3100" dirty="0"/>
            </a:br>
            <a:r>
              <a:rPr lang="en-GB" sz="3100" dirty="0"/>
              <a:t>Ms C’s GP was working to reestablish a number of medications at the time of her death but she died of natural causes in her home. </a:t>
            </a:r>
            <a:br>
              <a:rPr lang="en-GB" sz="3100" dirty="0"/>
            </a:br>
            <a:r>
              <a:rPr lang="en-GB" sz="3100" dirty="0"/>
              <a:t>Ms C’s relationship with professionals was difficult and the ESAB decided a review was necessary. You can find </a:t>
            </a:r>
            <a:r>
              <a:rPr lang="en-GB" sz="3100" dirty="0">
                <a:hlinkClick r:id="rId3"/>
              </a:rPr>
              <a:t>the Executive Summary of this review here.</a:t>
            </a:r>
            <a:endParaRPr lang="en-GB" sz="3100" dirty="0"/>
          </a:p>
        </p:txBody>
      </p:sp>
      <p:pic>
        <p:nvPicPr>
          <p:cNvPr id="5" name="Content Placeholder 7" descr="A colorful logo with black text&#10;&#10;AI-generated content may be incorrect.">
            <a:extLst>
              <a:ext uri="{FF2B5EF4-FFF2-40B4-BE49-F238E27FC236}">
                <a16:creationId xmlns:a16="http://schemas.microsoft.com/office/drawing/2014/main" id="{E1B25936-8610-F44E-6E55-42DB78DE855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399867" y="5098885"/>
            <a:ext cx="4431144" cy="1761938"/>
          </a:xfrm>
          <a:prstGeom prst="rect">
            <a:avLst/>
          </a:prstGeom>
        </p:spPr>
      </p:pic>
    </p:spTree>
    <p:extLst>
      <p:ext uri="{BB962C8B-B14F-4D97-AF65-F5344CB8AC3E}">
        <p14:creationId xmlns:p14="http://schemas.microsoft.com/office/powerpoint/2010/main" val="4169607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14B3C-7A4C-E271-5C70-7FB57877B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7AC5F6-113D-5C83-8D6B-6F5872C653CD}"/>
              </a:ext>
            </a:extLst>
          </p:cNvPr>
          <p:cNvSpPr>
            <a:spLocks noGrp="1"/>
          </p:cNvSpPr>
          <p:nvPr>
            <p:ph type="title"/>
          </p:nvPr>
        </p:nvSpPr>
        <p:spPr>
          <a:xfrm>
            <a:off x="838200" y="2526771"/>
            <a:ext cx="10515600" cy="1325563"/>
          </a:xfrm>
        </p:spPr>
        <p:txBody>
          <a:bodyPr>
            <a:normAutofit fontScale="90000"/>
          </a:bodyPr>
          <a:lstStyle/>
          <a:p>
            <a:r>
              <a:rPr lang="en-GB" dirty="0"/>
              <a:t>How did we do the review?</a:t>
            </a:r>
            <a:br>
              <a:rPr lang="en-GB" dirty="0"/>
            </a:br>
            <a:br>
              <a:rPr lang="en-GB" dirty="0"/>
            </a:br>
            <a:r>
              <a:rPr lang="en-GB" dirty="0"/>
              <a:t> - Consultation with her family.</a:t>
            </a:r>
            <a:br>
              <a:rPr lang="en-GB" dirty="0"/>
            </a:br>
            <a:br>
              <a:rPr lang="en-GB" dirty="0"/>
            </a:br>
            <a:r>
              <a:rPr lang="en-GB" dirty="0"/>
              <a:t>- Involvement of LGBTQ charities (including the Enfield LGBTQ Network) and the Tavistock Clinic.</a:t>
            </a:r>
            <a:br>
              <a:rPr lang="en-GB" dirty="0"/>
            </a:br>
            <a:br>
              <a:rPr lang="en-GB" dirty="0"/>
            </a:br>
            <a:r>
              <a:rPr lang="en-GB" dirty="0"/>
              <a:t>- Partnership chronologies and</a:t>
            </a:r>
            <a:br>
              <a:rPr lang="en-GB" dirty="0"/>
            </a:br>
            <a:r>
              <a:rPr lang="en-GB" dirty="0"/>
              <a:t> analysis. </a:t>
            </a:r>
            <a:endParaRPr lang="en-GB" sz="3100" dirty="0"/>
          </a:p>
        </p:txBody>
      </p:sp>
      <p:pic>
        <p:nvPicPr>
          <p:cNvPr id="5" name="Content Placeholder 7" descr="A colorful logo with black text&#10;&#10;AI-generated content may be incorrect.">
            <a:extLst>
              <a:ext uri="{FF2B5EF4-FFF2-40B4-BE49-F238E27FC236}">
                <a16:creationId xmlns:a16="http://schemas.microsoft.com/office/drawing/2014/main" id="{8BE410EA-E7C0-DCD1-5FD3-4C6C37E3F8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063067"/>
            <a:ext cx="4431144" cy="1797756"/>
          </a:xfrm>
          <a:prstGeom prst="rect">
            <a:avLst/>
          </a:prstGeom>
        </p:spPr>
      </p:pic>
    </p:spTree>
    <p:extLst>
      <p:ext uri="{BB962C8B-B14F-4D97-AF65-F5344CB8AC3E}">
        <p14:creationId xmlns:p14="http://schemas.microsoft.com/office/powerpoint/2010/main" val="348519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6D7E8-84F2-711E-BA14-9CDCA10F715B}"/>
              </a:ext>
            </a:extLst>
          </p:cNvPr>
          <p:cNvSpPr>
            <a:spLocks noGrp="1"/>
          </p:cNvSpPr>
          <p:nvPr>
            <p:ph type="title"/>
          </p:nvPr>
        </p:nvSpPr>
        <p:spPr>
          <a:xfrm>
            <a:off x="1473741" y="5332717"/>
            <a:ext cx="10515600" cy="1325563"/>
          </a:xfrm>
        </p:spPr>
        <p:txBody>
          <a:bodyPr>
            <a:normAutofit fontScale="90000"/>
          </a:bodyPr>
          <a:lstStyle/>
          <a:p>
            <a:r>
              <a:rPr lang="en-GB" dirty="0"/>
              <a:t>How did her identities intersect? How might they have affected how she reacted to professionals and how they reacted to her?</a:t>
            </a:r>
          </a:p>
        </p:txBody>
      </p:sp>
      <p:sp>
        <p:nvSpPr>
          <p:cNvPr id="3" name="Content Placeholder 2">
            <a:extLst>
              <a:ext uri="{FF2B5EF4-FFF2-40B4-BE49-F238E27FC236}">
                <a16:creationId xmlns:a16="http://schemas.microsoft.com/office/drawing/2014/main" id="{C81182AF-55ED-F874-CCC9-10F73D71F19B}"/>
              </a:ext>
            </a:extLst>
          </p:cNvPr>
          <p:cNvSpPr>
            <a:spLocks noGrp="1"/>
          </p:cNvSpPr>
          <p:nvPr>
            <p:ph idx="1"/>
          </p:nvPr>
        </p:nvSpPr>
        <p:spPr>
          <a:xfrm>
            <a:off x="325877" y="199720"/>
            <a:ext cx="10515600" cy="4711362"/>
          </a:xfrm>
        </p:spPr>
        <p:txBody>
          <a:bodyPr>
            <a:normAutofit lnSpcReduction="10000"/>
          </a:bodyPr>
          <a:lstStyle/>
          <a:p>
            <a:pPr marL="0" indent="0">
              <a:buNone/>
            </a:pPr>
            <a:r>
              <a:rPr lang="en-GB" dirty="0"/>
              <a:t>Ms C was:</a:t>
            </a:r>
          </a:p>
          <a:p>
            <a:r>
              <a:rPr lang="en-GB" dirty="0"/>
              <a:t>Politically aware and articulate, </a:t>
            </a:r>
          </a:p>
          <a:p>
            <a:r>
              <a:rPr lang="en-GB" dirty="0"/>
              <a:t>Retired at a relatively early age, living on an occupational pension.</a:t>
            </a:r>
          </a:p>
          <a:p>
            <a:r>
              <a:rPr lang="en-GB" dirty="0"/>
              <a:t>Originally from Northern Ireland and low/no contact with her family immediately prior to her death. </a:t>
            </a:r>
          </a:p>
          <a:p>
            <a:r>
              <a:rPr lang="en-GB" dirty="0"/>
              <a:t>A transwoman, who had experienced prejudice. </a:t>
            </a:r>
          </a:p>
          <a:p>
            <a:r>
              <a:rPr lang="en-GB" dirty="0"/>
              <a:t>Someone with a personality disorder diagnosis. </a:t>
            </a:r>
          </a:p>
          <a:p>
            <a:r>
              <a:rPr lang="en-GB" dirty="0"/>
              <a:t>Someone with several physical health diagnoses, </a:t>
            </a:r>
          </a:p>
          <a:p>
            <a:r>
              <a:rPr lang="en-GB" dirty="0"/>
              <a:t>Someone restricted by back pain,</a:t>
            </a:r>
          </a:p>
          <a:p>
            <a:r>
              <a:rPr lang="en-GB" dirty="0"/>
              <a:t> and socially isolated.</a:t>
            </a:r>
          </a:p>
        </p:txBody>
      </p:sp>
    </p:spTree>
    <p:extLst>
      <p:ext uri="{BB962C8B-B14F-4D97-AF65-F5344CB8AC3E}">
        <p14:creationId xmlns:p14="http://schemas.microsoft.com/office/powerpoint/2010/main" val="2871120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2840B6-1568-25C1-86F3-014C9507E64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250BD0-368C-D5B9-6FDB-75BABCF7D334}"/>
              </a:ext>
            </a:extLst>
          </p:cNvPr>
          <p:cNvSpPr>
            <a:spLocks noGrp="1"/>
          </p:cNvSpPr>
          <p:nvPr>
            <p:ph type="title"/>
          </p:nvPr>
        </p:nvSpPr>
        <p:spPr>
          <a:xfrm>
            <a:off x="586478" y="1683756"/>
            <a:ext cx="3115265" cy="2396359"/>
          </a:xfrm>
        </p:spPr>
        <p:txBody>
          <a:bodyPr vert="horz" lIns="91440" tIns="45720" rIns="91440" bIns="45720" rtlCol="0" anchor="b">
            <a:normAutofit/>
          </a:bodyPr>
          <a:lstStyle/>
          <a:p>
            <a:pPr algn="r"/>
            <a:br>
              <a:rPr lang="en-US" sz="3100" kern="1200" dirty="0">
                <a:solidFill>
                  <a:srgbClr val="FFFFFF"/>
                </a:solidFill>
                <a:latin typeface="+mj-lt"/>
                <a:ea typeface="+mj-ea"/>
                <a:cs typeface="+mj-cs"/>
              </a:rPr>
            </a:br>
            <a:br>
              <a:rPr lang="en-US" sz="3100" kern="1200" dirty="0">
                <a:solidFill>
                  <a:srgbClr val="FFFFFF"/>
                </a:solidFill>
                <a:latin typeface="+mj-lt"/>
                <a:ea typeface="+mj-ea"/>
                <a:cs typeface="+mj-cs"/>
              </a:rPr>
            </a:br>
            <a:br>
              <a:rPr lang="en-US" sz="3100" kern="1200" dirty="0">
                <a:solidFill>
                  <a:srgbClr val="FFFFFF"/>
                </a:solidFill>
                <a:latin typeface="+mj-lt"/>
                <a:ea typeface="+mj-ea"/>
                <a:cs typeface="+mj-cs"/>
              </a:rPr>
            </a:br>
            <a:br>
              <a:rPr lang="en-US" sz="3100" kern="1200" dirty="0">
                <a:solidFill>
                  <a:srgbClr val="FFFFFF"/>
                </a:solidFill>
                <a:latin typeface="+mj-lt"/>
                <a:ea typeface="+mj-ea"/>
                <a:cs typeface="+mj-cs"/>
              </a:rPr>
            </a:br>
            <a:endParaRPr lang="en-US" sz="3100" kern="1200" dirty="0">
              <a:solidFill>
                <a:srgbClr val="FFFFFF"/>
              </a:solidFill>
              <a:latin typeface="+mj-lt"/>
              <a:ea typeface="+mj-ea"/>
              <a:cs typeface="+mj-cs"/>
            </a:endParaRPr>
          </a:p>
        </p:txBody>
      </p:sp>
      <p:graphicFrame>
        <p:nvGraphicFramePr>
          <p:cNvPr id="9" name="TextBox 3">
            <a:extLst>
              <a:ext uri="{FF2B5EF4-FFF2-40B4-BE49-F238E27FC236}">
                <a16:creationId xmlns:a16="http://schemas.microsoft.com/office/drawing/2014/main" id="{AF31F74D-D115-111B-2D8C-22F70556D962}"/>
              </a:ext>
            </a:extLst>
          </p:cNvPr>
          <p:cNvGraphicFramePr/>
          <p:nvPr>
            <p:extLst>
              <p:ext uri="{D42A27DB-BD31-4B8C-83A1-F6EECF244321}">
                <p14:modId xmlns:p14="http://schemas.microsoft.com/office/powerpoint/2010/main" val="161764093"/>
              </p:ext>
            </p:extLst>
          </p:nvPr>
        </p:nvGraphicFramePr>
        <p:xfrm>
          <a:off x="4461157" y="511388"/>
          <a:ext cx="7307509" cy="6092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D980183C-5552-83C1-BD2E-E274956EB9E1}"/>
              </a:ext>
            </a:extLst>
          </p:cNvPr>
          <p:cNvSpPr txBox="1"/>
          <p:nvPr/>
        </p:nvSpPr>
        <p:spPr>
          <a:xfrm>
            <a:off x="423333" y="511388"/>
            <a:ext cx="2895600" cy="1569660"/>
          </a:xfrm>
          <a:prstGeom prst="rect">
            <a:avLst/>
          </a:prstGeom>
          <a:noFill/>
        </p:spPr>
        <p:txBody>
          <a:bodyPr wrap="square" rtlCol="0">
            <a:spAutoFit/>
          </a:bodyPr>
          <a:lstStyle/>
          <a:p>
            <a:r>
              <a:rPr lang="en-GB" sz="4800" b="1" dirty="0">
                <a:solidFill>
                  <a:schemeClr val="bg2"/>
                </a:solidFill>
              </a:rPr>
              <a:t>So many factors….</a:t>
            </a:r>
          </a:p>
        </p:txBody>
      </p:sp>
    </p:spTree>
    <p:extLst>
      <p:ext uri="{BB962C8B-B14F-4D97-AF65-F5344CB8AC3E}">
        <p14:creationId xmlns:p14="http://schemas.microsoft.com/office/powerpoint/2010/main" val="3803857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6E850-E52A-360F-770E-B184CC421F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B7E384-5BE0-B490-F032-A8E639DED38F}"/>
              </a:ext>
            </a:extLst>
          </p:cNvPr>
          <p:cNvSpPr>
            <a:spLocks noGrp="1"/>
          </p:cNvSpPr>
          <p:nvPr>
            <p:ph type="title"/>
          </p:nvPr>
        </p:nvSpPr>
        <p:spPr>
          <a:xfrm>
            <a:off x="518305" y="3843247"/>
            <a:ext cx="10515600" cy="1325563"/>
          </a:xfrm>
        </p:spPr>
        <p:txBody>
          <a:bodyPr>
            <a:normAutofit fontScale="90000"/>
          </a:bodyPr>
          <a:lstStyle/>
          <a:p>
            <a:pPr algn="l"/>
            <a:r>
              <a:rPr lang="en-GB" sz="3600" dirty="0"/>
              <a:t>Ms C frequently described prejudice she experienced though she rarely reported direct incidents…</a:t>
            </a:r>
            <a:br>
              <a:rPr lang="en-GB" sz="3600" dirty="0"/>
            </a:br>
            <a:br>
              <a:rPr lang="en-GB" sz="3600" dirty="0"/>
            </a:br>
            <a:r>
              <a:rPr lang="en-GB" sz="3600" dirty="0"/>
              <a:t>‘Not going to accept carers coming into my home to make fun of me’</a:t>
            </a:r>
            <a:br>
              <a:rPr lang="en-GB" sz="3600" dirty="0"/>
            </a:br>
            <a:br>
              <a:rPr lang="en-GB" sz="3600" dirty="0"/>
            </a:br>
            <a:r>
              <a:rPr lang="en-GB" sz="3600" dirty="0"/>
              <a:t>‘Bigot doctor’</a:t>
            </a:r>
            <a:br>
              <a:rPr lang="en-GB" sz="3600" dirty="0"/>
            </a:br>
            <a:br>
              <a:rPr lang="en-GB" sz="3600" dirty="0"/>
            </a:br>
            <a:r>
              <a:rPr lang="en-GB" sz="3600" dirty="0"/>
              <a:t>But some clearly recorded incidents such as misgendering/verbal abuse/mockery at the hospital. </a:t>
            </a:r>
            <a:br>
              <a:rPr lang="en-GB" sz="3600" dirty="0"/>
            </a:br>
            <a:br>
              <a:rPr lang="en-GB" sz="3600" dirty="0"/>
            </a:br>
            <a:br>
              <a:rPr lang="en-GB" dirty="0"/>
            </a:br>
            <a:br>
              <a:rPr lang="en-GB" dirty="0"/>
            </a:br>
            <a:br>
              <a:rPr lang="en-GB" dirty="0"/>
            </a:br>
            <a:br>
              <a:rPr lang="en-GB" sz="2700" dirty="0"/>
            </a:br>
            <a:br>
              <a:rPr lang="en-GB" sz="2700" dirty="0"/>
            </a:br>
            <a:endParaRPr lang="en-GB" sz="2700" dirty="0"/>
          </a:p>
        </p:txBody>
      </p:sp>
      <p:pic>
        <p:nvPicPr>
          <p:cNvPr id="5" name="Content Placeholder 7" descr="A colorful logo with black text&#10;&#10;AI-generated content may be incorrect.">
            <a:extLst>
              <a:ext uri="{FF2B5EF4-FFF2-40B4-BE49-F238E27FC236}">
                <a16:creationId xmlns:a16="http://schemas.microsoft.com/office/drawing/2014/main" id="{34F5074E-75DE-51CF-44ED-69CA73DBAD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266267"/>
            <a:ext cx="4431144" cy="1594556"/>
          </a:xfrm>
          <a:prstGeom prst="rect">
            <a:avLst/>
          </a:prstGeom>
        </p:spPr>
      </p:pic>
    </p:spTree>
    <p:extLst>
      <p:ext uri="{BB962C8B-B14F-4D97-AF65-F5344CB8AC3E}">
        <p14:creationId xmlns:p14="http://schemas.microsoft.com/office/powerpoint/2010/main" val="3088227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589C9-06DA-C1D7-5F22-83F088ACCB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87728-3E47-9FC2-B419-D89CDB61B3C7}"/>
              </a:ext>
            </a:extLst>
          </p:cNvPr>
          <p:cNvSpPr>
            <a:spLocks noGrp="1"/>
          </p:cNvSpPr>
          <p:nvPr>
            <p:ph type="title"/>
          </p:nvPr>
        </p:nvSpPr>
        <p:spPr>
          <a:xfrm>
            <a:off x="360989" y="4737982"/>
            <a:ext cx="10515600" cy="1325563"/>
          </a:xfrm>
        </p:spPr>
        <p:txBody>
          <a:bodyPr>
            <a:normAutofit fontScale="90000"/>
          </a:bodyPr>
          <a:lstStyle/>
          <a:p>
            <a:pPr algn="l"/>
            <a:br>
              <a:rPr lang="en-GB" dirty="0"/>
            </a:br>
            <a:r>
              <a:rPr lang="en-GB" dirty="0"/>
              <a:t> </a:t>
            </a:r>
            <a:br>
              <a:rPr lang="en-GB" dirty="0"/>
            </a:br>
            <a:br>
              <a:rPr lang="en-GB" dirty="0"/>
            </a:br>
            <a:br>
              <a:rPr lang="en-GB" dirty="0"/>
            </a:br>
            <a:br>
              <a:rPr lang="en-GB" dirty="0"/>
            </a:br>
            <a:br>
              <a:rPr lang="en-GB" dirty="0"/>
            </a:br>
            <a:br>
              <a:rPr lang="en-GB" dirty="0"/>
            </a:br>
            <a:br>
              <a:rPr lang="en-GB" sz="2700" dirty="0"/>
            </a:br>
            <a:br>
              <a:rPr lang="en-GB" sz="2700" dirty="0"/>
            </a:br>
            <a:endParaRPr lang="en-GB" sz="2700" dirty="0"/>
          </a:p>
        </p:txBody>
      </p:sp>
      <p:pic>
        <p:nvPicPr>
          <p:cNvPr id="5" name="Content Placeholder 7" descr="A colorful logo with black text&#10;&#10;AI-generated content may be incorrect.">
            <a:extLst>
              <a:ext uri="{FF2B5EF4-FFF2-40B4-BE49-F238E27FC236}">
                <a16:creationId xmlns:a16="http://schemas.microsoft.com/office/drawing/2014/main" id="{6CAED33B-C3B9-3ED1-8005-D4E2E71A4BA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9867" y="5266267"/>
            <a:ext cx="4431144" cy="1594556"/>
          </a:xfrm>
          <a:prstGeom prst="rect">
            <a:avLst/>
          </a:prstGeom>
        </p:spPr>
      </p:pic>
      <p:sp>
        <p:nvSpPr>
          <p:cNvPr id="4" name="TextBox 3">
            <a:extLst>
              <a:ext uri="{FF2B5EF4-FFF2-40B4-BE49-F238E27FC236}">
                <a16:creationId xmlns:a16="http://schemas.microsoft.com/office/drawing/2014/main" id="{97B4FF5B-AD1B-CBD9-8227-20E0840DF8FF}"/>
              </a:ext>
            </a:extLst>
          </p:cNvPr>
          <p:cNvSpPr txBox="1"/>
          <p:nvPr/>
        </p:nvSpPr>
        <p:spPr>
          <a:xfrm>
            <a:off x="459894" y="465966"/>
            <a:ext cx="11272212" cy="5393143"/>
          </a:xfrm>
          <a:prstGeom prst="rect">
            <a:avLst/>
          </a:prstGeom>
          <a:noFill/>
        </p:spPr>
        <p:txBody>
          <a:bodyPr wrap="square">
            <a:spAutoFit/>
          </a:bodyPr>
          <a:lstStyle/>
          <a:p>
            <a:pPr algn="just">
              <a:lnSpc>
                <a:spcPct val="107000"/>
              </a:lnSpc>
              <a:spcAft>
                <a:spcPts val="800"/>
              </a:spcAft>
              <a:buNone/>
            </a:pPr>
            <a:r>
              <a:rPr lang="en-GB" sz="2800" dirty="0">
                <a:effectLst/>
                <a:latin typeface="Arial" panose="020B0604020202020204" pitchFamily="34" charset="0"/>
                <a:ea typeface="Calibri" panose="020F0502020204030204" pitchFamily="34" charset="0"/>
                <a:cs typeface="Arial" panose="020B0604020202020204" pitchFamily="34" charset="0"/>
              </a:rPr>
              <a:t>The Health Needs Assessment for Lesbian, Gay, Bisexual, Transgender and Non-Binary People (May 2022) found that 55% of transwomen surveyed said they had been discriminated against in that year alone with a sense that there had been ‘a step backward’ and things were in fact worsening.</a:t>
            </a:r>
          </a:p>
          <a:p>
            <a:pPr>
              <a:buNone/>
            </a:pPr>
            <a:endParaRPr lang="en-US" sz="2800" dirty="0">
              <a:latin typeface="Arial" panose="020B0604020202020204" pitchFamily="34" charset="0"/>
              <a:ea typeface="Calibri" panose="020F0502020204030204" pitchFamily="34" charset="0"/>
              <a:cs typeface="Arial" panose="020B0604020202020204" pitchFamily="34" charset="0"/>
            </a:endParaRPr>
          </a:p>
          <a:p>
            <a:pPr>
              <a:buNone/>
            </a:pPr>
            <a:r>
              <a:rPr lang="en-US" sz="2800" dirty="0">
                <a:effectLst/>
                <a:latin typeface="Arial" panose="020B0604020202020204" pitchFamily="34" charset="0"/>
                <a:ea typeface="Calibri" panose="020F0502020204030204" pitchFamily="34" charset="0"/>
                <a:cs typeface="Arial" panose="020B0604020202020204" pitchFamily="34" charset="0"/>
              </a:rPr>
              <a:t>Transgender adults often feel their concerns will not be taken seriously –  unless they see other professionals taking them seriously.</a:t>
            </a:r>
          </a:p>
          <a:p>
            <a:pPr>
              <a:buNone/>
            </a:pPr>
            <a:endParaRPr lang="en-US" sz="2000" dirty="0">
              <a:latin typeface="Arial" panose="020B0604020202020204" pitchFamily="34" charset="0"/>
              <a:ea typeface="Calibri" panose="020F0502020204030204" pitchFamily="34" charset="0"/>
              <a:cs typeface="Arial" panose="020B0604020202020204" pitchFamily="34" charset="0"/>
            </a:endParaRPr>
          </a:p>
          <a:p>
            <a:pPr>
              <a:buNone/>
            </a:pPr>
            <a:endParaRPr lang="en-US" sz="1400" dirty="0">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Report Hate Crime here </a:t>
            </a:r>
            <a:r>
              <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learn more about </a:t>
            </a:r>
            <a:r>
              <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hate crime in Enfield here. </a:t>
            </a:r>
            <a:endPar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buNone/>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23199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Enfield Template">
  <a:themeElements>
    <a:clrScheme name="Enfield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nfield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Enfield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nfield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nfield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nfield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nfield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nfield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nfield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nfield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nfield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nfield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nfield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nfield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nfield Council PowerPoint template 16x9_2024_FINAL_v2.pptx  -  Compatibility Mode" id="{EEABB678-CD34-48E9-BD8C-33323E8DD641}" vid="{1C1B91D2-F64B-4EBE-BD1A-2A4DC2E6AE7A}"/>
    </a:ext>
  </a:extLst>
</a:theme>
</file>

<file path=ppt/theme/theme3.xml><?xml version="1.0" encoding="utf-8"?>
<a:theme xmlns:a="http://schemas.openxmlformats.org/drawingml/2006/main" name="Section Slide">
  <a:themeElements>
    <a:clrScheme name="ICB Presentation Colours">
      <a:dk1>
        <a:srgbClr val="231F20"/>
      </a:dk1>
      <a:lt1>
        <a:srgbClr val="FFFFFF"/>
      </a:lt1>
      <a:dk2>
        <a:srgbClr val="003087"/>
      </a:dk2>
      <a:lt2>
        <a:srgbClr val="FFB81C"/>
      </a:lt2>
      <a:accent1>
        <a:srgbClr val="005EB8"/>
      </a:accent1>
      <a:accent2>
        <a:srgbClr val="003087"/>
      </a:accent2>
      <a:accent3>
        <a:srgbClr val="006747"/>
      </a:accent3>
      <a:accent4>
        <a:srgbClr val="AE2473"/>
      </a:accent4>
      <a:accent5>
        <a:srgbClr val="ED8B00"/>
      </a:accent5>
      <a:accent6>
        <a:srgbClr val="00A399"/>
      </a:accent6>
      <a:hlink>
        <a:srgbClr val="00A399"/>
      </a:hlink>
      <a:folHlink>
        <a:srgbClr val="AE247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tent Slide White">
  <a:themeElements>
    <a:clrScheme name="ICB Presentation Colours">
      <a:dk1>
        <a:srgbClr val="231F20"/>
      </a:dk1>
      <a:lt1>
        <a:srgbClr val="FFFFFF"/>
      </a:lt1>
      <a:dk2>
        <a:srgbClr val="003087"/>
      </a:dk2>
      <a:lt2>
        <a:srgbClr val="FFB81C"/>
      </a:lt2>
      <a:accent1>
        <a:srgbClr val="005EB8"/>
      </a:accent1>
      <a:accent2>
        <a:srgbClr val="003087"/>
      </a:accent2>
      <a:accent3>
        <a:srgbClr val="006747"/>
      </a:accent3>
      <a:accent4>
        <a:srgbClr val="AE2473"/>
      </a:accent4>
      <a:accent5>
        <a:srgbClr val="ED8B00"/>
      </a:accent5>
      <a:accent6>
        <a:srgbClr val="00A399"/>
      </a:accent6>
      <a:hlink>
        <a:srgbClr val="00A399"/>
      </a:hlink>
      <a:folHlink>
        <a:srgbClr val="AE247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74513CDC309D46A1E2FB3978FFDD8A" ma:contentTypeVersion="3" ma:contentTypeDescription="Create a new document." ma:contentTypeScope="" ma:versionID="31995d2a1e04d21d745cced8e1e5d78c">
  <xsd:schema xmlns:xsd="http://www.w3.org/2001/XMLSchema" xmlns:xs="http://www.w3.org/2001/XMLSchema" xmlns:p="http://schemas.microsoft.com/office/2006/metadata/properties" xmlns:ns2="7a878155-6df7-434a-bfdc-f1e78403e8ad" targetNamespace="http://schemas.microsoft.com/office/2006/metadata/properties" ma:root="true" ma:fieldsID="39c63074686c938f93485f15673275fe" ns2:_="">
    <xsd:import namespace="7a878155-6df7-434a-bfdc-f1e78403e8a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878155-6df7-434a-bfdc-f1e78403e8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7DF7859-7E0C-49A6-9375-B48F3F696EB6}"/>
</file>

<file path=customXml/itemProps2.xml><?xml version="1.0" encoding="utf-8"?>
<ds:datastoreItem xmlns:ds="http://schemas.openxmlformats.org/officeDocument/2006/customXml" ds:itemID="{471F5962-8D9C-4505-AD80-ABAB333ADD1C}"/>
</file>

<file path=customXml/itemProps3.xml><?xml version="1.0" encoding="utf-8"?>
<ds:datastoreItem xmlns:ds="http://schemas.openxmlformats.org/officeDocument/2006/customXml" ds:itemID="{633DD4E3-04B9-49DD-BA19-5A9D6197ADA0}"/>
</file>

<file path=docProps/app.xml><?xml version="1.0" encoding="utf-8"?>
<Properties xmlns="http://schemas.openxmlformats.org/officeDocument/2006/extended-properties" xmlns:vt="http://schemas.openxmlformats.org/officeDocument/2006/docPropsVTypes">
  <TotalTime>3796</TotalTime>
  <Words>2238</Words>
  <Application>Microsoft Office PowerPoint</Application>
  <PresentationFormat>Widescreen</PresentationFormat>
  <Paragraphs>218</Paragraphs>
  <Slides>30</Slides>
  <Notes>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30</vt:i4>
      </vt:variant>
    </vt:vector>
  </HeadingPairs>
  <TitlesOfParts>
    <vt:vector size="39" baseType="lpstr">
      <vt:lpstr>Aptos</vt:lpstr>
      <vt:lpstr>Aptos Display</vt:lpstr>
      <vt:lpstr>Arial</vt:lpstr>
      <vt:lpstr>Calibri</vt:lpstr>
      <vt:lpstr>Inter</vt:lpstr>
      <vt:lpstr>Office Theme</vt:lpstr>
      <vt:lpstr>Enfield Template</vt:lpstr>
      <vt:lpstr>Section Slide</vt:lpstr>
      <vt:lpstr>Content Slide White</vt:lpstr>
      <vt:lpstr>The Ms C SAR –are there themes from other SARs?</vt:lpstr>
      <vt:lpstr>What is a Safeguarding Adults Review? What is the point? </vt:lpstr>
      <vt:lpstr>What can we do differently?</vt:lpstr>
      <vt:lpstr>Who was Ms C?   Ms C was a 57-year-old transwoman who died in her home (in Enfield) in late 2022. She suffered from heart disease, spinal issues/pain and diabetes – and had also been diagnosed with a personality disorder.   Ms C’s GP was working to reestablish a number of medications at the time of her death but she died of natural causes in her home.  Ms C’s relationship with professionals was difficult and the ESAB decided a review was necessary. You can find the Executive Summary of this review here.</vt:lpstr>
      <vt:lpstr>How did we do the review?   - Consultation with her family.  - Involvement of LGBTQ charities (including the Enfield LGBTQ Network) and the Tavistock Clinic.  - Partnership chronologies and  analysis. </vt:lpstr>
      <vt:lpstr>How did her identities intersect? How might they have affected how she reacted to professionals and how they reacted to her?</vt:lpstr>
      <vt:lpstr>    </vt:lpstr>
      <vt:lpstr>Ms C frequently described prejudice she experienced though she rarely reported direct incidents…  ‘Not going to accept carers coming into my home to make fun of me’  ‘Bigot doctor’  But some clearly recorded incidents such as misgendering/verbal abuse/mockery at the hospital.        </vt:lpstr>
      <vt:lpstr>          </vt:lpstr>
      <vt:lpstr>          </vt:lpstr>
      <vt:lpstr>          </vt:lpstr>
      <vt:lpstr>Trauma informed practice principles  • Safety  • Trustworthiness  • Choice  • Collaboration  • Empowerment  • Cultural consideration.    </vt:lpstr>
      <vt:lpstr>But what does that mean in practice?  Ms C was very angry whenever plans changed (sometimes expressed verbally, sometimes physically) and she felt let down. This might be linked to her past traumatic experiences which made trust hard – or to her personality disorder – or to a natural feeling that people should do as they say they will – probably a combination of all of those things!  Sometimes one professional was left in a bad position by another not ‘coming through’ and bore to the brunt of that anger.   Often when we find it hard to work with people who appear to be refusing our services, trauma seems to be at the root.   That said, Ms C’s expectations were not always realistic either.   </vt:lpstr>
      <vt:lpstr>Did not attend/ Did not engage… OR unable to attend &amp; we failed to engage THEM. </vt:lpstr>
      <vt:lpstr>        </vt:lpstr>
      <vt:lpstr>        </vt:lpstr>
      <vt:lpstr>        </vt:lpstr>
      <vt:lpstr>A quick call/ email that should have been a meeting…   Focusing on discussions rather than demands…   </vt:lpstr>
      <vt:lpstr>What is Professional Curiosity? </vt:lpstr>
      <vt:lpstr>Are we recognising patterns over time? </vt:lpstr>
      <vt:lpstr>Who can call an Multi Disciplinary/Agency team MDT meeting?</vt:lpstr>
      <vt:lpstr>The Enfield High Risk Advisory Panel HRAP </vt:lpstr>
      <vt:lpstr>Reviewing…</vt:lpstr>
      <vt:lpstr>Mental Capacity:</vt:lpstr>
      <vt:lpstr>Unwise Decisions – but they said no…</vt:lpstr>
      <vt:lpstr>How broadly do we think about communication needs?</vt:lpstr>
      <vt:lpstr>       </vt:lpstr>
      <vt:lpstr>       </vt:lpstr>
      <vt:lpstr>   Introductions not referrals.  Change is incredibly difficult.   If it was simple as giving someone a number to call, we’d all be perfect…  can we sit with them while they call? Come to the first appointment with them?  Again, looking at patterns. Whilst Ms C could reach out for support, the pattern over time was that she would not do so.   The right person for the right job. </vt:lpstr>
      <vt:lpstr>       </vt:lpstr>
    </vt:vector>
  </TitlesOfParts>
  <Company>London Borough of Enfield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Elspeth Smith</dc:creator>
  <cp:lastModifiedBy>Elspeth Smith</cp:lastModifiedBy>
  <cp:revision>8</cp:revision>
  <dcterms:created xsi:type="dcterms:W3CDTF">2025-06-09T14:17:56Z</dcterms:created>
  <dcterms:modified xsi:type="dcterms:W3CDTF">2026-02-11T12:55:39Z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0x010100BC74513CDC309D46A1E2FB3978FFDD8A</vt:lpwstr>
  </property>
</Properties>
</file>