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6"/>
  </p:notesMasterIdLst>
  <p:sldIdLst>
    <p:sldId id="291" r:id="rId5"/>
    <p:sldId id="344" r:id="rId6"/>
    <p:sldId id="343" r:id="rId7"/>
    <p:sldId id="349" r:id="rId8"/>
    <p:sldId id="350" r:id="rId9"/>
    <p:sldId id="268" r:id="rId10"/>
    <p:sldId id="388" r:id="rId11"/>
    <p:sldId id="345" r:id="rId12"/>
    <p:sldId id="337" r:id="rId13"/>
    <p:sldId id="338" r:id="rId14"/>
    <p:sldId id="368" r:id="rId15"/>
    <p:sldId id="369" r:id="rId16"/>
    <p:sldId id="370" r:id="rId17"/>
    <p:sldId id="371" r:id="rId18"/>
    <p:sldId id="359" r:id="rId19"/>
    <p:sldId id="374" r:id="rId20"/>
    <p:sldId id="375" r:id="rId21"/>
    <p:sldId id="376" r:id="rId22"/>
    <p:sldId id="378" r:id="rId23"/>
    <p:sldId id="352" r:id="rId24"/>
    <p:sldId id="353" r:id="rId25"/>
    <p:sldId id="354" r:id="rId26"/>
    <p:sldId id="356" r:id="rId27"/>
    <p:sldId id="276" r:id="rId28"/>
    <p:sldId id="382" r:id="rId29"/>
    <p:sldId id="381" r:id="rId30"/>
    <p:sldId id="311" r:id="rId31"/>
    <p:sldId id="361" r:id="rId32"/>
    <p:sldId id="392" r:id="rId33"/>
    <p:sldId id="363" r:id="rId34"/>
    <p:sldId id="384" r:id="rId35"/>
    <p:sldId id="385" r:id="rId36"/>
    <p:sldId id="394" r:id="rId37"/>
    <p:sldId id="348" r:id="rId38"/>
    <p:sldId id="308" r:id="rId39"/>
    <p:sldId id="366" r:id="rId40"/>
    <p:sldId id="390" r:id="rId41"/>
    <p:sldId id="391" r:id="rId42"/>
    <p:sldId id="317" r:id="rId43"/>
    <p:sldId id="310" r:id="rId44"/>
    <p:sldId id="28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A1"/>
    <a:srgbClr val="DBE5F9"/>
    <a:srgbClr val="1947AA"/>
    <a:srgbClr val="C4D5F6"/>
    <a:srgbClr val="A6A6A6"/>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5814" autoAdjust="0"/>
  </p:normalViewPr>
  <p:slideViewPr>
    <p:cSldViewPr snapToGrid="0">
      <p:cViewPr varScale="1">
        <p:scale>
          <a:sx n="73" d="100"/>
          <a:sy n="73" d="100"/>
        </p:scale>
        <p:origin x="20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 Id="rId5" Type="http://schemas.openxmlformats.org/officeDocument/2006/relationships/image" Target="../media/image48.png"/><Relationship Id="rId4" Type="http://schemas.openxmlformats.org/officeDocument/2006/relationships/image" Target="../media/image47.png"/></Relationships>
</file>

<file path=ppt/diagrams/_rels/data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 Id="rId5" Type="http://schemas.openxmlformats.org/officeDocument/2006/relationships/image" Target="../media/image47.png"/><Relationship Id="rId4" Type="http://schemas.openxmlformats.org/officeDocument/2006/relationships/image" Target="../media/image52.png"/></Relationships>
</file>

<file path=ppt/diagrams/_rels/data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image" Target="../media/image5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 Id="rId5" Type="http://schemas.openxmlformats.org/officeDocument/2006/relationships/image" Target="../media/image48.png"/><Relationship Id="rId4" Type="http://schemas.openxmlformats.org/officeDocument/2006/relationships/image" Target="../media/image4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 Id="rId5" Type="http://schemas.openxmlformats.org/officeDocument/2006/relationships/image" Target="../media/image47.png"/><Relationship Id="rId4" Type="http://schemas.openxmlformats.org/officeDocument/2006/relationships/image" Target="../media/image5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image" Target="../media/image5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4DEDA0-4E91-4396-8B64-CDA3F1AFF933}"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en-US"/>
        </a:p>
      </dgm:t>
    </dgm:pt>
    <dgm:pt modelId="{F7ABE044-CD3D-4F1C-9C4F-FB861D1D9803}">
      <dgm:prSet phldrT="[Tex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Margaret is 78 and lives alone but is actively involved in the community; particularly in charity work. She has a grown-up son who lives in Australia and her husband died many years ago. </a:t>
          </a:r>
        </a:p>
      </dgm:t>
    </dgm:pt>
    <dgm:pt modelId="{502F7042-1C7D-4AEC-B111-85E02DEFF486}" type="parTrans" cxnId="{66FAA8E5-FB2F-4D56-BCFC-E003F2B75601}">
      <dgm:prSet/>
      <dgm:spPr/>
      <dgm:t>
        <a:bodyPr/>
        <a:lstStyle/>
        <a:p>
          <a:endParaRPr lang="en-US">
            <a:latin typeface="Arial" panose="020B0604020202020204" pitchFamily="34" charset="0"/>
            <a:cs typeface="Arial" panose="020B0604020202020204" pitchFamily="34" charset="0"/>
          </a:endParaRPr>
        </a:p>
      </dgm:t>
    </dgm:pt>
    <dgm:pt modelId="{FB54E517-BA40-4E4A-8A71-5B92AAB46E7F}" type="sibTrans" cxnId="{66FAA8E5-FB2F-4D56-BCFC-E003F2B75601}">
      <dgm:prSet/>
      <dgm:spPr/>
      <dgm:t>
        <a:bodyPr/>
        <a:lstStyle/>
        <a:p>
          <a:endParaRPr lang="en-US">
            <a:latin typeface="Arial" panose="020B0604020202020204" pitchFamily="34" charset="0"/>
            <a:cs typeface="Arial" panose="020B0604020202020204" pitchFamily="34" charset="0"/>
          </a:endParaRPr>
        </a:p>
      </dgm:t>
    </dgm:pt>
    <dgm:pt modelId="{CD7701DB-7DB7-4F5B-9E95-00BBDC164FBC}">
      <dgm:prSe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She received a call on her landline from Hannah Wilkinson at her bank who informed her that there had been suspicious activity relating to her account. Hannah advised Margaret that she was going to be transferred to DC Peters from the fraud squad who would be investigating. </a:t>
          </a:r>
        </a:p>
      </dgm:t>
    </dgm:pt>
    <dgm:pt modelId="{0BEDC2F9-2F38-4E40-9B42-63E695DED6D9}" type="parTrans" cxnId="{E94B450B-E3B1-4CB1-8386-479EE62D4058}">
      <dgm:prSet/>
      <dgm:spPr/>
      <dgm:t>
        <a:bodyPr/>
        <a:lstStyle/>
        <a:p>
          <a:endParaRPr lang="en-US">
            <a:latin typeface="Arial" panose="020B0604020202020204" pitchFamily="34" charset="0"/>
            <a:cs typeface="Arial" panose="020B0604020202020204" pitchFamily="34" charset="0"/>
          </a:endParaRPr>
        </a:p>
      </dgm:t>
    </dgm:pt>
    <dgm:pt modelId="{999B5E7B-8B03-44EF-AFF3-9465C084DA46}" type="sibTrans" cxnId="{E94B450B-E3B1-4CB1-8386-479EE62D4058}">
      <dgm:prSet/>
      <dgm:spPr/>
      <dgm:t>
        <a:bodyPr/>
        <a:lstStyle/>
        <a:p>
          <a:endParaRPr lang="en-US">
            <a:latin typeface="Arial" panose="020B0604020202020204" pitchFamily="34" charset="0"/>
            <a:cs typeface="Arial" panose="020B0604020202020204" pitchFamily="34" charset="0"/>
          </a:endParaRPr>
        </a:p>
      </dgm:t>
    </dgm:pt>
    <dgm:pt modelId="{AF939F49-002A-4722-9CA8-9C61FAC6FF5A}">
      <dgm:prSe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Margaret was given a reference number and told this would be used whenever anyone spoke to her about the investigation. </a:t>
          </a:r>
        </a:p>
        <a:p>
          <a:r>
            <a:rPr lang="en-US" dirty="0">
              <a:solidFill>
                <a:schemeClr val="tx1"/>
              </a:solidFill>
              <a:latin typeface="Arial" panose="020B0604020202020204" pitchFamily="34" charset="0"/>
              <a:cs typeface="Arial" panose="020B0604020202020204" pitchFamily="34" charset="0"/>
            </a:rPr>
            <a:t>DC Peters called and informed her they would be launching an investigation into her account because of the suspicious activity. </a:t>
          </a:r>
        </a:p>
      </dgm:t>
    </dgm:pt>
    <dgm:pt modelId="{45593400-B49D-4C89-9E24-231F6BE6CD4F}" type="parTrans" cxnId="{1F9A28B9-3F01-4F31-A4B4-371C1709D5B7}">
      <dgm:prSet/>
      <dgm:spPr/>
      <dgm:t>
        <a:bodyPr/>
        <a:lstStyle/>
        <a:p>
          <a:endParaRPr lang="en-US">
            <a:latin typeface="Arial" panose="020B0604020202020204" pitchFamily="34" charset="0"/>
            <a:cs typeface="Arial" panose="020B0604020202020204" pitchFamily="34" charset="0"/>
          </a:endParaRPr>
        </a:p>
      </dgm:t>
    </dgm:pt>
    <dgm:pt modelId="{83C28E8F-5B6B-42D5-910A-2FE13325CF51}" type="sibTrans" cxnId="{1F9A28B9-3F01-4F31-A4B4-371C1709D5B7}">
      <dgm:prSet/>
      <dgm:spPr/>
      <dgm:t>
        <a:bodyPr/>
        <a:lstStyle/>
        <a:p>
          <a:endParaRPr lang="en-US">
            <a:latin typeface="Arial" panose="020B0604020202020204" pitchFamily="34" charset="0"/>
            <a:cs typeface="Arial" panose="020B0604020202020204" pitchFamily="34" charset="0"/>
          </a:endParaRPr>
        </a:p>
      </dgm:t>
    </dgm:pt>
    <dgm:pt modelId="{7702180A-D058-4E2F-882C-74A2DFB9DA0F}">
      <dgm:prSe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DC Peters instructed Margaret to transfer £4000 of savings to her current account and then to withdraw it in cash as this was needed as evidence. He told her she would be reimbursed.</a:t>
          </a:r>
        </a:p>
        <a:p>
          <a:r>
            <a:rPr lang="en-US" dirty="0">
              <a:solidFill>
                <a:schemeClr val="tx1"/>
              </a:solidFill>
              <a:latin typeface="Arial" panose="020B0604020202020204" pitchFamily="34" charset="0"/>
              <a:cs typeface="Arial" panose="020B0604020202020204" pitchFamily="34" charset="0"/>
            </a:rPr>
            <a:t>She was told that a security officer would attend her home address to check the cash and that they would quote a password. </a:t>
          </a:r>
        </a:p>
      </dgm:t>
    </dgm:pt>
    <dgm:pt modelId="{0760AF9F-5B7C-454D-A99F-F22662C17598}" type="parTrans" cxnId="{66B62D70-11FF-480B-8651-F1B2F9A395AE}">
      <dgm:prSet/>
      <dgm:spPr/>
      <dgm:t>
        <a:bodyPr/>
        <a:lstStyle/>
        <a:p>
          <a:endParaRPr lang="en-US">
            <a:latin typeface="Arial" panose="020B0604020202020204" pitchFamily="34" charset="0"/>
            <a:cs typeface="Arial" panose="020B0604020202020204" pitchFamily="34" charset="0"/>
          </a:endParaRPr>
        </a:p>
      </dgm:t>
    </dgm:pt>
    <dgm:pt modelId="{71E59602-9D02-428A-9A33-7BC278983467}" type="sibTrans" cxnId="{66B62D70-11FF-480B-8651-F1B2F9A395AE}">
      <dgm:prSet/>
      <dgm:spPr/>
      <dgm:t>
        <a:bodyPr/>
        <a:lstStyle/>
        <a:p>
          <a:endParaRPr lang="en-US">
            <a:latin typeface="Arial" panose="020B0604020202020204" pitchFamily="34" charset="0"/>
            <a:cs typeface="Arial" panose="020B0604020202020204" pitchFamily="34" charset="0"/>
          </a:endParaRPr>
        </a:p>
      </dgm:t>
    </dgm:pt>
    <dgm:pt modelId="{72D2522E-8EF5-443A-B311-26E45D0089EF}">
      <dgm:prSe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Margaret went to the bank to withdraw the cash. </a:t>
          </a:r>
        </a:p>
        <a:p>
          <a:r>
            <a:rPr lang="en-US" dirty="0">
              <a:solidFill>
                <a:schemeClr val="tx1"/>
              </a:solidFill>
              <a:latin typeface="Arial" panose="020B0604020202020204" pitchFamily="34" charset="0"/>
              <a:cs typeface="Arial" panose="020B0604020202020204" pitchFamily="34" charset="0"/>
            </a:rPr>
            <a:t>She was asked by the bank staff what the funds were for but advised them it was for her grandchildren as DC Peters had alluded to someone from the bank being involved in the suspicious activity.</a:t>
          </a:r>
        </a:p>
      </dgm:t>
    </dgm:pt>
    <dgm:pt modelId="{FE868418-06B3-4239-9F0C-97E67A580208}" type="parTrans" cxnId="{CD4C6C27-BD63-4059-84C2-A30FA7CCAC4C}">
      <dgm:prSet/>
      <dgm:spPr/>
      <dgm:t>
        <a:bodyPr/>
        <a:lstStyle/>
        <a:p>
          <a:endParaRPr lang="en-US">
            <a:latin typeface="Arial" panose="020B0604020202020204" pitchFamily="34" charset="0"/>
            <a:cs typeface="Arial" panose="020B0604020202020204" pitchFamily="34" charset="0"/>
          </a:endParaRPr>
        </a:p>
      </dgm:t>
    </dgm:pt>
    <dgm:pt modelId="{CDFA989D-D13D-4869-AE2A-31F26152AA1E}" type="sibTrans" cxnId="{CD4C6C27-BD63-4059-84C2-A30FA7CCAC4C}">
      <dgm:prSet/>
      <dgm:spPr/>
      <dgm:t>
        <a:bodyPr/>
        <a:lstStyle/>
        <a:p>
          <a:endParaRPr lang="en-US">
            <a:latin typeface="Arial" panose="020B0604020202020204" pitchFamily="34" charset="0"/>
            <a:cs typeface="Arial" panose="020B0604020202020204" pitchFamily="34" charset="0"/>
          </a:endParaRPr>
        </a:p>
      </dgm:t>
    </dgm:pt>
    <dgm:pt modelId="{533E67A5-35B1-4977-86CB-3DFF0067A8B9}" type="pres">
      <dgm:prSet presAssocID="{E04DEDA0-4E91-4396-8B64-CDA3F1AFF933}" presName="Name0" presStyleCnt="0">
        <dgm:presLayoutVars>
          <dgm:dir/>
          <dgm:resizeHandles val="exact"/>
        </dgm:presLayoutVars>
      </dgm:prSet>
      <dgm:spPr/>
    </dgm:pt>
    <dgm:pt modelId="{2F474121-57A3-467D-8AC7-C2B68EF3259E}" type="pres">
      <dgm:prSet presAssocID="{E04DEDA0-4E91-4396-8B64-CDA3F1AFF933}" presName="bkgdShp" presStyleLbl="alignAccFollowNode1" presStyleIdx="0" presStyleCnt="1" custScaleY="100505"/>
      <dgm:spPr/>
    </dgm:pt>
    <dgm:pt modelId="{C279EBA9-393E-4BA0-AA8A-631D5FDA46C3}" type="pres">
      <dgm:prSet presAssocID="{E04DEDA0-4E91-4396-8B64-CDA3F1AFF933}" presName="linComp" presStyleCnt="0"/>
      <dgm:spPr/>
    </dgm:pt>
    <dgm:pt modelId="{5E221353-BECF-4FD9-90FB-F79D2FCD33F8}" type="pres">
      <dgm:prSet presAssocID="{F7ABE044-CD3D-4F1C-9C4F-FB861D1D9803}" presName="compNode" presStyleCnt="0"/>
      <dgm:spPr/>
    </dgm:pt>
    <dgm:pt modelId="{2603A8D3-CDD1-4272-B11E-DDEB17BA74A2}" type="pres">
      <dgm:prSet presAssocID="{F7ABE044-CD3D-4F1C-9C4F-FB861D1D9803}" presName="node" presStyleLbl="node1" presStyleIdx="0" presStyleCnt="5">
        <dgm:presLayoutVars>
          <dgm:bulletEnabled val="1"/>
        </dgm:presLayoutVars>
      </dgm:prSet>
      <dgm:spPr/>
    </dgm:pt>
    <dgm:pt modelId="{0D317655-8177-40BB-AFFB-15CC43B0915F}" type="pres">
      <dgm:prSet presAssocID="{F7ABE044-CD3D-4F1C-9C4F-FB861D1D9803}" presName="invisiNode" presStyleLbl="node1" presStyleIdx="0" presStyleCnt="5"/>
      <dgm:spPr/>
    </dgm:pt>
    <dgm:pt modelId="{7FA02F93-EFF3-4CA7-9C12-43E567ADC895}" type="pres">
      <dgm:prSet presAssocID="{F7ABE044-CD3D-4F1C-9C4F-FB861D1D9803}" presName="imagNode" presStyleLbl="fgImgPlace1" presStyleIdx="0" presStyleCnt="5" custScaleX="99790" custScaleY="123871"/>
      <dgm:spPr>
        <a:blipFill rotWithShape="1">
          <a:blip xmlns:r="http://schemas.openxmlformats.org/officeDocument/2006/relationships" r:embed="rId1"/>
          <a:stretch>
            <a:fillRect/>
          </a:stretch>
        </a:blipFill>
      </dgm:spPr>
    </dgm:pt>
    <dgm:pt modelId="{591388E5-7C47-48D0-9526-15F63D0BE410}" type="pres">
      <dgm:prSet presAssocID="{FB54E517-BA40-4E4A-8A71-5B92AAB46E7F}" presName="sibTrans" presStyleLbl="sibTrans2D1" presStyleIdx="0" presStyleCnt="0"/>
      <dgm:spPr/>
    </dgm:pt>
    <dgm:pt modelId="{3637691C-D422-4322-913C-6D42AC1D9D9F}" type="pres">
      <dgm:prSet presAssocID="{CD7701DB-7DB7-4F5B-9E95-00BBDC164FBC}" presName="compNode" presStyleCnt="0"/>
      <dgm:spPr/>
    </dgm:pt>
    <dgm:pt modelId="{08C87914-3BE6-48DC-A0E6-2517412C7390}" type="pres">
      <dgm:prSet presAssocID="{CD7701DB-7DB7-4F5B-9E95-00BBDC164FBC}" presName="node" presStyleLbl="node1" presStyleIdx="1" presStyleCnt="5">
        <dgm:presLayoutVars>
          <dgm:bulletEnabled val="1"/>
        </dgm:presLayoutVars>
      </dgm:prSet>
      <dgm:spPr/>
    </dgm:pt>
    <dgm:pt modelId="{4F17A153-2331-4786-862F-366DDCD10A16}" type="pres">
      <dgm:prSet presAssocID="{CD7701DB-7DB7-4F5B-9E95-00BBDC164FBC}" presName="invisiNode" presStyleLbl="node1" presStyleIdx="1" presStyleCnt="5"/>
      <dgm:spPr/>
    </dgm:pt>
    <dgm:pt modelId="{A7A00494-94D1-4615-BB62-F0B4496E9DBB}" type="pres">
      <dgm:prSet presAssocID="{CD7701DB-7DB7-4F5B-9E95-00BBDC164FBC}" presName="imagNode" presStyleLbl="fgImgPlace1" presStyleIdx="1" presStyleCnt="5" custScaleX="92380" custScaleY="123871"/>
      <dgm:spPr>
        <a:blipFill rotWithShape="1">
          <a:blip xmlns:r="http://schemas.openxmlformats.org/officeDocument/2006/relationships" r:embed="rId2"/>
          <a:stretch>
            <a:fillRect/>
          </a:stretch>
        </a:blipFill>
      </dgm:spPr>
    </dgm:pt>
    <dgm:pt modelId="{16113CCE-5747-4E91-BABB-727F3E9CD62E}" type="pres">
      <dgm:prSet presAssocID="{999B5E7B-8B03-44EF-AFF3-9465C084DA46}" presName="sibTrans" presStyleLbl="sibTrans2D1" presStyleIdx="0" presStyleCnt="0"/>
      <dgm:spPr/>
    </dgm:pt>
    <dgm:pt modelId="{461C29C7-E44B-4D50-8E10-482F537681A6}" type="pres">
      <dgm:prSet presAssocID="{AF939F49-002A-4722-9CA8-9C61FAC6FF5A}" presName="compNode" presStyleCnt="0"/>
      <dgm:spPr/>
    </dgm:pt>
    <dgm:pt modelId="{913A2DE3-2038-41BE-824C-4A3B9C6610F7}" type="pres">
      <dgm:prSet presAssocID="{AF939F49-002A-4722-9CA8-9C61FAC6FF5A}" presName="node" presStyleLbl="node1" presStyleIdx="2" presStyleCnt="5">
        <dgm:presLayoutVars>
          <dgm:bulletEnabled val="1"/>
        </dgm:presLayoutVars>
      </dgm:prSet>
      <dgm:spPr/>
    </dgm:pt>
    <dgm:pt modelId="{C2F42EA5-A45C-44D6-A673-05DC1B3C76CB}" type="pres">
      <dgm:prSet presAssocID="{AF939F49-002A-4722-9CA8-9C61FAC6FF5A}" presName="invisiNode" presStyleLbl="node1" presStyleIdx="2" presStyleCnt="5"/>
      <dgm:spPr/>
    </dgm:pt>
    <dgm:pt modelId="{E80E8826-F3F0-4D10-AF5D-488B212EA418}" type="pres">
      <dgm:prSet presAssocID="{AF939F49-002A-4722-9CA8-9C61FAC6FF5A}" presName="imagNode" presStyleLbl="fgImgPlace1" presStyleIdx="2" presStyleCnt="5" custScaleX="98826" custScaleY="123871"/>
      <dgm:spPr>
        <a:blipFill rotWithShape="1">
          <a:blip xmlns:r="http://schemas.openxmlformats.org/officeDocument/2006/relationships" r:embed="rId3"/>
          <a:stretch>
            <a:fillRect/>
          </a:stretch>
        </a:blipFill>
      </dgm:spPr>
    </dgm:pt>
    <dgm:pt modelId="{D82581C0-A6B9-4555-AFFF-F0538B029FC8}" type="pres">
      <dgm:prSet presAssocID="{83C28E8F-5B6B-42D5-910A-2FE13325CF51}" presName="sibTrans" presStyleLbl="sibTrans2D1" presStyleIdx="0" presStyleCnt="0"/>
      <dgm:spPr/>
    </dgm:pt>
    <dgm:pt modelId="{6D540A47-A148-40EC-B89B-5FA71C0DA0B2}" type="pres">
      <dgm:prSet presAssocID="{7702180A-D058-4E2F-882C-74A2DFB9DA0F}" presName="compNode" presStyleCnt="0"/>
      <dgm:spPr/>
    </dgm:pt>
    <dgm:pt modelId="{F41C3EF0-76CC-4029-A94E-8C4B2857EC8B}" type="pres">
      <dgm:prSet presAssocID="{7702180A-D058-4E2F-882C-74A2DFB9DA0F}" presName="node" presStyleLbl="node1" presStyleIdx="3" presStyleCnt="5">
        <dgm:presLayoutVars>
          <dgm:bulletEnabled val="1"/>
        </dgm:presLayoutVars>
      </dgm:prSet>
      <dgm:spPr/>
    </dgm:pt>
    <dgm:pt modelId="{268DC642-6D71-473C-B474-5691740551A1}" type="pres">
      <dgm:prSet presAssocID="{7702180A-D058-4E2F-882C-74A2DFB9DA0F}" presName="invisiNode" presStyleLbl="node1" presStyleIdx="3" presStyleCnt="5"/>
      <dgm:spPr/>
    </dgm:pt>
    <dgm:pt modelId="{5FB19660-EFBF-4333-93DF-5036BA0FBEF4}" type="pres">
      <dgm:prSet presAssocID="{7702180A-D058-4E2F-882C-74A2DFB9DA0F}" presName="imagNode" presStyleLbl="fgImgPlace1" presStyleIdx="3" presStyleCnt="5" custScaleX="97027" custScaleY="123871"/>
      <dgm:spPr>
        <a:blipFill rotWithShape="1">
          <a:blip xmlns:r="http://schemas.openxmlformats.org/officeDocument/2006/relationships" r:embed="rId4"/>
          <a:stretch>
            <a:fillRect/>
          </a:stretch>
        </a:blipFill>
      </dgm:spPr>
    </dgm:pt>
    <dgm:pt modelId="{C5374ADA-E0F7-4D17-8BA5-80916148B78C}" type="pres">
      <dgm:prSet presAssocID="{71E59602-9D02-428A-9A33-7BC278983467}" presName="sibTrans" presStyleLbl="sibTrans2D1" presStyleIdx="0" presStyleCnt="0"/>
      <dgm:spPr/>
    </dgm:pt>
    <dgm:pt modelId="{7B8165F8-1248-42FE-BA85-A3A11733A581}" type="pres">
      <dgm:prSet presAssocID="{72D2522E-8EF5-443A-B311-26E45D0089EF}" presName="compNode" presStyleCnt="0"/>
      <dgm:spPr/>
    </dgm:pt>
    <dgm:pt modelId="{6A8D09ED-5306-4EDF-98A5-6C35A764AD32}" type="pres">
      <dgm:prSet presAssocID="{72D2522E-8EF5-443A-B311-26E45D0089EF}" presName="node" presStyleLbl="node1" presStyleIdx="4" presStyleCnt="5">
        <dgm:presLayoutVars>
          <dgm:bulletEnabled val="1"/>
        </dgm:presLayoutVars>
      </dgm:prSet>
      <dgm:spPr/>
    </dgm:pt>
    <dgm:pt modelId="{9BA22680-2CC7-4F35-8579-454E258F5A1E}" type="pres">
      <dgm:prSet presAssocID="{72D2522E-8EF5-443A-B311-26E45D0089EF}" presName="invisiNode" presStyleLbl="node1" presStyleIdx="4" presStyleCnt="5"/>
      <dgm:spPr/>
    </dgm:pt>
    <dgm:pt modelId="{2DB2DF55-25F6-4B2C-8F5C-FA8CE310016F}" type="pres">
      <dgm:prSet presAssocID="{72D2522E-8EF5-443A-B311-26E45D0089EF}" presName="imagNode" presStyleLbl="fgImgPlace1" presStyleIdx="4" presStyleCnt="5" custScaleX="96939" custScaleY="123871"/>
      <dgm:spPr>
        <a:blipFill rotWithShape="1">
          <a:blip xmlns:r="http://schemas.openxmlformats.org/officeDocument/2006/relationships" r:embed="rId5"/>
          <a:stretch>
            <a:fillRect/>
          </a:stretch>
        </a:blipFill>
      </dgm:spPr>
    </dgm:pt>
  </dgm:ptLst>
  <dgm:cxnLst>
    <dgm:cxn modelId="{EE94B602-ABF1-4A4E-8DE5-942988501CBF}" type="presOf" srcId="{F7ABE044-CD3D-4F1C-9C4F-FB861D1D9803}" destId="{2603A8D3-CDD1-4272-B11E-DDEB17BA74A2}" srcOrd="0" destOrd="0" presId="urn:microsoft.com/office/officeart/2005/8/layout/pList2"/>
    <dgm:cxn modelId="{6FF15608-6131-404E-9622-7487E275C1ED}" type="presOf" srcId="{FB54E517-BA40-4E4A-8A71-5B92AAB46E7F}" destId="{591388E5-7C47-48D0-9526-15F63D0BE410}" srcOrd="0" destOrd="0" presId="urn:microsoft.com/office/officeart/2005/8/layout/pList2"/>
    <dgm:cxn modelId="{E94B450B-E3B1-4CB1-8386-479EE62D4058}" srcId="{E04DEDA0-4E91-4396-8B64-CDA3F1AFF933}" destId="{CD7701DB-7DB7-4F5B-9E95-00BBDC164FBC}" srcOrd="1" destOrd="0" parTransId="{0BEDC2F9-2F38-4E40-9B42-63E695DED6D9}" sibTransId="{999B5E7B-8B03-44EF-AFF3-9465C084DA46}"/>
    <dgm:cxn modelId="{50AD8B26-4B20-45A4-AA90-F87573F02F11}" type="presOf" srcId="{CD7701DB-7DB7-4F5B-9E95-00BBDC164FBC}" destId="{08C87914-3BE6-48DC-A0E6-2517412C7390}" srcOrd="0" destOrd="0" presId="urn:microsoft.com/office/officeart/2005/8/layout/pList2"/>
    <dgm:cxn modelId="{CD4C6C27-BD63-4059-84C2-A30FA7CCAC4C}" srcId="{E04DEDA0-4E91-4396-8B64-CDA3F1AFF933}" destId="{72D2522E-8EF5-443A-B311-26E45D0089EF}" srcOrd="4" destOrd="0" parTransId="{FE868418-06B3-4239-9F0C-97E67A580208}" sibTransId="{CDFA989D-D13D-4869-AE2A-31F26152AA1E}"/>
    <dgm:cxn modelId="{A875A828-2506-4D4F-BF0B-398A1C98C610}" type="presOf" srcId="{AF939F49-002A-4722-9CA8-9C61FAC6FF5A}" destId="{913A2DE3-2038-41BE-824C-4A3B9C6610F7}" srcOrd="0" destOrd="0" presId="urn:microsoft.com/office/officeart/2005/8/layout/pList2"/>
    <dgm:cxn modelId="{0708C639-F5F2-4804-8AE7-DE61F5335968}" type="presOf" srcId="{E04DEDA0-4E91-4396-8B64-CDA3F1AFF933}" destId="{533E67A5-35B1-4977-86CB-3DFF0067A8B9}" srcOrd="0" destOrd="0" presId="urn:microsoft.com/office/officeart/2005/8/layout/pList2"/>
    <dgm:cxn modelId="{66B62D70-11FF-480B-8651-F1B2F9A395AE}" srcId="{E04DEDA0-4E91-4396-8B64-CDA3F1AFF933}" destId="{7702180A-D058-4E2F-882C-74A2DFB9DA0F}" srcOrd="3" destOrd="0" parTransId="{0760AF9F-5B7C-454D-A99F-F22662C17598}" sibTransId="{71E59602-9D02-428A-9A33-7BC278983467}"/>
    <dgm:cxn modelId="{E13579A5-FE79-4975-9021-410DBC73728B}" type="presOf" srcId="{999B5E7B-8B03-44EF-AFF3-9465C084DA46}" destId="{16113CCE-5747-4E91-BABB-727F3E9CD62E}" srcOrd="0" destOrd="0" presId="urn:microsoft.com/office/officeart/2005/8/layout/pList2"/>
    <dgm:cxn modelId="{1F9A28B9-3F01-4F31-A4B4-371C1709D5B7}" srcId="{E04DEDA0-4E91-4396-8B64-CDA3F1AFF933}" destId="{AF939F49-002A-4722-9CA8-9C61FAC6FF5A}" srcOrd="2" destOrd="0" parTransId="{45593400-B49D-4C89-9E24-231F6BE6CD4F}" sibTransId="{83C28E8F-5B6B-42D5-910A-2FE13325CF51}"/>
    <dgm:cxn modelId="{5E9CD6BF-6D8C-42D2-A1DE-8005A1B8EC3B}" type="presOf" srcId="{72D2522E-8EF5-443A-B311-26E45D0089EF}" destId="{6A8D09ED-5306-4EDF-98A5-6C35A764AD32}" srcOrd="0" destOrd="0" presId="urn:microsoft.com/office/officeart/2005/8/layout/pList2"/>
    <dgm:cxn modelId="{48984DD8-D68A-4CA2-B5A8-B834F9F76E40}" type="presOf" srcId="{71E59602-9D02-428A-9A33-7BC278983467}" destId="{C5374ADA-E0F7-4D17-8BA5-80916148B78C}" srcOrd="0" destOrd="0" presId="urn:microsoft.com/office/officeart/2005/8/layout/pList2"/>
    <dgm:cxn modelId="{66FAA8E5-FB2F-4D56-BCFC-E003F2B75601}" srcId="{E04DEDA0-4E91-4396-8B64-CDA3F1AFF933}" destId="{F7ABE044-CD3D-4F1C-9C4F-FB861D1D9803}" srcOrd="0" destOrd="0" parTransId="{502F7042-1C7D-4AEC-B111-85E02DEFF486}" sibTransId="{FB54E517-BA40-4E4A-8A71-5B92AAB46E7F}"/>
    <dgm:cxn modelId="{DCDD23EE-5616-4190-9710-F2FA2DF91F58}" type="presOf" srcId="{7702180A-D058-4E2F-882C-74A2DFB9DA0F}" destId="{F41C3EF0-76CC-4029-A94E-8C4B2857EC8B}" srcOrd="0" destOrd="0" presId="urn:microsoft.com/office/officeart/2005/8/layout/pList2"/>
    <dgm:cxn modelId="{CB1E50F3-F27A-4322-A601-46AB005F0F6A}" type="presOf" srcId="{83C28E8F-5B6B-42D5-910A-2FE13325CF51}" destId="{D82581C0-A6B9-4555-AFFF-F0538B029FC8}" srcOrd="0" destOrd="0" presId="urn:microsoft.com/office/officeart/2005/8/layout/pList2"/>
    <dgm:cxn modelId="{EC6F7F58-39C5-438A-A3D0-942E1FE91269}" type="presParOf" srcId="{533E67A5-35B1-4977-86CB-3DFF0067A8B9}" destId="{2F474121-57A3-467D-8AC7-C2B68EF3259E}" srcOrd="0" destOrd="0" presId="urn:microsoft.com/office/officeart/2005/8/layout/pList2"/>
    <dgm:cxn modelId="{86B97FED-051D-4A55-8F64-458B3770365D}" type="presParOf" srcId="{533E67A5-35B1-4977-86CB-3DFF0067A8B9}" destId="{C279EBA9-393E-4BA0-AA8A-631D5FDA46C3}" srcOrd="1" destOrd="0" presId="urn:microsoft.com/office/officeart/2005/8/layout/pList2"/>
    <dgm:cxn modelId="{07B5DDCC-0931-4708-BA3C-771A4CC38F5B}" type="presParOf" srcId="{C279EBA9-393E-4BA0-AA8A-631D5FDA46C3}" destId="{5E221353-BECF-4FD9-90FB-F79D2FCD33F8}" srcOrd="0" destOrd="0" presId="urn:microsoft.com/office/officeart/2005/8/layout/pList2"/>
    <dgm:cxn modelId="{1D969E63-7EBF-471D-9740-086B1FB04049}" type="presParOf" srcId="{5E221353-BECF-4FD9-90FB-F79D2FCD33F8}" destId="{2603A8D3-CDD1-4272-B11E-DDEB17BA74A2}" srcOrd="0" destOrd="0" presId="urn:microsoft.com/office/officeart/2005/8/layout/pList2"/>
    <dgm:cxn modelId="{321DF431-9741-405E-996F-58A09AE55196}" type="presParOf" srcId="{5E221353-BECF-4FD9-90FB-F79D2FCD33F8}" destId="{0D317655-8177-40BB-AFFB-15CC43B0915F}" srcOrd="1" destOrd="0" presId="urn:microsoft.com/office/officeart/2005/8/layout/pList2"/>
    <dgm:cxn modelId="{7A7FE5D3-A78A-49D7-9DA2-A0C8CDBA2630}" type="presParOf" srcId="{5E221353-BECF-4FD9-90FB-F79D2FCD33F8}" destId="{7FA02F93-EFF3-4CA7-9C12-43E567ADC895}" srcOrd="2" destOrd="0" presId="urn:microsoft.com/office/officeart/2005/8/layout/pList2"/>
    <dgm:cxn modelId="{0FDEFCA1-A546-49A9-B842-235BCE726884}" type="presParOf" srcId="{C279EBA9-393E-4BA0-AA8A-631D5FDA46C3}" destId="{591388E5-7C47-48D0-9526-15F63D0BE410}" srcOrd="1" destOrd="0" presId="urn:microsoft.com/office/officeart/2005/8/layout/pList2"/>
    <dgm:cxn modelId="{E1D14B17-B452-46C1-811F-A6BE87E1E8B6}" type="presParOf" srcId="{C279EBA9-393E-4BA0-AA8A-631D5FDA46C3}" destId="{3637691C-D422-4322-913C-6D42AC1D9D9F}" srcOrd="2" destOrd="0" presId="urn:microsoft.com/office/officeart/2005/8/layout/pList2"/>
    <dgm:cxn modelId="{A5E40468-3586-4F01-ABF0-51DAF7E412BC}" type="presParOf" srcId="{3637691C-D422-4322-913C-6D42AC1D9D9F}" destId="{08C87914-3BE6-48DC-A0E6-2517412C7390}" srcOrd="0" destOrd="0" presId="urn:microsoft.com/office/officeart/2005/8/layout/pList2"/>
    <dgm:cxn modelId="{940138DC-AD17-459A-B4A5-748EAF7D5219}" type="presParOf" srcId="{3637691C-D422-4322-913C-6D42AC1D9D9F}" destId="{4F17A153-2331-4786-862F-366DDCD10A16}" srcOrd="1" destOrd="0" presId="urn:microsoft.com/office/officeart/2005/8/layout/pList2"/>
    <dgm:cxn modelId="{2495697C-1B5F-473E-8AF9-1A36CB91C65D}" type="presParOf" srcId="{3637691C-D422-4322-913C-6D42AC1D9D9F}" destId="{A7A00494-94D1-4615-BB62-F0B4496E9DBB}" srcOrd="2" destOrd="0" presId="urn:microsoft.com/office/officeart/2005/8/layout/pList2"/>
    <dgm:cxn modelId="{80699A21-4C60-423F-8685-52206C82058B}" type="presParOf" srcId="{C279EBA9-393E-4BA0-AA8A-631D5FDA46C3}" destId="{16113CCE-5747-4E91-BABB-727F3E9CD62E}" srcOrd="3" destOrd="0" presId="urn:microsoft.com/office/officeart/2005/8/layout/pList2"/>
    <dgm:cxn modelId="{3A54DBCE-5448-49D0-9BC5-9F1E774B2B08}" type="presParOf" srcId="{C279EBA9-393E-4BA0-AA8A-631D5FDA46C3}" destId="{461C29C7-E44B-4D50-8E10-482F537681A6}" srcOrd="4" destOrd="0" presId="urn:microsoft.com/office/officeart/2005/8/layout/pList2"/>
    <dgm:cxn modelId="{55AFC60F-FE39-49CB-B711-829A01E1989D}" type="presParOf" srcId="{461C29C7-E44B-4D50-8E10-482F537681A6}" destId="{913A2DE3-2038-41BE-824C-4A3B9C6610F7}" srcOrd="0" destOrd="0" presId="urn:microsoft.com/office/officeart/2005/8/layout/pList2"/>
    <dgm:cxn modelId="{DEEFAFC3-3FB8-4C85-BB97-A99881518B91}" type="presParOf" srcId="{461C29C7-E44B-4D50-8E10-482F537681A6}" destId="{C2F42EA5-A45C-44D6-A673-05DC1B3C76CB}" srcOrd="1" destOrd="0" presId="urn:microsoft.com/office/officeart/2005/8/layout/pList2"/>
    <dgm:cxn modelId="{04BB9314-E7E8-42F2-A707-C8137F74BF92}" type="presParOf" srcId="{461C29C7-E44B-4D50-8E10-482F537681A6}" destId="{E80E8826-F3F0-4D10-AF5D-488B212EA418}" srcOrd="2" destOrd="0" presId="urn:microsoft.com/office/officeart/2005/8/layout/pList2"/>
    <dgm:cxn modelId="{8046F279-0325-4E1B-8CB7-20A97A4A44B9}" type="presParOf" srcId="{C279EBA9-393E-4BA0-AA8A-631D5FDA46C3}" destId="{D82581C0-A6B9-4555-AFFF-F0538B029FC8}" srcOrd="5" destOrd="0" presId="urn:microsoft.com/office/officeart/2005/8/layout/pList2"/>
    <dgm:cxn modelId="{65EB6D64-DBA7-489F-8C68-5D737A6E0E94}" type="presParOf" srcId="{C279EBA9-393E-4BA0-AA8A-631D5FDA46C3}" destId="{6D540A47-A148-40EC-B89B-5FA71C0DA0B2}" srcOrd="6" destOrd="0" presId="urn:microsoft.com/office/officeart/2005/8/layout/pList2"/>
    <dgm:cxn modelId="{610727F3-446B-41CF-8C10-7624B9FC6279}" type="presParOf" srcId="{6D540A47-A148-40EC-B89B-5FA71C0DA0B2}" destId="{F41C3EF0-76CC-4029-A94E-8C4B2857EC8B}" srcOrd="0" destOrd="0" presId="urn:microsoft.com/office/officeart/2005/8/layout/pList2"/>
    <dgm:cxn modelId="{E0C669AE-934A-47DC-A527-7FEDAEB6AB96}" type="presParOf" srcId="{6D540A47-A148-40EC-B89B-5FA71C0DA0B2}" destId="{268DC642-6D71-473C-B474-5691740551A1}" srcOrd="1" destOrd="0" presId="urn:microsoft.com/office/officeart/2005/8/layout/pList2"/>
    <dgm:cxn modelId="{6C7A37C0-C867-4978-AB12-13B149D94C59}" type="presParOf" srcId="{6D540A47-A148-40EC-B89B-5FA71C0DA0B2}" destId="{5FB19660-EFBF-4333-93DF-5036BA0FBEF4}" srcOrd="2" destOrd="0" presId="urn:microsoft.com/office/officeart/2005/8/layout/pList2"/>
    <dgm:cxn modelId="{1F208736-A8A7-4DAB-A3F7-9953314FDD06}" type="presParOf" srcId="{C279EBA9-393E-4BA0-AA8A-631D5FDA46C3}" destId="{C5374ADA-E0F7-4D17-8BA5-80916148B78C}" srcOrd="7" destOrd="0" presId="urn:microsoft.com/office/officeart/2005/8/layout/pList2"/>
    <dgm:cxn modelId="{B8241217-ABA9-47B1-90EE-35680397BDCB}" type="presParOf" srcId="{C279EBA9-393E-4BA0-AA8A-631D5FDA46C3}" destId="{7B8165F8-1248-42FE-BA85-A3A11733A581}" srcOrd="8" destOrd="0" presId="urn:microsoft.com/office/officeart/2005/8/layout/pList2"/>
    <dgm:cxn modelId="{CECDE955-D328-49E1-B027-7B67F532A929}" type="presParOf" srcId="{7B8165F8-1248-42FE-BA85-A3A11733A581}" destId="{6A8D09ED-5306-4EDF-98A5-6C35A764AD32}" srcOrd="0" destOrd="0" presId="urn:microsoft.com/office/officeart/2005/8/layout/pList2"/>
    <dgm:cxn modelId="{CA6CFF07-5201-4219-BDC5-19E8FCAFD5AF}" type="presParOf" srcId="{7B8165F8-1248-42FE-BA85-A3A11733A581}" destId="{9BA22680-2CC7-4F35-8579-454E258F5A1E}" srcOrd="1" destOrd="0" presId="urn:microsoft.com/office/officeart/2005/8/layout/pList2"/>
    <dgm:cxn modelId="{76C9E62F-9C90-4C0F-8644-E765D3A70895}" type="presParOf" srcId="{7B8165F8-1248-42FE-BA85-A3A11733A581}" destId="{2DB2DF55-25F6-4B2C-8F5C-FA8CE310016F}"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4DEDA0-4E91-4396-8B64-CDA3F1AFF933}"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en-US"/>
        </a:p>
      </dgm:t>
    </dgm:pt>
    <dgm:pt modelId="{F7ABE044-CD3D-4F1C-9C4F-FB861D1D9803}">
      <dgm:prSet phldrT="[Tex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The contact continued for a few months with Margaret being asked to make various transactions. She was asked to withdraw cash on a number of occasions which was collected by a courier. </a:t>
          </a:r>
        </a:p>
      </dgm:t>
    </dgm:pt>
    <dgm:pt modelId="{502F7042-1C7D-4AEC-B111-85E02DEFF486}" type="parTrans" cxnId="{66FAA8E5-FB2F-4D56-BCFC-E003F2B75601}">
      <dgm:prSet/>
      <dgm:spPr/>
      <dgm:t>
        <a:bodyPr/>
        <a:lstStyle/>
        <a:p>
          <a:endParaRPr lang="en-US">
            <a:latin typeface="Arial" panose="020B0604020202020204" pitchFamily="34" charset="0"/>
            <a:cs typeface="Arial" panose="020B0604020202020204" pitchFamily="34" charset="0"/>
          </a:endParaRPr>
        </a:p>
      </dgm:t>
    </dgm:pt>
    <dgm:pt modelId="{FB54E517-BA40-4E4A-8A71-5B92AAB46E7F}" type="sibTrans" cxnId="{66FAA8E5-FB2F-4D56-BCFC-E003F2B75601}">
      <dgm:prSet/>
      <dgm:spPr/>
      <dgm:t>
        <a:bodyPr/>
        <a:lstStyle/>
        <a:p>
          <a:endParaRPr lang="en-US">
            <a:latin typeface="Arial" panose="020B0604020202020204" pitchFamily="34" charset="0"/>
            <a:cs typeface="Arial" panose="020B0604020202020204" pitchFamily="34" charset="0"/>
          </a:endParaRPr>
        </a:p>
      </dgm:t>
    </dgm:pt>
    <dgm:pt modelId="{CD7701DB-7DB7-4F5B-9E95-00BBDC164FBC}">
      <dgm:prSe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The contact evolved and Margaret was asked to also buy gold as DC Peters told her that a gold company were being looked into from the suspicious activity. </a:t>
          </a:r>
        </a:p>
      </dgm:t>
    </dgm:pt>
    <dgm:pt modelId="{0BEDC2F9-2F38-4E40-9B42-63E695DED6D9}" type="parTrans" cxnId="{E94B450B-E3B1-4CB1-8386-479EE62D4058}">
      <dgm:prSet/>
      <dgm:spPr/>
      <dgm:t>
        <a:bodyPr/>
        <a:lstStyle/>
        <a:p>
          <a:endParaRPr lang="en-US">
            <a:latin typeface="Arial" panose="020B0604020202020204" pitchFamily="34" charset="0"/>
            <a:cs typeface="Arial" panose="020B0604020202020204" pitchFamily="34" charset="0"/>
          </a:endParaRPr>
        </a:p>
      </dgm:t>
    </dgm:pt>
    <dgm:pt modelId="{999B5E7B-8B03-44EF-AFF3-9465C084DA46}" type="sibTrans" cxnId="{E94B450B-E3B1-4CB1-8386-479EE62D4058}">
      <dgm:prSet/>
      <dgm:spPr/>
      <dgm:t>
        <a:bodyPr/>
        <a:lstStyle/>
        <a:p>
          <a:endParaRPr lang="en-US">
            <a:latin typeface="Arial" panose="020B0604020202020204" pitchFamily="34" charset="0"/>
            <a:cs typeface="Arial" panose="020B0604020202020204" pitchFamily="34" charset="0"/>
          </a:endParaRPr>
        </a:p>
      </dgm:t>
    </dgm:pt>
    <dgm:pt modelId="{AF939F49-002A-4722-9CA8-9C61FAC6FF5A}">
      <dgm:prSe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She was asked to buy twenty gold bars and was asked to collect the gold in person from the company. </a:t>
          </a:r>
        </a:p>
      </dgm:t>
    </dgm:pt>
    <dgm:pt modelId="{45593400-B49D-4C89-9E24-231F6BE6CD4F}" type="parTrans" cxnId="{1F9A28B9-3F01-4F31-A4B4-371C1709D5B7}">
      <dgm:prSet/>
      <dgm:spPr/>
      <dgm:t>
        <a:bodyPr/>
        <a:lstStyle/>
        <a:p>
          <a:endParaRPr lang="en-US">
            <a:latin typeface="Arial" panose="020B0604020202020204" pitchFamily="34" charset="0"/>
            <a:cs typeface="Arial" panose="020B0604020202020204" pitchFamily="34" charset="0"/>
          </a:endParaRPr>
        </a:p>
      </dgm:t>
    </dgm:pt>
    <dgm:pt modelId="{83C28E8F-5B6B-42D5-910A-2FE13325CF51}" type="sibTrans" cxnId="{1F9A28B9-3F01-4F31-A4B4-371C1709D5B7}">
      <dgm:prSet/>
      <dgm:spPr/>
      <dgm:t>
        <a:bodyPr/>
        <a:lstStyle/>
        <a:p>
          <a:endParaRPr lang="en-US">
            <a:latin typeface="Arial" panose="020B0604020202020204" pitchFamily="34" charset="0"/>
            <a:cs typeface="Arial" panose="020B0604020202020204" pitchFamily="34" charset="0"/>
          </a:endParaRPr>
        </a:p>
      </dgm:t>
    </dgm:pt>
    <dgm:pt modelId="{7702180A-D058-4E2F-882C-74A2DFB9DA0F}">
      <dgm:prSe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DC Peters arranged a taxi to take her to and from the shop. </a:t>
          </a:r>
        </a:p>
      </dgm:t>
    </dgm:pt>
    <dgm:pt modelId="{0760AF9F-5B7C-454D-A99F-F22662C17598}" type="parTrans" cxnId="{66B62D70-11FF-480B-8651-F1B2F9A395AE}">
      <dgm:prSet/>
      <dgm:spPr/>
      <dgm:t>
        <a:bodyPr/>
        <a:lstStyle/>
        <a:p>
          <a:endParaRPr lang="en-US">
            <a:latin typeface="Arial" panose="020B0604020202020204" pitchFamily="34" charset="0"/>
            <a:cs typeface="Arial" panose="020B0604020202020204" pitchFamily="34" charset="0"/>
          </a:endParaRPr>
        </a:p>
      </dgm:t>
    </dgm:pt>
    <dgm:pt modelId="{71E59602-9D02-428A-9A33-7BC278983467}" type="sibTrans" cxnId="{66B62D70-11FF-480B-8651-F1B2F9A395AE}">
      <dgm:prSet/>
      <dgm:spPr/>
      <dgm:t>
        <a:bodyPr/>
        <a:lstStyle/>
        <a:p>
          <a:endParaRPr lang="en-US">
            <a:latin typeface="Arial" panose="020B0604020202020204" pitchFamily="34" charset="0"/>
            <a:cs typeface="Arial" panose="020B0604020202020204" pitchFamily="34" charset="0"/>
          </a:endParaRPr>
        </a:p>
      </dgm:t>
    </dgm:pt>
    <dgm:pt modelId="{8763D9B7-C8A0-4004-BB91-49F4B8ACA725}">
      <dgm:prSet/>
      <dgm:spPr>
        <a:solidFill>
          <a:schemeClr val="bg1"/>
        </a:solidFill>
        <a:ln>
          <a:solidFill>
            <a:schemeClr val="tx1"/>
          </a:solidFill>
        </a:ln>
      </dgm:spPr>
      <dgm:t>
        <a:bodyPr/>
        <a:lstStyle/>
        <a:p>
          <a:r>
            <a:rPr lang="en-US" b="0" dirty="0">
              <a:solidFill>
                <a:schemeClr val="tx1"/>
              </a:solidFill>
              <a:latin typeface="Arial" panose="020B0604020202020204" pitchFamily="34" charset="0"/>
              <a:cs typeface="Arial" panose="020B0604020202020204" pitchFamily="34" charset="0"/>
            </a:rPr>
            <a:t>Later that day, as DC Peters had advised, a man attended her address and took the cash from her; providing her with the password which was given to her by DC Peters. </a:t>
          </a:r>
          <a:endParaRPr lang="en-US" dirty="0">
            <a:latin typeface="Arial" panose="020B0604020202020204" pitchFamily="34" charset="0"/>
            <a:cs typeface="Arial" panose="020B0604020202020204" pitchFamily="34" charset="0"/>
          </a:endParaRPr>
        </a:p>
      </dgm:t>
    </dgm:pt>
    <dgm:pt modelId="{CD780F19-8831-413A-A2C0-BE66817CFB14}" type="parTrans" cxnId="{DBA0C437-A137-47A6-B76C-79DE4AFE960F}">
      <dgm:prSet/>
      <dgm:spPr/>
      <dgm:t>
        <a:bodyPr/>
        <a:lstStyle/>
        <a:p>
          <a:endParaRPr lang="en-US">
            <a:latin typeface="Arial" panose="020B0604020202020204" pitchFamily="34" charset="0"/>
            <a:cs typeface="Arial" panose="020B0604020202020204" pitchFamily="34" charset="0"/>
          </a:endParaRPr>
        </a:p>
      </dgm:t>
    </dgm:pt>
    <dgm:pt modelId="{B7B0B8CD-9B5C-401E-A5F1-20351E2F71D6}" type="sibTrans" cxnId="{DBA0C437-A137-47A6-B76C-79DE4AFE960F}">
      <dgm:prSet/>
      <dgm:spPr/>
      <dgm:t>
        <a:bodyPr/>
        <a:lstStyle/>
        <a:p>
          <a:endParaRPr lang="en-US">
            <a:latin typeface="Arial" panose="020B0604020202020204" pitchFamily="34" charset="0"/>
            <a:cs typeface="Arial" panose="020B0604020202020204" pitchFamily="34" charset="0"/>
          </a:endParaRPr>
        </a:p>
      </dgm:t>
    </dgm:pt>
    <dgm:pt modelId="{533E67A5-35B1-4977-86CB-3DFF0067A8B9}" type="pres">
      <dgm:prSet presAssocID="{E04DEDA0-4E91-4396-8B64-CDA3F1AFF933}" presName="Name0" presStyleCnt="0">
        <dgm:presLayoutVars>
          <dgm:dir/>
          <dgm:resizeHandles val="exact"/>
        </dgm:presLayoutVars>
      </dgm:prSet>
      <dgm:spPr/>
    </dgm:pt>
    <dgm:pt modelId="{2F474121-57A3-467D-8AC7-C2B68EF3259E}" type="pres">
      <dgm:prSet presAssocID="{E04DEDA0-4E91-4396-8B64-CDA3F1AFF933}" presName="bkgdShp" presStyleLbl="alignAccFollowNode1" presStyleIdx="0" presStyleCnt="1" custScaleY="100505"/>
      <dgm:spPr/>
    </dgm:pt>
    <dgm:pt modelId="{C279EBA9-393E-4BA0-AA8A-631D5FDA46C3}" type="pres">
      <dgm:prSet presAssocID="{E04DEDA0-4E91-4396-8B64-CDA3F1AFF933}" presName="linComp" presStyleCnt="0"/>
      <dgm:spPr/>
    </dgm:pt>
    <dgm:pt modelId="{B651C686-18F0-4CB3-A553-5C0E2EC77C60}" type="pres">
      <dgm:prSet presAssocID="{8763D9B7-C8A0-4004-BB91-49F4B8ACA725}" presName="compNode" presStyleCnt="0"/>
      <dgm:spPr/>
    </dgm:pt>
    <dgm:pt modelId="{47A79A79-EE56-4E6F-AB24-4E5AB68D3061}" type="pres">
      <dgm:prSet presAssocID="{8763D9B7-C8A0-4004-BB91-49F4B8ACA725}" presName="node" presStyleLbl="node1" presStyleIdx="0" presStyleCnt="5">
        <dgm:presLayoutVars>
          <dgm:bulletEnabled val="1"/>
        </dgm:presLayoutVars>
      </dgm:prSet>
      <dgm:spPr/>
    </dgm:pt>
    <dgm:pt modelId="{01BB3070-DF48-42B5-92EC-E597CC8C8453}" type="pres">
      <dgm:prSet presAssocID="{8763D9B7-C8A0-4004-BB91-49F4B8ACA725}" presName="invisiNode" presStyleLbl="node1" presStyleIdx="0" presStyleCnt="5"/>
      <dgm:spPr/>
    </dgm:pt>
    <dgm:pt modelId="{EBA9EF93-4F44-4FCE-8A07-5D5F9A7AFAAF}" type="pres">
      <dgm:prSet presAssocID="{8763D9B7-C8A0-4004-BB91-49F4B8ACA725}" presName="imagNode" presStyleLbl="fgImgPlace1" presStyleIdx="0" presStyleCnt="5" custScaleX="77040"/>
      <dgm:spPr>
        <a:blipFill rotWithShape="1">
          <a:blip xmlns:r="http://schemas.openxmlformats.org/officeDocument/2006/relationships" r:embed="rId1"/>
          <a:stretch>
            <a:fillRect/>
          </a:stretch>
        </a:blipFill>
      </dgm:spPr>
    </dgm:pt>
    <dgm:pt modelId="{7A2EE298-4984-4FB7-8DD5-146F0AB63D22}" type="pres">
      <dgm:prSet presAssocID="{B7B0B8CD-9B5C-401E-A5F1-20351E2F71D6}" presName="sibTrans" presStyleLbl="sibTrans2D1" presStyleIdx="0" presStyleCnt="0"/>
      <dgm:spPr/>
    </dgm:pt>
    <dgm:pt modelId="{5E221353-BECF-4FD9-90FB-F79D2FCD33F8}" type="pres">
      <dgm:prSet presAssocID="{F7ABE044-CD3D-4F1C-9C4F-FB861D1D9803}" presName="compNode" presStyleCnt="0"/>
      <dgm:spPr/>
    </dgm:pt>
    <dgm:pt modelId="{2603A8D3-CDD1-4272-B11E-DDEB17BA74A2}" type="pres">
      <dgm:prSet presAssocID="{F7ABE044-CD3D-4F1C-9C4F-FB861D1D9803}" presName="node" presStyleLbl="node1" presStyleIdx="1" presStyleCnt="5">
        <dgm:presLayoutVars>
          <dgm:bulletEnabled val="1"/>
        </dgm:presLayoutVars>
      </dgm:prSet>
      <dgm:spPr/>
    </dgm:pt>
    <dgm:pt modelId="{0D317655-8177-40BB-AFFB-15CC43B0915F}" type="pres">
      <dgm:prSet presAssocID="{F7ABE044-CD3D-4F1C-9C4F-FB861D1D9803}" presName="invisiNode" presStyleLbl="node1" presStyleIdx="1" presStyleCnt="5"/>
      <dgm:spPr/>
    </dgm:pt>
    <dgm:pt modelId="{7FA02F93-EFF3-4CA7-9C12-43E567ADC895}" type="pres">
      <dgm:prSet presAssocID="{F7ABE044-CD3D-4F1C-9C4F-FB861D1D9803}" presName="imagNode" presStyleLbl="fgImgPlace1" presStyleIdx="1" presStyleCnt="5" custScaleX="99790" custScaleY="123871"/>
      <dgm:spPr>
        <a:blipFill rotWithShape="1">
          <a:blip xmlns:r="http://schemas.openxmlformats.org/officeDocument/2006/relationships" r:embed="rId2"/>
          <a:stretch>
            <a:fillRect/>
          </a:stretch>
        </a:blipFill>
      </dgm:spPr>
    </dgm:pt>
    <dgm:pt modelId="{591388E5-7C47-48D0-9526-15F63D0BE410}" type="pres">
      <dgm:prSet presAssocID="{FB54E517-BA40-4E4A-8A71-5B92AAB46E7F}" presName="sibTrans" presStyleLbl="sibTrans2D1" presStyleIdx="0" presStyleCnt="0"/>
      <dgm:spPr/>
    </dgm:pt>
    <dgm:pt modelId="{3637691C-D422-4322-913C-6D42AC1D9D9F}" type="pres">
      <dgm:prSet presAssocID="{CD7701DB-7DB7-4F5B-9E95-00BBDC164FBC}" presName="compNode" presStyleCnt="0"/>
      <dgm:spPr/>
    </dgm:pt>
    <dgm:pt modelId="{08C87914-3BE6-48DC-A0E6-2517412C7390}" type="pres">
      <dgm:prSet presAssocID="{CD7701DB-7DB7-4F5B-9E95-00BBDC164FBC}" presName="node" presStyleLbl="node1" presStyleIdx="2" presStyleCnt="5">
        <dgm:presLayoutVars>
          <dgm:bulletEnabled val="1"/>
        </dgm:presLayoutVars>
      </dgm:prSet>
      <dgm:spPr/>
    </dgm:pt>
    <dgm:pt modelId="{4F17A153-2331-4786-862F-366DDCD10A16}" type="pres">
      <dgm:prSet presAssocID="{CD7701DB-7DB7-4F5B-9E95-00BBDC164FBC}" presName="invisiNode" presStyleLbl="node1" presStyleIdx="2" presStyleCnt="5"/>
      <dgm:spPr/>
    </dgm:pt>
    <dgm:pt modelId="{A7A00494-94D1-4615-BB62-F0B4496E9DBB}" type="pres">
      <dgm:prSet presAssocID="{CD7701DB-7DB7-4F5B-9E95-00BBDC164FBC}" presName="imagNode" presStyleLbl="fgImgPlace1" presStyleIdx="2" presStyleCnt="5" custScaleX="92380" custScaleY="123871"/>
      <dgm:spPr>
        <a:blipFill rotWithShape="1">
          <a:blip xmlns:r="http://schemas.openxmlformats.org/officeDocument/2006/relationships" r:embed="rId3"/>
          <a:stretch>
            <a:fillRect/>
          </a:stretch>
        </a:blipFill>
      </dgm:spPr>
    </dgm:pt>
    <dgm:pt modelId="{16113CCE-5747-4E91-BABB-727F3E9CD62E}" type="pres">
      <dgm:prSet presAssocID="{999B5E7B-8B03-44EF-AFF3-9465C084DA46}" presName="sibTrans" presStyleLbl="sibTrans2D1" presStyleIdx="0" presStyleCnt="0"/>
      <dgm:spPr/>
    </dgm:pt>
    <dgm:pt modelId="{461C29C7-E44B-4D50-8E10-482F537681A6}" type="pres">
      <dgm:prSet presAssocID="{AF939F49-002A-4722-9CA8-9C61FAC6FF5A}" presName="compNode" presStyleCnt="0"/>
      <dgm:spPr/>
    </dgm:pt>
    <dgm:pt modelId="{913A2DE3-2038-41BE-824C-4A3B9C6610F7}" type="pres">
      <dgm:prSet presAssocID="{AF939F49-002A-4722-9CA8-9C61FAC6FF5A}" presName="node" presStyleLbl="node1" presStyleIdx="3" presStyleCnt="5">
        <dgm:presLayoutVars>
          <dgm:bulletEnabled val="1"/>
        </dgm:presLayoutVars>
      </dgm:prSet>
      <dgm:spPr/>
    </dgm:pt>
    <dgm:pt modelId="{C2F42EA5-A45C-44D6-A673-05DC1B3C76CB}" type="pres">
      <dgm:prSet presAssocID="{AF939F49-002A-4722-9CA8-9C61FAC6FF5A}" presName="invisiNode" presStyleLbl="node1" presStyleIdx="3" presStyleCnt="5"/>
      <dgm:spPr/>
    </dgm:pt>
    <dgm:pt modelId="{E80E8826-F3F0-4D10-AF5D-488B212EA418}" type="pres">
      <dgm:prSet presAssocID="{AF939F49-002A-4722-9CA8-9C61FAC6FF5A}" presName="imagNode" presStyleLbl="fgImgPlace1" presStyleIdx="3" presStyleCnt="5" custScaleX="98826" custScaleY="123871"/>
      <dgm:spPr>
        <a:blipFill rotWithShape="1">
          <a:blip xmlns:r="http://schemas.openxmlformats.org/officeDocument/2006/relationships" r:embed="rId4"/>
          <a:stretch>
            <a:fillRect/>
          </a:stretch>
        </a:blipFill>
      </dgm:spPr>
    </dgm:pt>
    <dgm:pt modelId="{D82581C0-A6B9-4555-AFFF-F0538B029FC8}" type="pres">
      <dgm:prSet presAssocID="{83C28E8F-5B6B-42D5-910A-2FE13325CF51}" presName="sibTrans" presStyleLbl="sibTrans2D1" presStyleIdx="0" presStyleCnt="0"/>
      <dgm:spPr/>
    </dgm:pt>
    <dgm:pt modelId="{6D540A47-A148-40EC-B89B-5FA71C0DA0B2}" type="pres">
      <dgm:prSet presAssocID="{7702180A-D058-4E2F-882C-74A2DFB9DA0F}" presName="compNode" presStyleCnt="0"/>
      <dgm:spPr/>
    </dgm:pt>
    <dgm:pt modelId="{F41C3EF0-76CC-4029-A94E-8C4B2857EC8B}" type="pres">
      <dgm:prSet presAssocID="{7702180A-D058-4E2F-882C-74A2DFB9DA0F}" presName="node" presStyleLbl="node1" presStyleIdx="4" presStyleCnt="5">
        <dgm:presLayoutVars>
          <dgm:bulletEnabled val="1"/>
        </dgm:presLayoutVars>
      </dgm:prSet>
      <dgm:spPr/>
    </dgm:pt>
    <dgm:pt modelId="{268DC642-6D71-473C-B474-5691740551A1}" type="pres">
      <dgm:prSet presAssocID="{7702180A-D058-4E2F-882C-74A2DFB9DA0F}" presName="invisiNode" presStyleLbl="node1" presStyleIdx="4" presStyleCnt="5"/>
      <dgm:spPr/>
    </dgm:pt>
    <dgm:pt modelId="{5FB19660-EFBF-4333-93DF-5036BA0FBEF4}" type="pres">
      <dgm:prSet presAssocID="{7702180A-D058-4E2F-882C-74A2DFB9DA0F}" presName="imagNode" presStyleLbl="fgImgPlace1" presStyleIdx="4" presStyleCnt="5" custScaleX="97027" custScaleY="123871"/>
      <dgm:spPr>
        <a:blipFill rotWithShape="1">
          <a:blip xmlns:r="http://schemas.openxmlformats.org/officeDocument/2006/relationships" r:embed="rId5"/>
          <a:stretch>
            <a:fillRect/>
          </a:stretch>
        </a:blipFill>
      </dgm:spPr>
    </dgm:pt>
  </dgm:ptLst>
  <dgm:cxnLst>
    <dgm:cxn modelId="{EE94B602-ABF1-4A4E-8DE5-942988501CBF}" type="presOf" srcId="{F7ABE044-CD3D-4F1C-9C4F-FB861D1D9803}" destId="{2603A8D3-CDD1-4272-B11E-DDEB17BA74A2}" srcOrd="0" destOrd="0" presId="urn:microsoft.com/office/officeart/2005/8/layout/pList2"/>
    <dgm:cxn modelId="{6FF15608-6131-404E-9622-7487E275C1ED}" type="presOf" srcId="{FB54E517-BA40-4E4A-8A71-5B92AAB46E7F}" destId="{591388E5-7C47-48D0-9526-15F63D0BE410}" srcOrd="0" destOrd="0" presId="urn:microsoft.com/office/officeart/2005/8/layout/pList2"/>
    <dgm:cxn modelId="{E94B450B-E3B1-4CB1-8386-479EE62D4058}" srcId="{E04DEDA0-4E91-4396-8B64-CDA3F1AFF933}" destId="{CD7701DB-7DB7-4F5B-9E95-00BBDC164FBC}" srcOrd="2" destOrd="0" parTransId="{0BEDC2F9-2F38-4E40-9B42-63E695DED6D9}" sibTransId="{999B5E7B-8B03-44EF-AFF3-9465C084DA46}"/>
    <dgm:cxn modelId="{50AD8B26-4B20-45A4-AA90-F87573F02F11}" type="presOf" srcId="{CD7701DB-7DB7-4F5B-9E95-00BBDC164FBC}" destId="{08C87914-3BE6-48DC-A0E6-2517412C7390}" srcOrd="0" destOrd="0" presId="urn:microsoft.com/office/officeart/2005/8/layout/pList2"/>
    <dgm:cxn modelId="{A875A828-2506-4D4F-BF0B-398A1C98C610}" type="presOf" srcId="{AF939F49-002A-4722-9CA8-9C61FAC6FF5A}" destId="{913A2DE3-2038-41BE-824C-4A3B9C6610F7}" srcOrd="0" destOrd="0" presId="urn:microsoft.com/office/officeart/2005/8/layout/pList2"/>
    <dgm:cxn modelId="{DBA0C437-A137-47A6-B76C-79DE4AFE960F}" srcId="{E04DEDA0-4E91-4396-8B64-CDA3F1AFF933}" destId="{8763D9B7-C8A0-4004-BB91-49F4B8ACA725}" srcOrd="0" destOrd="0" parTransId="{CD780F19-8831-413A-A2C0-BE66817CFB14}" sibTransId="{B7B0B8CD-9B5C-401E-A5F1-20351E2F71D6}"/>
    <dgm:cxn modelId="{0708C639-F5F2-4804-8AE7-DE61F5335968}" type="presOf" srcId="{E04DEDA0-4E91-4396-8B64-CDA3F1AFF933}" destId="{533E67A5-35B1-4977-86CB-3DFF0067A8B9}" srcOrd="0" destOrd="0" presId="urn:microsoft.com/office/officeart/2005/8/layout/pList2"/>
    <dgm:cxn modelId="{E5C9D75F-8D72-4E66-AC52-AFB62E72157C}" type="presOf" srcId="{B7B0B8CD-9B5C-401E-A5F1-20351E2F71D6}" destId="{7A2EE298-4984-4FB7-8DD5-146F0AB63D22}" srcOrd="0" destOrd="0" presId="urn:microsoft.com/office/officeart/2005/8/layout/pList2"/>
    <dgm:cxn modelId="{66B62D70-11FF-480B-8651-F1B2F9A395AE}" srcId="{E04DEDA0-4E91-4396-8B64-CDA3F1AFF933}" destId="{7702180A-D058-4E2F-882C-74A2DFB9DA0F}" srcOrd="4" destOrd="0" parTransId="{0760AF9F-5B7C-454D-A99F-F22662C17598}" sibTransId="{71E59602-9D02-428A-9A33-7BC278983467}"/>
    <dgm:cxn modelId="{E13579A5-FE79-4975-9021-410DBC73728B}" type="presOf" srcId="{999B5E7B-8B03-44EF-AFF3-9465C084DA46}" destId="{16113CCE-5747-4E91-BABB-727F3E9CD62E}" srcOrd="0" destOrd="0" presId="urn:microsoft.com/office/officeart/2005/8/layout/pList2"/>
    <dgm:cxn modelId="{C470A1AD-343C-4E06-8948-26B06EECCA41}" type="presOf" srcId="{8763D9B7-C8A0-4004-BB91-49F4B8ACA725}" destId="{47A79A79-EE56-4E6F-AB24-4E5AB68D3061}" srcOrd="0" destOrd="0" presId="urn:microsoft.com/office/officeart/2005/8/layout/pList2"/>
    <dgm:cxn modelId="{1F9A28B9-3F01-4F31-A4B4-371C1709D5B7}" srcId="{E04DEDA0-4E91-4396-8B64-CDA3F1AFF933}" destId="{AF939F49-002A-4722-9CA8-9C61FAC6FF5A}" srcOrd="3" destOrd="0" parTransId="{45593400-B49D-4C89-9E24-231F6BE6CD4F}" sibTransId="{83C28E8F-5B6B-42D5-910A-2FE13325CF51}"/>
    <dgm:cxn modelId="{66FAA8E5-FB2F-4D56-BCFC-E003F2B75601}" srcId="{E04DEDA0-4E91-4396-8B64-CDA3F1AFF933}" destId="{F7ABE044-CD3D-4F1C-9C4F-FB861D1D9803}" srcOrd="1" destOrd="0" parTransId="{502F7042-1C7D-4AEC-B111-85E02DEFF486}" sibTransId="{FB54E517-BA40-4E4A-8A71-5B92AAB46E7F}"/>
    <dgm:cxn modelId="{DCDD23EE-5616-4190-9710-F2FA2DF91F58}" type="presOf" srcId="{7702180A-D058-4E2F-882C-74A2DFB9DA0F}" destId="{F41C3EF0-76CC-4029-A94E-8C4B2857EC8B}" srcOrd="0" destOrd="0" presId="urn:microsoft.com/office/officeart/2005/8/layout/pList2"/>
    <dgm:cxn modelId="{CB1E50F3-F27A-4322-A601-46AB005F0F6A}" type="presOf" srcId="{83C28E8F-5B6B-42D5-910A-2FE13325CF51}" destId="{D82581C0-A6B9-4555-AFFF-F0538B029FC8}" srcOrd="0" destOrd="0" presId="urn:microsoft.com/office/officeart/2005/8/layout/pList2"/>
    <dgm:cxn modelId="{EC6F7F58-39C5-438A-A3D0-942E1FE91269}" type="presParOf" srcId="{533E67A5-35B1-4977-86CB-3DFF0067A8B9}" destId="{2F474121-57A3-467D-8AC7-C2B68EF3259E}" srcOrd="0" destOrd="0" presId="urn:microsoft.com/office/officeart/2005/8/layout/pList2"/>
    <dgm:cxn modelId="{86B97FED-051D-4A55-8F64-458B3770365D}" type="presParOf" srcId="{533E67A5-35B1-4977-86CB-3DFF0067A8B9}" destId="{C279EBA9-393E-4BA0-AA8A-631D5FDA46C3}" srcOrd="1" destOrd="0" presId="urn:microsoft.com/office/officeart/2005/8/layout/pList2"/>
    <dgm:cxn modelId="{45C54AE8-4C77-4F39-94A1-8ED47EAD691D}" type="presParOf" srcId="{C279EBA9-393E-4BA0-AA8A-631D5FDA46C3}" destId="{B651C686-18F0-4CB3-A553-5C0E2EC77C60}" srcOrd="0" destOrd="0" presId="urn:microsoft.com/office/officeart/2005/8/layout/pList2"/>
    <dgm:cxn modelId="{D6AFB2A5-155A-4991-BC2A-0E667B70ADCB}" type="presParOf" srcId="{B651C686-18F0-4CB3-A553-5C0E2EC77C60}" destId="{47A79A79-EE56-4E6F-AB24-4E5AB68D3061}" srcOrd="0" destOrd="0" presId="urn:microsoft.com/office/officeart/2005/8/layout/pList2"/>
    <dgm:cxn modelId="{89A8609C-2ECE-4BD8-A424-6C0E62E67465}" type="presParOf" srcId="{B651C686-18F0-4CB3-A553-5C0E2EC77C60}" destId="{01BB3070-DF48-42B5-92EC-E597CC8C8453}" srcOrd="1" destOrd="0" presId="urn:microsoft.com/office/officeart/2005/8/layout/pList2"/>
    <dgm:cxn modelId="{2FFCA8FD-085C-45CD-9291-72906C46DBD3}" type="presParOf" srcId="{B651C686-18F0-4CB3-A553-5C0E2EC77C60}" destId="{EBA9EF93-4F44-4FCE-8A07-5D5F9A7AFAAF}" srcOrd="2" destOrd="0" presId="urn:microsoft.com/office/officeart/2005/8/layout/pList2"/>
    <dgm:cxn modelId="{A9DFBBEC-4DC7-4090-A19A-2F42D9E1B049}" type="presParOf" srcId="{C279EBA9-393E-4BA0-AA8A-631D5FDA46C3}" destId="{7A2EE298-4984-4FB7-8DD5-146F0AB63D22}" srcOrd="1" destOrd="0" presId="urn:microsoft.com/office/officeart/2005/8/layout/pList2"/>
    <dgm:cxn modelId="{07B5DDCC-0931-4708-BA3C-771A4CC38F5B}" type="presParOf" srcId="{C279EBA9-393E-4BA0-AA8A-631D5FDA46C3}" destId="{5E221353-BECF-4FD9-90FB-F79D2FCD33F8}" srcOrd="2" destOrd="0" presId="urn:microsoft.com/office/officeart/2005/8/layout/pList2"/>
    <dgm:cxn modelId="{1D969E63-7EBF-471D-9740-086B1FB04049}" type="presParOf" srcId="{5E221353-BECF-4FD9-90FB-F79D2FCD33F8}" destId="{2603A8D3-CDD1-4272-B11E-DDEB17BA74A2}" srcOrd="0" destOrd="0" presId="urn:microsoft.com/office/officeart/2005/8/layout/pList2"/>
    <dgm:cxn modelId="{321DF431-9741-405E-996F-58A09AE55196}" type="presParOf" srcId="{5E221353-BECF-4FD9-90FB-F79D2FCD33F8}" destId="{0D317655-8177-40BB-AFFB-15CC43B0915F}" srcOrd="1" destOrd="0" presId="urn:microsoft.com/office/officeart/2005/8/layout/pList2"/>
    <dgm:cxn modelId="{7A7FE5D3-A78A-49D7-9DA2-A0C8CDBA2630}" type="presParOf" srcId="{5E221353-BECF-4FD9-90FB-F79D2FCD33F8}" destId="{7FA02F93-EFF3-4CA7-9C12-43E567ADC895}" srcOrd="2" destOrd="0" presId="urn:microsoft.com/office/officeart/2005/8/layout/pList2"/>
    <dgm:cxn modelId="{0FDEFCA1-A546-49A9-B842-235BCE726884}" type="presParOf" srcId="{C279EBA9-393E-4BA0-AA8A-631D5FDA46C3}" destId="{591388E5-7C47-48D0-9526-15F63D0BE410}" srcOrd="3" destOrd="0" presId="urn:microsoft.com/office/officeart/2005/8/layout/pList2"/>
    <dgm:cxn modelId="{E1D14B17-B452-46C1-811F-A6BE87E1E8B6}" type="presParOf" srcId="{C279EBA9-393E-4BA0-AA8A-631D5FDA46C3}" destId="{3637691C-D422-4322-913C-6D42AC1D9D9F}" srcOrd="4" destOrd="0" presId="urn:microsoft.com/office/officeart/2005/8/layout/pList2"/>
    <dgm:cxn modelId="{A5E40468-3586-4F01-ABF0-51DAF7E412BC}" type="presParOf" srcId="{3637691C-D422-4322-913C-6D42AC1D9D9F}" destId="{08C87914-3BE6-48DC-A0E6-2517412C7390}" srcOrd="0" destOrd="0" presId="urn:microsoft.com/office/officeart/2005/8/layout/pList2"/>
    <dgm:cxn modelId="{940138DC-AD17-459A-B4A5-748EAF7D5219}" type="presParOf" srcId="{3637691C-D422-4322-913C-6D42AC1D9D9F}" destId="{4F17A153-2331-4786-862F-366DDCD10A16}" srcOrd="1" destOrd="0" presId="urn:microsoft.com/office/officeart/2005/8/layout/pList2"/>
    <dgm:cxn modelId="{2495697C-1B5F-473E-8AF9-1A36CB91C65D}" type="presParOf" srcId="{3637691C-D422-4322-913C-6D42AC1D9D9F}" destId="{A7A00494-94D1-4615-BB62-F0B4496E9DBB}" srcOrd="2" destOrd="0" presId="urn:microsoft.com/office/officeart/2005/8/layout/pList2"/>
    <dgm:cxn modelId="{80699A21-4C60-423F-8685-52206C82058B}" type="presParOf" srcId="{C279EBA9-393E-4BA0-AA8A-631D5FDA46C3}" destId="{16113CCE-5747-4E91-BABB-727F3E9CD62E}" srcOrd="5" destOrd="0" presId="urn:microsoft.com/office/officeart/2005/8/layout/pList2"/>
    <dgm:cxn modelId="{3A54DBCE-5448-49D0-9BC5-9F1E774B2B08}" type="presParOf" srcId="{C279EBA9-393E-4BA0-AA8A-631D5FDA46C3}" destId="{461C29C7-E44B-4D50-8E10-482F537681A6}" srcOrd="6" destOrd="0" presId="urn:microsoft.com/office/officeart/2005/8/layout/pList2"/>
    <dgm:cxn modelId="{55AFC60F-FE39-49CB-B711-829A01E1989D}" type="presParOf" srcId="{461C29C7-E44B-4D50-8E10-482F537681A6}" destId="{913A2DE3-2038-41BE-824C-4A3B9C6610F7}" srcOrd="0" destOrd="0" presId="urn:microsoft.com/office/officeart/2005/8/layout/pList2"/>
    <dgm:cxn modelId="{DEEFAFC3-3FB8-4C85-BB97-A99881518B91}" type="presParOf" srcId="{461C29C7-E44B-4D50-8E10-482F537681A6}" destId="{C2F42EA5-A45C-44D6-A673-05DC1B3C76CB}" srcOrd="1" destOrd="0" presId="urn:microsoft.com/office/officeart/2005/8/layout/pList2"/>
    <dgm:cxn modelId="{04BB9314-E7E8-42F2-A707-C8137F74BF92}" type="presParOf" srcId="{461C29C7-E44B-4D50-8E10-482F537681A6}" destId="{E80E8826-F3F0-4D10-AF5D-488B212EA418}" srcOrd="2" destOrd="0" presId="urn:microsoft.com/office/officeart/2005/8/layout/pList2"/>
    <dgm:cxn modelId="{8046F279-0325-4E1B-8CB7-20A97A4A44B9}" type="presParOf" srcId="{C279EBA9-393E-4BA0-AA8A-631D5FDA46C3}" destId="{D82581C0-A6B9-4555-AFFF-F0538B029FC8}" srcOrd="7" destOrd="0" presId="urn:microsoft.com/office/officeart/2005/8/layout/pList2"/>
    <dgm:cxn modelId="{65EB6D64-DBA7-489F-8C68-5D737A6E0E94}" type="presParOf" srcId="{C279EBA9-393E-4BA0-AA8A-631D5FDA46C3}" destId="{6D540A47-A148-40EC-B89B-5FA71C0DA0B2}" srcOrd="8" destOrd="0" presId="urn:microsoft.com/office/officeart/2005/8/layout/pList2"/>
    <dgm:cxn modelId="{610727F3-446B-41CF-8C10-7624B9FC6279}" type="presParOf" srcId="{6D540A47-A148-40EC-B89B-5FA71C0DA0B2}" destId="{F41C3EF0-76CC-4029-A94E-8C4B2857EC8B}" srcOrd="0" destOrd="0" presId="urn:microsoft.com/office/officeart/2005/8/layout/pList2"/>
    <dgm:cxn modelId="{E0C669AE-934A-47DC-A527-7FEDAEB6AB96}" type="presParOf" srcId="{6D540A47-A148-40EC-B89B-5FA71C0DA0B2}" destId="{268DC642-6D71-473C-B474-5691740551A1}" srcOrd="1" destOrd="0" presId="urn:microsoft.com/office/officeart/2005/8/layout/pList2"/>
    <dgm:cxn modelId="{6C7A37C0-C867-4978-AB12-13B149D94C59}" type="presParOf" srcId="{6D540A47-A148-40EC-B89B-5FA71C0DA0B2}" destId="{5FB19660-EFBF-4333-93DF-5036BA0FBEF4}"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4DEDA0-4E91-4396-8B64-CDA3F1AFF933}"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en-US"/>
        </a:p>
      </dgm:t>
    </dgm:pt>
    <dgm:pt modelId="{F7ABE044-CD3D-4F1C-9C4F-FB861D1D9803}">
      <dgm:prSet phldrT="[Tex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Margaret received a </a:t>
          </a:r>
          <a:r>
            <a:rPr lang="en-US" dirty="0" err="1">
              <a:solidFill>
                <a:schemeClr val="tx1"/>
              </a:solidFill>
              <a:latin typeface="Arial" panose="020B0604020202020204" pitchFamily="34" charset="0"/>
              <a:cs typeface="Arial" panose="020B0604020202020204" pitchFamily="34" charset="0"/>
            </a:rPr>
            <a:t>cheque</a:t>
          </a:r>
          <a:r>
            <a:rPr lang="en-US" dirty="0">
              <a:solidFill>
                <a:schemeClr val="tx1"/>
              </a:solidFill>
              <a:latin typeface="Arial" panose="020B0604020202020204" pitchFamily="34" charset="0"/>
              <a:cs typeface="Arial" panose="020B0604020202020204" pitchFamily="34" charset="0"/>
            </a:rPr>
            <a:t> in the post for £50,000 and was told to deposit this via an ATM machine. She was then asked to withdraw this in cash for another courier to collect. </a:t>
          </a:r>
        </a:p>
      </dgm:t>
    </dgm:pt>
    <dgm:pt modelId="{502F7042-1C7D-4AEC-B111-85E02DEFF486}" type="parTrans" cxnId="{66FAA8E5-FB2F-4D56-BCFC-E003F2B75601}">
      <dgm:prSet/>
      <dgm:spPr/>
      <dgm:t>
        <a:bodyPr/>
        <a:lstStyle/>
        <a:p>
          <a:endParaRPr lang="en-US">
            <a:latin typeface="Arial" panose="020B0604020202020204" pitchFamily="34" charset="0"/>
            <a:cs typeface="Arial" panose="020B0604020202020204" pitchFamily="34" charset="0"/>
          </a:endParaRPr>
        </a:p>
      </dgm:t>
    </dgm:pt>
    <dgm:pt modelId="{FB54E517-BA40-4E4A-8A71-5B92AAB46E7F}" type="sibTrans" cxnId="{66FAA8E5-FB2F-4D56-BCFC-E003F2B75601}">
      <dgm:prSet/>
      <dgm:spPr/>
      <dgm:t>
        <a:bodyPr/>
        <a:lstStyle/>
        <a:p>
          <a:endParaRPr lang="en-US">
            <a:latin typeface="Arial" panose="020B0604020202020204" pitchFamily="34" charset="0"/>
            <a:cs typeface="Arial" panose="020B0604020202020204" pitchFamily="34" charset="0"/>
          </a:endParaRPr>
        </a:p>
      </dgm:t>
    </dgm:pt>
    <dgm:pt modelId="{CD7701DB-7DB7-4F5B-9E95-00BBDC164FBC}">
      <dgm:prSe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After the fraud had continued for a year, she was told by DC Peters that the fraud squad would complete their report and someone would be in touch. </a:t>
          </a:r>
        </a:p>
      </dgm:t>
    </dgm:pt>
    <dgm:pt modelId="{0BEDC2F9-2F38-4E40-9B42-63E695DED6D9}" type="parTrans" cxnId="{E94B450B-E3B1-4CB1-8386-479EE62D4058}">
      <dgm:prSet/>
      <dgm:spPr/>
      <dgm:t>
        <a:bodyPr/>
        <a:lstStyle/>
        <a:p>
          <a:endParaRPr lang="en-US">
            <a:latin typeface="Arial" panose="020B0604020202020204" pitchFamily="34" charset="0"/>
            <a:cs typeface="Arial" panose="020B0604020202020204" pitchFamily="34" charset="0"/>
          </a:endParaRPr>
        </a:p>
      </dgm:t>
    </dgm:pt>
    <dgm:pt modelId="{999B5E7B-8B03-44EF-AFF3-9465C084DA46}" type="sibTrans" cxnId="{E94B450B-E3B1-4CB1-8386-479EE62D4058}">
      <dgm:prSet/>
      <dgm:spPr/>
      <dgm:t>
        <a:bodyPr/>
        <a:lstStyle/>
        <a:p>
          <a:endParaRPr lang="en-US">
            <a:latin typeface="Arial" panose="020B0604020202020204" pitchFamily="34" charset="0"/>
            <a:cs typeface="Arial" panose="020B0604020202020204" pitchFamily="34" charset="0"/>
          </a:endParaRPr>
        </a:p>
      </dgm:t>
    </dgm:pt>
    <dgm:pt modelId="{AF939F49-002A-4722-9CA8-9C61FAC6FF5A}">
      <dgm:prSet/>
      <dgm:spPr>
        <a:no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When no report materialized, Margaret realized this had been a fraud and reported this to the Police. In total, she lost £400,000 which was her life’s savings. </a:t>
          </a:r>
        </a:p>
      </dgm:t>
    </dgm:pt>
    <dgm:pt modelId="{45593400-B49D-4C89-9E24-231F6BE6CD4F}" type="parTrans" cxnId="{1F9A28B9-3F01-4F31-A4B4-371C1709D5B7}">
      <dgm:prSet/>
      <dgm:spPr/>
      <dgm:t>
        <a:bodyPr/>
        <a:lstStyle/>
        <a:p>
          <a:endParaRPr lang="en-US">
            <a:latin typeface="Arial" panose="020B0604020202020204" pitchFamily="34" charset="0"/>
            <a:cs typeface="Arial" panose="020B0604020202020204" pitchFamily="34" charset="0"/>
          </a:endParaRPr>
        </a:p>
      </dgm:t>
    </dgm:pt>
    <dgm:pt modelId="{83C28E8F-5B6B-42D5-910A-2FE13325CF51}" type="sibTrans" cxnId="{1F9A28B9-3F01-4F31-A4B4-371C1709D5B7}">
      <dgm:prSet/>
      <dgm:spPr/>
      <dgm:t>
        <a:bodyPr/>
        <a:lstStyle/>
        <a:p>
          <a:endParaRPr lang="en-US">
            <a:latin typeface="Arial" panose="020B0604020202020204" pitchFamily="34" charset="0"/>
            <a:cs typeface="Arial" panose="020B0604020202020204" pitchFamily="34" charset="0"/>
          </a:endParaRPr>
        </a:p>
      </dgm:t>
    </dgm:pt>
    <dgm:pt modelId="{42F984DE-8A5C-4109-8FB9-2165F0FD0C42}">
      <dgm:prSet/>
      <dgm:spPr>
        <a:solidFill>
          <a:schemeClr val="bg1"/>
        </a:solid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DC Peters told Margaret to convert pounds into $6000 and if she was asked why, she should tell the bureau de change that she was travelling with family. Later that day, someone came to her house to collect the currency. </a:t>
          </a:r>
          <a:endParaRPr lang="en-US" dirty="0">
            <a:latin typeface="Arial" panose="020B0604020202020204" pitchFamily="34" charset="0"/>
            <a:cs typeface="Arial" panose="020B0604020202020204" pitchFamily="34" charset="0"/>
          </a:endParaRPr>
        </a:p>
      </dgm:t>
    </dgm:pt>
    <dgm:pt modelId="{DC5CF35D-FA1D-4CED-8EBE-CEA285E6AB37}" type="parTrans" cxnId="{575A4E85-B311-4B39-8EA2-E338A5E30C08}">
      <dgm:prSet/>
      <dgm:spPr/>
      <dgm:t>
        <a:bodyPr/>
        <a:lstStyle/>
        <a:p>
          <a:endParaRPr lang="en-US">
            <a:latin typeface="Arial" panose="020B0604020202020204" pitchFamily="34" charset="0"/>
            <a:cs typeface="Arial" panose="020B0604020202020204" pitchFamily="34" charset="0"/>
          </a:endParaRPr>
        </a:p>
      </dgm:t>
    </dgm:pt>
    <dgm:pt modelId="{1F37BEF2-5890-4B84-AE80-32088F05189C}" type="sibTrans" cxnId="{575A4E85-B311-4B39-8EA2-E338A5E30C08}">
      <dgm:prSet/>
      <dgm:spPr/>
      <dgm:t>
        <a:bodyPr/>
        <a:lstStyle/>
        <a:p>
          <a:endParaRPr lang="en-US">
            <a:latin typeface="Arial" panose="020B0604020202020204" pitchFamily="34" charset="0"/>
            <a:cs typeface="Arial" panose="020B0604020202020204" pitchFamily="34" charset="0"/>
          </a:endParaRPr>
        </a:p>
      </dgm:t>
    </dgm:pt>
    <dgm:pt modelId="{6D4102F9-00B6-4A64-96F5-4B4B50DB8E11}">
      <dgm:prSet/>
      <dgm:spPr>
        <a:solidFill>
          <a:schemeClr val="bg1"/>
        </a:solidFill>
        <a:ln>
          <a:solidFill>
            <a:schemeClr val="tx1"/>
          </a:solidFill>
        </a:ln>
      </dgm:spPr>
      <dgm:t>
        <a:bodyPr/>
        <a:lstStyle/>
        <a:p>
          <a:r>
            <a:rPr lang="en-US" dirty="0">
              <a:solidFill>
                <a:schemeClr val="tx1"/>
              </a:solidFill>
              <a:latin typeface="Arial" panose="020B0604020202020204" pitchFamily="34" charset="0"/>
              <a:cs typeface="Arial" panose="020B0604020202020204" pitchFamily="34" charset="0"/>
            </a:rPr>
            <a:t>Later the same day, a security officer collected the gold bars from her home address. This happened twice. </a:t>
          </a:r>
          <a:endParaRPr lang="en-US" dirty="0">
            <a:latin typeface="Arial" panose="020B0604020202020204" pitchFamily="34" charset="0"/>
            <a:cs typeface="Arial" panose="020B0604020202020204" pitchFamily="34" charset="0"/>
          </a:endParaRPr>
        </a:p>
      </dgm:t>
    </dgm:pt>
    <dgm:pt modelId="{5A9351F5-C3C3-49E7-9292-64867CA9DCF1}" type="parTrans" cxnId="{DCEC382D-2E21-4AC5-BD86-F99306D73EB0}">
      <dgm:prSet/>
      <dgm:spPr/>
      <dgm:t>
        <a:bodyPr/>
        <a:lstStyle/>
        <a:p>
          <a:endParaRPr lang="en-US">
            <a:latin typeface="Arial" panose="020B0604020202020204" pitchFamily="34" charset="0"/>
            <a:cs typeface="Arial" panose="020B0604020202020204" pitchFamily="34" charset="0"/>
          </a:endParaRPr>
        </a:p>
      </dgm:t>
    </dgm:pt>
    <dgm:pt modelId="{B9B14CF0-06D2-4D31-A16D-78CEF93B0E20}" type="sibTrans" cxnId="{DCEC382D-2E21-4AC5-BD86-F99306D73EB0}">
      <dgm:prSet/>
      <dgm:spPr/>
      <dgm:t>
        <a:bodyPr/>
        <a:lstStyle/>
        <a:p>
          <a:endParaRPr lang="en-US">
            <a:latin typeface="Arial" panose="020B0604020202020204" pitchFamily="34" charset="0"/>
            <a:cs typeface="Arial" panose="020B0604020202020204" pitchFamily="34" charset="0"/>
          </a:endParaRPr>
        </a:p>
      </dgm:t>
    </dgm:pt>
    <dgm:pt modelId="{533E67A5-35B1-4977-86CB-3DFF0067A8B9}" type="pres">
      <dgm:prSet presAssocID="{E04DEDA0-4E91-4396-8B64-CDA3F1AFF933}" presName="Name0" presStyleCnt="0">
        <dgm:presLayoutVars>
          <dgm:dir/>
          <dgm:resizeHandles val="exact"/>
        </dgm:presLayoutVars>
      </dgm:prSet>
      <dgm:spPr/>
    </dgm:pt>
    <dgm:pt modelId="{2F474121-57A3-467D-8AC7-C2B68EF3259E}" type="pres">
      <dgm:prSet presAssocID="{E04DEDA0-4E91-4396-8B64-CDA3F1AFF933}" presName="bkgdShp" presStyleLbl="alignAccFollowNode1" presStyleIdx="0" presStyleCnt="1" custScaleY="99701" custLinFactNeighborX="-25033" custLinFactNeighborY="-30165"/>
      <dgm:spPr/>
    </dgm:pt>
    <dgm:pt modelId="{C279EBA9-393E-4BA0-AA8A-631D5FDA46C3}" type="pres">
      <dgm:prSet presAssocID="{E04DEDA0-4E91-4396-8B64-CDA3F1AFF933}" presName="linComp" presStyleCnt="0"/>
      <dgm:spPr/>
    </dgm:pt>
    <dgm:pt modelId="{3F3A001F-F9DB-441A-B8C6-7D1009DE5D4A}" type="pres">
      <dgm:prSet presAssocID="{6D4102F9-00B6-4A64-96F5-4B4B50DB8E11}" presName="compNode" presStyleCnt="0"/>
      <dgm:spPr/>
    </dgm:pt>
    <dgm:pt modelId="{A46C6B69-3246-4065-AA1D-0A9DB3142C79}" type="pres">
      <dgm:prSet presAssocID="{6D4102F9-00B6-4A64-96F5-4B4B50DB8E11}" presName="node" presStyleLbl="node1" presStyleIdx="0" presStyleCnt="5">
        <dgm:presLayoutVars>
          <dgm:bulletEnabled val="1"/>
        </dgm:presLayoutVars>
      </dgm:prSet>
      <dgm:spPr/>
    </dgm:pt>
    <dgm:pt modelId="{BE8580C3-2C42-4340-B911-F36F6A1053C1}" type="pres">
      <dgm:prSet presAssocID="{6D4102F9-00B6-4A64-96F5-4B4B50DB8E11}" presName="invisiNode" presStyleLbl="node1" presStyleIdx="0" presStyleCnt="5"/>
      <dgm:spPr/>
    </dgm:pt>
    <dgm:pt modelId="{F609B719-7A1A-405C-A644-31BF6C800C25}" type="pres">
      <dgm:prSet presAssocID="{6D4102F9-00B6-4A64-96F5-4B4B50DB8E11}" presName="imagNode" presStyleLbl="fgImgPlace1" presStyleIdx="0" presStyleCnt="5" custScaleX="87319"/>
      <dgm:spPr>
        <a:blipFill rotWithShape="1">
          <a:blip xmlns:r="http://schemas.openxmlformats.org/officeDocument/2006/relationships" r:embed="rId1"/>
          <a:stretch>
            <a:fillRect/>
          </a:stretch>
        </a:blipFill>
      </dgm:spPr>
    </dgm:pt>
    <dgm:pt modelId="{BBF76CE2-5E18-4D4D-8287-CE810D070CCB}" type="pres">
      <dgm:prSet presAssocID="{B9B14CF0-06D2-4D31-A16D-78CEF93B0E20}" presName="sibTrans" presStyleLbl="sibTrans2D1" presStyleIdx="0" presStyleCnt="0"/>
      <dgm:spPr/>
    </dgm:pt>
    <dgm:pt modelId="{63A37BD5-7F27-4D40-A0FF-7852BB7A87AD}" type="pres">
      <dgm:prSet presAssocID="{42F984DE-8A5C-4109-8FB9-2165F0FD0C42}" presName="compNode" presStyleCnt="0"/>
      <dgm:spPr/>
    </dgm:pt>
    <dgm:pt modelId="{6515DE18-4DD0-44F8-B2B6-160D8188DBD5}" type="pres">
      <dgm:prSet presAssocID="{42F984DE-8A5C-4109-8FB9-2165F0FD0C42}" presName="node" presStyleLbl="node1" presStyleIdx="1" presStyleCnt="5">
        <dgm:presLayoutVars>
          <dgm:bulletEnabled val="1"/>
        </dgm:presLayoutVars>
      </dgm:prSet>
      <dgm:spPr/>
    </dgm:pt>
    <dgm:pt modelId="{631B77A7-44A0-4C80-8822-234E372AD4E8}" type="pres">
      <dgm:prSet presAssocID="{42F984DE-8A5C-4109-8FB9-2165F0FD0C42}" presName="invisiNode" presStyleLbl="node1" presStyleIdx="1" presStyleCnt="5"/>
      <dgm:spPr/>
    </dgm:pt>
    <dgm:pt modelId="{7D382132-6884-4BB9-871D-74B8B2C2D6EA}" type="pres">
      <dgm:prSet presAssocID="{42F984DE-8A5C-4109-8FB9-2165F0FD0C42}" presName="imagNode" presStyleLbl="fgImgPlace1" presStyleIdx="1" presStyleCnt="5" custScaleX="88485"/>
      <dgm:spPr>
        <a:blipFill rotWithShape="1">
          <a:blip xmlns:r="http://schemas.openxmlformats.org/officeDocument/2006/relationships" r:embed="rId2"/>
          <a:stretch>
            <a:fillRect/>
          </a:stretch>
        </a:blipFill>
      </dgm:spPr>
    </dgm:pt>
    <dgm:pt modelId="{687694AB-0F77-4892-9A31-36FA3166B76F}" type="pres">
      <dgm:prSet presAssocID="{1F37BEF2-5890-4B84-AE80-32088F05189C}" presName="sibTrans" presStyleLbl="sibTrans2D1" presStyleIdx="0" presStyleCnt="0"/>
      <dgm:spPr/>
    </dgm:pt>
    <dgm:pt modelId="{5E221353-BECF-4FD9-90FB-F79D2FCD33F8}" type="pres">
      <dgm:prSet presAssocID="{F7ABE044-CD3D-4F1C-9C4F-FB861D1D9803}" presName="compNode" presStyleCnt="0"/>
      <dgm:spPr/>
    </dgm:pt>
    <dgm:pt modelId="{2603A8D3-CDD1-4272-B11E-DDEB17BA74A2}" type="pres">
      <dgm:prSet presAssocID="{F7ABE044-CD3D-4F1C-9C4F-FB861D1D9803}" presName="node" presStyleLbl="node1" presStyleIdx="2" presStyleCnt="5">
        <dgm:presLayoutVars>
          <dgm:bulletEnabled val="1"/>
        </dgm:presLayoutVars>
      </dgm:prSet>
      <dgm:spPr/>
    </dgm:pt>
    <dgm:pt modelId="{0D317655-8177-40BB-AFFB-15CC43B0915F}" type="pres">
      <dgm:prSet presAssocID="{F7ABE044-CD3D-4F1C-9C4F-FB861D1D9803}" presName="invisiNode" presStyleLbl="node1" presStyleIdx="2" presStyleCnt="5"/>
      <dgm:spPr/>
    </dgm:pt>
    <dgm:pt modelId="{7FA02F93-EFF3-4CA7-9C12-43E567ADC895}" type="pres">
      <dgm:prSet presAssocID="{F7ABE044-CD3D-4F1C-9C4F-FB861D1D9803}" presName="imagNode" presStyleLbl="fgImgPlace1" presStyleIdx="2" presStyleCnt="5" custScaleX="91684" custScaleY="123871"/>
      <dgm:spPr>
        <a:blipFill rotWithShape="1">
          <a:blip xmlns:r="http://schemas.openxmlformats.org/officeDocument/2006/relationships" r:embed="rId3"/>
          <a:stretch>
            <a:fillRect/>
          </a:stretch>
        </a:blipFill>
      </dgm:spPr>
    </dgm:pt>
    <dgm:pt modelId="{591388E5-7C47-48D0-9526-15F63D0BE410}" type="pres">
      <dgm:prSet presAssocID="{FB54E517-BA40-4E4A-8A71-5B92AAB46E7F}" presName="sibTrans" presStyleLbl="sibTrans2D1" presStyleIdx="0" presStyleCnt="0"/>
      <dgm:spPr/>
    </dgm:pt>
    <dgm:pt modelId="{3637691C-D422-4322-913C-6D42AC1D9D9F}" type="pres">
      <dgm:prSet presAssocID="{CD7701DB-7DB7-4F5B-9E95-00BBDC164FBC}" presName="compNode" presStyleCnt="0"/>
      <dgm:spPr/>
    </dgm:pt>
    <dgm:pt modelId="{08C87914-3BE6-48DC-A0E6-2517412C7390}" type="pres">
      <dgm:prSet presAssocID="{CD7701DB-7DB7-4F5B-9E95-00BBDC164FBC}" presName="node" presStyleLbl="node1" presStyleIdx="3" presStyleCnt="5">
        <dgm:presLayoutVars>
          <dgm:bulletEnabled val="1"/>
        </dgm:presLayoutVars>
      </dgm:prSet>
      <dgm:spPr/>
    </dgm:pt>
    <dgm:pt modelId="{4F17A153-2331-4786-862F-366DDCD10A16}" type="pres">
      <dgm:prSet presAssocID="{CD7701DB-7DB7-4F5B-9E95-00BBDC164FBC}" presName="invisiNode" presStyleLbl="node1" presStyleIdx="3" presStyleCnt="5"/>
      <dgm:spPr/>
    </dgm:pt>
    <dgm:pt modelId="{A7A00494-94D1-4615-BB62-F0B4496E9DBB}" type="pres">
      <dgm:prSet presAssocID="{CD7701DB-7DB7-4F5B-9E95-00BBDC164FBC}" presName="imagNode" presStyleLbl="fgImgPlace1" presStyleIdx="3" presStyleCnt="5" custScaleX="92380" custScaleY="123871"/>
      <dgm:spPr>
        <a:blipFill rotWithShape="1">
          <a:blip xmlns:r="http://schemas.openxmlformats.org/officeDocument/2006/relationships" r:embed="rId4"/>
          <a:stretch>
            <a:fillRect/>
          </a:stretch>
        </a:blipFill>
      </dgm:spPr>
    </dgm:pt>
    <dgm:pt modelId="{16113CCE-5747-4E91-BABB-727F3E9CD62E}" type="pres">
      <dgm:prSet presAssocID="{999B5E7B-8B03-44EF-AFF3-9465C084DA46}" presName="sibTrans" presStyleLbl="sibTrans2D1" presStyleIdx="0" presStyleCnt="0"/>
      <dgm:spPr/>
    </dgm:pt>
    <dgm:pt modelId="{461C29C7-E44B-4D50-8E10-482F537681A6}" type="pres">
      <dgm:prSet presAssocID="{AF939F49-002A-4722-9CA8-9C61FAC6FF5A}" presName="compNode" presStyleCnt="0"/>
      <dgm:spPr/>
    </dgm:pt>
    <dgm:pt modelId="{913A2DE3-2038-41BE-824C-4A3B9C6610F7}" type="pres">
      <dgm:prSet presAssocID="{AF939F49-002A-4722-9CA8-9C61FAC6FF5A}" presName="node" presStyleLbl="node1" presStyleIdx="4" presStyleCnt="5">
        <dgm:presLayoutVars>
          <dgm:bulletEnabled val="1"/>
        </dgm:presLayoutVars>
      </dgm:prSet>
      <dgm:spPr/>
    </dgm:pt>
    <dgm:pt modelId="{C2F42EA5-A45C-44D6-A673-05DC1B3C76CB}" type="pres">
      <dgm:prSet presAssocID="{AF939F49-002A-4722-9CA8-9C61FAC6FF5A}" presName="invisiNode" presStyleLbl="node1" presStyleIdx="4" presStyleCnt="5"/>
      <dgm:spPr/>
    </dgm:pt>
    <dgm:pt modelId="{E80E8826-F3F0-4D10-AF5D-488B212EA418}" type="pres">
      <dgm:prSet presAssocID="{AF939F49-002A-4722-9CA8-9C61FAC6FF5A}" presName="imagNode" presStyleLbl="fgImgPlace1" presStyleIdx="4" presStyleCnt="5" custScaleX="82909" custScaleY="123871"/>
      <dgm:spPr>
        <a:blipFill rotWithShape="1">
          <a:blip xmlns:r="http://schemas.openxmlformats.org/officeDocument/2006/relationships" r:embed="rId5"/>
          <a:stretch>
            <a:fillRect/>
          </a:stretch>
        </a:blipFill>
      </dgm:spPr>
    </dgm:pt>
  </dgm:ptLst>
  <dgm:cxnLst>
    <dgm:cxn modelId="{EE94B602-ABF1-4A4E-8DE5-942988501CBF}" type="presOf" srcId="{F7ABE044-CD3D-4F1C-9C4F-FB861D1D9803}" destId="{2603A8D3-CDD1-4272-B11E-DDEB17BA74A2}" srcOrd="0" destOrd="0" presId="urn:microsoft.com/office/officeart/2005/8/layout/pList2"/>
    <dgm:cxn modelId="{6FF15608-6131-404E-9622-7487E275C1ED}" type="presOf" srcId="{FB54E517-BA40-4E4A-8A71-5B92AAB46E7F}" destId="{591388E5-7C47-48D0-9526-15F63D0BE410}" srcOrd="0" destOrd="0" presId="urn:microsoft.com/office/officeart/2005/8/layout/pList2"/>
    <dgm:cxn modelId="{E94B450B-E3B1-4CB1-8386-479EE62D4058}" srcId="{E04DEDA0-4E91-4396-8B64-CDA3F1AFF933}" destId="{CD7701DB-7DB7-4F5B-9E95-00BBDC164FBC}" srcOrd="3" destOrd="0" parTransId="{0BEDC2F9-2F38-4E40-9B42-63E695DED6D9}" sibTransId="{999B5E7B-8B03-44EF-AFF3-9465C084DA46}"/>
    <dgm:cxn modelId="{261DAF1F-23BC-48FE-8C53-25732B9CF12D}" type="presOf" srcId="{6D4102F9-00B6-4A64-96F5-4B4B50DB8E11}" destId="{A46C6B69-3246-4065-AA1D-0A9DB3142C79}" srcOrd="0" destOrd="0" presId="urn:microsoft.com/office/officeart/2005/8/layout/pList2"/>
    <dgm:cxn modelId="{50AD8B26-4B20-45A4-AA90-F87573F02F11}" type="presOf" srcId="{CD7701DB-7DB7-4F5B-9E95-00BBDC164FBC}" destId="{08C87914-3BE6-48DC-A0E6-2517412C7390}" srcOrd="0" destOrd="0" presId="urn:microsoft.com/office/officeart/2005/8/layout/pList2"/>
    <dgm:cxn modelId="{A875A828-2506-4D4F-BF0B-398A1C98C610}" type="presOf" srcId="{AF939F49-002A-4722-9CA8-9C61FAC6FF5A}" destId="{913A2DE3-2038-41BE-824C-4A3B9C6610F7}" srcOrd="0" destOrd="0" presId="urn:microsoft.com/office/officeart/2005/8/layout/pList2"/>
    <dgm:cxn modelId="{DCEC382D-2E21-4AC5-BD86-F99306D73EB0}" srcId="{E04DEDA0-4E91-4396-8B64-CDA3F1AFF933}" destId="{6D4102F9-00B6-4A64-96F5-4B4B50DB8E11}" srcOrd="0" destOrd="0" parTransId="{5A9351F5-C3C3-49E7-9292-64867CA9DCF1}" sibTransId="{B9B14CF0-06D2-4D31-A16D-78CEF93B0E20}"/>
    <dgm:cxn modelId="{0708C639-F5F2-4804-8AE7-DE61F5335968}" type="presOf" srcId="{E04DEDA0-4E91-4396-8B64-CDA3F1AFF933}" destId="{533E67A5-35B1-4977-86CB-3DFF0067A8B9}" srcOrd="0" destOrd="0" presId="urn:microsoft.com/office/officeart/2005/8/layout/pList2"/>
    <dgm:cxn modelId="{A1D3864F-885D-4E57-96C4-E06D0A44D6FF}" type="presOf" srcId="{B9B14CF0-06D2-4D31-A16D-78CEF93B0E20}" destId="{BBF76CE2-5E18-4D4D-8287-CE810D070CCB}" srcOrd="0" destOrd="0" presId="urn:microsoft.com/office/officeart/2005/8/layout/pList2"/>
    <dgm:cxn modelId="{43CB2875-D59A-4771-A1CC-231A8F6A6825}" type="presOf" srcId="{1F37BEF2-5890-4B84-AE80-32088F05189C}" destId="{687694AB-0F77-4892-9A31-36FA3166B76F}" srcOrd="0" destOrd="0" presId="urn:microsoft.com/office/officeart/2005/8/layout/pList2"/>
    <dgm:cxn modelId="{3471F87D-5671-4953-8F30-62730BFCCE07}" type="presOf" srcId="{42F984DE-8A5C-4109-8FB9-2165F0FD0C42}" destId="{6515DE18-4DD0-44F8-B2B6-160D8188DBD5}" srcOrd="0" destOrd="0" presId="urn:microsoft.com/office/officeart/2005/8/layout/pList2"/>
    <dgm:cxn modelId="{575A4E85-B311-4B39-8EA2-E338A5E30C08}" srcId="{E04DEDA0-4E91-4396-8B64-CDA3F1AFF933}" destId="{42F984DE-8A5C-4109-8FB9-2165F0FD0C42}" srcOrd="1" destOrd="0" parTransId="{DC5CF35D-FA1D-4CED-8EBE-CEA285E6AB37}" sibTransId="{1F37BEF2-5890-4B84-AE80-32088F05189C}"/>
    <dgm:cxn modelId="{E13579A5-FE79-4975-9021-410DBC73728B}" type="presOf" srcId="{999B5E7B-8B03-44EF-AFF3-9465C084DA46}" destId="{16113CCE-5747-4E91-BABB-727F3E9CD62E}" srcOrd="0" destOrd="0" presId="urn:microsoft.com/office/officeart/2005/8/layout/pList2"/>
    <dgm:cxn modelId="{1F9A28B9-3F01-4F31-A4B4-371C1709D5B7}" srcId="{E04DEDA0-4E91-4396-8B64-CDA3F1AFF933}" destId="{AF939F49-002A-4722-9CA8-9C61FAC6FF5A}" srcOrd="4" destOrd="0" parTransId="{45593400-B49D-4C89-9E24-231F6BE6CD4F}" sibTransId="{83C28E8F-5B6B-42D5-910A-2FE13325CF51}"/>
    <dgm:cxn modelId="{66FAA8E5-FB2F-4D56-BCFC-E003F2B75601}" srcId="{E04DEDA0-4E91-4396-8B64-CDA3F1AFF933}" destId="{F7ABE044-CD3D-4F1C-9C4F-FB861D1D9803}" srcOrd="2" destOrd="0" parTransId="{502F7042-1C7D-4AEC-B111-85E02DEFF486}" sibTransId="{FB54E517-BA40-4E4A-8A71-5B92AAB46E7F}"/>
    <dgm:cxn modelId="{EC6F7F58-39C5-438A-A3D0-942E1FE91269}" type="presParOf" srcId="{533E67A5-35B1-4977-86CB-3DFF0067A8B9}" destId="{2F474121-57A3-467D-8AC7-C2B68EF3259E}" srcOrd="0" destOrd="0" presId="urn:microsoft.com/office/officeart/2005/8/layout/pList2"/>
    <dgm:cxn modelId="{86B97FED-051D-4A55-8F64-458B3770365D}" type="presParOf" srcId="{533E67A5-35B1-4977-86CB-3DFF0067A8B9}" destId="{C279EBA9-393E-4BA0-AA8A-631D5FDA46C3}" srcOrd="1" destOrd="0" presId="urn:microsoft.com/office/officeart/2005/8/layout/pList2"/>
    <dgm:cxn modelId="{2638A557-1779-4475-A6BC-8222B8E18134}" type="presParOf" srcId="{C279EBA9-393E-4BA0-AA8A-631D5FDA46C3}" destId="{3F3A001F-F9DB-441A-B8C6-7D1009DE5D4A}" srcOrd="0" destOrd="0" presId="urn:microsoft.com/office/officeart/2005/8/layout/pList2"/>
    <dgm:cxn modelId="{2A0476DE-C546-4A8A-BD97-78A14E55DA1D}" type="presParOf" srcId="{3F3A001F-F9DB-441A-B8C6-7D1009DE5D4A}" destId="{A46C6B69-3246-4065-AA1D-0A9DB3142C79}" srcOrd="0" destOrd="0" presId="urn:microsoft.com/office/officeart/2005/8/layout/pList2"/>
    <dgm:cxn modelId="{1FE44C89-3127-45FD-8598-1561DBE3D5B8}" type="presParOf" srcId="{3F3A001F-F9DB-441A-B8C6-7D1009DE5D4A}" destId="{BE8580C3-2C42-4340-B911-F36F6A1053C1}" srcOrd="1" destOrd="0" presId="urn:microsoft.com/office/officeart/2005/8/layout/pList2"/>
    <dgm:cxn modelId="{E3C44D97-DA58-4AA7-9C99-3EB56E8D1684}" type="presParOf" srcId="{3F3A001F-F9DB-441A-B8C6-7D1009DE5D4A}" destId="{F609B719-7A1A-405C-A644-31BF6C800C25}" srcOrd="2" destOrd="0" presId="urn:microsoft.com/office/officeart/2005/8/layout/pList2"/>
    <dgm:cxn modelId="{39A9754C-180E-4E2F-8FDA-5A488ECD45BA}" type="presParOf" srcId="{C279EBA9-393E-4BA0-AA8A-631D5FDA46C3}" destId="{BBF76CE2-5E18-4D4D-8287-CE810D070CCB}" srcOrd="1" destOrd="0" presId="urn:microsoft.com/office/officeart/2005/8/layout/pList2"/>
    <dgm:cxn modelId="{E6800FB4-0A9C-42C7-8DB8-E4DE933F7981}" type="presParOf" srcId="{C279EBA9-393E-4BA0-AA8A-631D5FDA46C3}" destId="{63A37BD5-7F27-4D40-A0FF-7852BB7A87AD}" srcOrd="2" destOrd="0" presId="urn:microsoft.com/office/officeart/2005/8/layout/pList2"/>
    <dgm:cxn modelId="{DCC9D862-EFAC-4A9B-917B-B0B9C154ECB3}" type="presParOf" srcId="{63A37BD5-7F27-4D40-A0FF-7852BB7A87AD}" destId="{6515DE18-4DD0-44F8-B2B6-160D8188DBD5}" srcOrd="0" destOrd="0" presId="urn:microsoft.com/office/officeart/2005/8/layout/pList2"/>
    <dgm:cxn modelId="{3EA05047-8D9E-458D-AED3-8AD702666137}" type="presParOf" srcId="{63A37BD5-7F27-4D40-A0FF-7852BB7A87AD}" destId="{631B77A7-44A0-4C80-8822-234E372AD4E8}" srcOrd="1" destOrd="0" presId="urn:microsoft.com/office/officeart/2005/8/layout/pList2"/>
    <dgm:cxn modelId="{B244C4C5-5EB2-4502-ABF9-ED5AA7110B93}" type="presParOf" srcId="{63A37BD5-7F27-4D40-A0FF-7852BB7A87AD}" destId="{7D382132-6884-4BB9-871D-74B8B2C2D6EA}" srcOrd="2" destOrd="0" presId="urn:microsoft.com/office/officeart/2005/8/layout/pList2"/>
    <dgm:cxn modelId="{7C878AB7-EC88-4979-8B23-0CF1F75B4ABB}" type="presParOf" srcId="{C279EBA9-393E-4BA0-AA8A-631D5FDA46C3}" destId="{687694AB-0F77-4892-9A31-36FA3166B76F}" srcOrd="3" destOrd="0" presId="urn:microsoft.com/office/officeart/2005/8/layout/pList2"/>
    <dgm:cxn modelId="{07B5DDCC-0931-4708-BA3C-771A4CC38F5B}" type="presParOf" srcId="{C279EBA9-393E-4BA0-AA8A-631D5FDA46C3}" destId="{5E221353-BECF-4FD9-90FB-F79D2FCD33F8}" srcOrd="4" destOrd="0" presId="urn:microsoft.com/office/officeart/2005/8/layout/pList2"/>
    <dgm:cxn modelId="{1D969E63-7EBF-471D-9740-086B1FB04049}" type="presParOf" srcId="{5E221353-BECF-4FD9-90FB-F79D2FCD33F8}" destId="{2603A8D3-CDD1-4272-B11E-DDEB17BA74A2}" srcOrd="0" destOrd="0" presId="urn:microsoft.com/office/officeart/2005/8/layout/pList2"/>
    <dgm:cxn modelId="{321DF431-9741-405E-996F-58A09AE55196}" type="presParOf" srcId="{5E221353-BECF-4FD9-90FB-F79D2FCD33F8}" destId="{0D317655-8177-40BB-AFFB-15CC43B0915F}" srcOrd="1" destOrd="0" presId="urn:microsoft.com/office/officeart/2005/8/layout/pList2"/>
    <dgm:cxn modelId="{7A7FE5D3-A78A-49D7-9DA2-A0C8CDBA2630}" type="presParOf" srcId="{5E221353-BECF-4FD9-90FB-F79D2FCD33F8}" destId="{7FA02F93-EFF3-4CA7-9C12-43E567ADC895}" srcOrd="2" destOrd="0" presId="urn:microsoft.com/office/officeart/2005/8/layout/pList2"/>
    <dgm:cxn modelId="{0FDEFCA1-A546-49A9-B842-235BCE726884}" type="presParOf" srcId="{C279EBA9-393E-4BA0-AA8A-631D5FDA46C3}" destId="{591388E5-7C47-48D0-9526-15F63D0BE410}" srcOrd="5" destOrd="0" presId="urn:microsoft.com/office/officeart/2005/8/layout/pList2"/>
    <dgm:cxn modelId="{E1D14B17-B452-46C1-811F-A6BE87E1E8B6}" type="presParOf" srcId="{C279EBA9-393E-4BA0-AA8A-631D5FDA46C3}" destId="{3637691C-D422-4322-913C-6D42AC1D9D9F}" srcOrd="6" destOrd="0" presId="urn:microsoft.com/office/officeart/2005/8/layout/pList2"/>
    <dgm:cxn modelId="{A5E40468-3586-4F01-ABF0-51DAF7E412BC}" type="presParOf" srcId="{3637691C-D422-4322-913C-6D42AC1D9D9F}" destId="{08C87914-3BE6-48DC-A0E6-2517412C7390}" srcOrd="0" destOrd="0" presId="urn:microsoft.com/office/officeart/2005/8/layout/pList2"/>
    <dgm:cxn modelId="{940138DC-AD17-459A-B4A5-748EAF7D5219}" type="presParOf" srcId="{3637691C-D422-4322-913C-6D42AC1D9D9F}" destId="{4F17A153-2331-4786-862F-366DDCD10A16}" srcOrd="1" destOrd="0" presId="urn:microsoft.com/office/officeart/2005/8/layout/pList2"/>
    <dgm:cxn modelId="{2495697C-1B5F-473E-8AF9-1A36CB91C65D}" type="presParOf" srcId="{3637691C-D422-4322-913C-6D42AC1D9D9F}" destId="{A7A00494-94D1-4615-BB62-F0B4496E9DBB}" srcOrd="2" destOrd="0" presId="urn:microsoft.com/office/officeart/2005/8/layout/pList2"/>
    <dgm:cxn modelId="{80699A21-4C60-423F-8685-52206C82058B}" type="presParOf" srcId="{C279EBA9-393E-4BA0-AA8A-631D5FDA46C3}" destId="{16113CCE-5747-4E91-BABB-727F3E9CD62E}" srcOrd="7" destOrd="0" presId="urn:microsoft.com/office/officeart/2005/8/layout/pList2"/>
    <dgm:cxn modelId="{3A54DBCE-5448-49D0-9BC5-9F1E774B2B08}" type="presParOf" srcId="{C279EBA9-393E-4BA0-AA8A-631D5FDA46C3}" destId="{461C29C7-E44B-4D50-8E10-482F537681A6}" srcOrd="8" destOrd="0" presId="urn:microsoft.com/office/officeart/2005/8/layout/pList2"/>
    <dgm:cxn modelId="{55AFC60F-FE39-49CB-B711-829A01E1989D}" type="presParOf" srcId="{461C29C7-E44B-4D50-8E10-482F537681A6}" destId="{913A2DE3-2038-41BE-824C-4A3B9C6610F7}" srcOrd="0" destOrd="0" presId="urn:microsoft.com/office/officeart/2005/8/layout/pList2"/>
    <dgm:cxn modelId="{DEEFAFC3-3FB8-4C85-BB97-A99881518B91}" type="presParOf" srcId="{461C29C7-E44B-4D50-8E10-482F537681A6}" destId="{C2F42EA5-A45C-44D6-A673-05DC1B3C76CB}" srcOrd="1" destOrd="0" presId="urn:microsoft.com/office/officeart/2005/8/layout/pList2"/>
    <dgm:cxn modelId="{04BB9314-E7E8-42F2-A707-C8137F74BF92}" type="presParOf" srcId="{461C29C7-E44B-4D50-8E10-482F537681A6}" destId="{E80E8826-F3F0-4D10-AF5D-488B212EA418}"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74121-57A3-467D-8AC7-C2B68EF3259E}">
      <dsp:nvSpPr>
        <dsp:cNvPr id="0" name=""/>
        <dsp:cNvSpPr/>
      </dsp:nvSpPr>
      <dsp:spPr>
        <a:xfrm>
          <a:off x="0" y="-2390"/>
          <a:ext cx="10965992" cy="19028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A02F93-EFF3-4CA7-9C12-43E567ADC895}">
      <dsp:nvSpPr>
        <dsp:cNvPr id="0" name=""/>
        <dsp:cNvSpPr/>
      </dsp:nvSpPr>
      <dsp:spPr>
        <a:xfrm>
          <a:off x="334506" y="89116"/>
          <a:ext cx="1903584" cy="1719871"/>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03A8D3-CDD1-4272-B11E-DDEB17BA74A2}">
      <dsp:nvSpPr>
        <dsp:cNvPr id="0" name=""/>
        <dsp:cNvSpPr/>
      </dsp:nvSpPr>
      <dsp:spPr>
        <a:xfrm rot="10800000">
          <a:off x="332503" y="1895714"/>
          <a:ext cx="1907590" cy="2314062"/>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Arial" panose="020B0604020202020204" pitchFamily="34" charset="0"/>
              <a:cs typeface="Arial" panose="020B0604020202020204" pitchFamily="34" charset="0"/>
            </a:rPr>
            <a:t>Margaret is 78 and lives alone but is actively involved in the community; particularly in charity work. She has a grown-up son who lives in Australia and her husband died many years ago. </a:t>
          </a:r>
        </a:p>
      </dsp:txBody>
      <dsp:txXfrm rot="10800000">
        <a:off x="391168" y="1895714"/>
        <a:ext cx="1790260" cy="2255397"/>
      </dsp:txXfrm>
    </dsp:sp>
    <dsp:sp modelId="{A7A00494-94D1-4615-BB62-F0B4496E9DBB}">
      <dsp:nvSpPr>
        <dsp:cNvPr id="0" name=""/>
        <dsp:cNvSpPr/>
      </dsp:nvSpPr>
      <dsp:spPr>
        <a:xfrm>
          <a:off x="2503531" y="89116"/>
          <a:ext cx="1762231" cy="1719871"/>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C87914-3BE6-48DC-A0E6-2517412C7390}">
      <dsp:nvSpPr>
        <dsp:cNvPr id="0" name=""/>
        <dsp:cNvSpPr/>
      </dsp:nvSpPr>
      <dsp:spPr>
        <a:xfrm rot="10800000">
          <a:off x="2430852" y="1895714"/>
          <a:ext cx="1907590" cy="2314062"/>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Arial" panose="020B0604020202020204" pitchFamily="34" charset="0"/>
              <a:cs typeface="Arial" panose="020B0604020202020204" pitchFamily="34" charset="0"/>
            </a:rPr>
            <a:t>She received a call on her landline from Hannah Wilkinson at her bank who informed her that there had been suspicious activity relating to her account. Hannah advised Margaret that she was going to be transferred to DC Peters from the fraud squad who would be investigating. </a:t>
          </a:r>
        </a:p>
      </dsp:txBody>
      <dsp:txXfrm rot="10800000">
        <a:off x="2489517" y="1895714"/>
        <a:ext cx="1790260" cy="2255397"/>
      </dsp:txXfrm>
    </dsp:sp>
    <dsp:sp modelId="{E80E8826-F3F0-4D10-AF5D-488B212EA418}">
      <dsp:nvSpPr>
        <dsp:cNvPr id="0" name=""/>
        <dsp:cNvSpPr/>
      </dsp:nvSpPr>
      <dsp:spPr>
        <a:xfrm>
          <a:off x="4540398" y="89116"/>
          <a:ext cx="1885195" cy="1719871"/>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3A2DE3-2038-41BE-824C-4A3B9C6610F7}">
      <dsp:nvSpPr>
        <dsp:cNvPr id="0" name=""/>
        <dsp:cNvSpPr/>
      </dsp:nvSpPr>
      <dsp:spPr>
        <a:xfrm rot="10800000">
          <a:off x="4529201" y="1895714"/>
          <a:ext cx="1907590" cy="2314062"/>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Arial" panose="020B0604020202020204" pitchFamily="34" charset="0"/>
              <a:cs typeface="Arial" panose="020B0604020202020204" pitchFamily="34" charset="0"/>
            </a:rPr>
            <a:t>Margaret was given a reference number and told this would be used whenever anyone spoke to her about the investigation. </a:t>
          </a:r>
        </a:p>
        <a:p>
          <a:pPr marL="0" lvl="0" indent="0" algn="ctr" defTabSz="488950">
            <a:lnSpc>
              <a:spcPct val="90000"/>
            </a:lnSpc>
            <a:spcBef>
              <a:spcPct val="0"/>
            </a:spcBef>
            <a:spcAft>
              <a:spcPct val="35000"/>
            </a:spcAft>
            <a:buNone/>
          </a:pPr>
          <a:r>
            <a:rPr lang="en-US" sz="1100" kern="1200" dirty="0">
              <a:solidFill>
                <a:schemeClr val="tx1"/>
              </a:solidFill>
              <a:latin typeface="Arial" panose="020B0604020202020204" pitchFamily="34" charset="0"/>
              <a:cs typeface="Arial" panose="020B0604020202020204" pitchFamily="34" charset="0"/>
            </a:rPr>
            <a:t>DC Peters called and informed her they would be launching an investigation into her account because of the suspicious activity. </a:t>
          </a:r>
        </a:p>
      </dsp:txBody>
      <dsp:txXfrm rot="10800000">
        <a:off x="4587866" y="1895714"/>
        <a:ext cx="1790260" cy="2255397"/>
      </dsp:txXfrm>
    </dsp:sp>
    <dsp:sp modelId="{5FB19660-EFBF-4333-93DF-5036BA0FBEF4}">
      <dsp:nvSpPr>
        <dsp:cNvPr id="0" name=""/>
        <dsp:cNvSpPr/>
      </dsp:nvSpPr>
      <dsp:spPr>
        <a:xfrm>
          <a:off x="6655906" y="89116"/>
          <a:ext cx="1850877" cy="1719871"/>
        </a:xfrm>
        <a:prstGeom prst="roundRect">
          <a:avLst>
            <a:gd name="adj" fmla="val 10000"/>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1C3EF0-76CC-4029-A94E-8C4B2857EC8B}">
      <dsp:nvSpPr>
        <dsp:cNvPr id="0" name=""/>
        <dsp:cNvSpPr/>
      </dsp:nvSpPr>
      <dsp:spPr>
        <a:xfrm rot="10800000">
          <a:off x="6627550" y="1895714"/>
          <a:ext cx="1907590" cy="2314062"/>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Arial" panose="020B0604020202020204" pitchFamily="34" charset="0"/>
              <a:cs typeface="Arial" panose="020B0604020202020204" pitchFamily="34" charset="0"/>
            </a:rPr>
            <a:t>DC Peters instructed Margaret to transfer £4000 of savings to her current account and then to withdraw it in cash as this was needed as evidence. He told her she would be reimbursed.</a:t>
          </a:r>
        </a:p>
        <a:p>
          <a:pPr marL="0" lvl="0" indent="0" algn="ctr" defTabSz="488950">
            <a:lnSpc>
              <a:spcPct val="90000"/>
            </a:lnSpc>
            <a:spcBef>
              <a:spcPct val="0"/>
            </a:spcBef>
            <a:spcAft>
              <a:spcPct val="35000"/>
            </a:spcAft>
            <a:buNone/>
          </a:pPr>
          <a:r>
            <a:rPr lang="en-US" sz="1100" kern="1200" dirty="0">
              <a:solidFill>
                <a:schemeClr val="tx1"/>
              </a:solidFill>
              <a:latin typeface="Arial" panose="020B0604020202020204" pitchFamily="34" charset="0"/>
              <a:cs typeface="Arial" panose="020B0604020202020204" pitchFamily="34" charset="0"/>
            </a:rPr>
            <a:t>She was told that a security officer would attend her home address to check the cash and that they would quote a password. </a:t>
          </a:r>
        </a:p>
      </dsp:txBody>
      <dsp:txXfrm rot="10800000">
        <a:off x="6686215" y="1895714"/>
        <a:ext cx="1790260" cy="2255397"/>
      </dsp:txXfrm>
    </dsp:sp>
    <dsp:sp modelId="{2DB2DF55-25F6-4B2C-8F5C-FA8CE310016F}">
      <dsp:nvSpPr>
        <dsp:cNvPr id="0" name=""/>
        <dsp:cNvSpPr/>
      </dsp:nvSpPr>
      <dsp:spPr>
        <a:xfrm>
          <a:off x="8755095" y="89116"/>
          <a:ext cx="1849198" cy="1719871"/>
        </a:xfrm>
        <a:prstGeom prst="roundRect">
          <a:avLst>
            <a:gd name="adj" fmla="val 10000"/>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8D09ED-5306-4EDF-98A5-6C35A764AD32}">
      <dsp:nvSpPr>
        <dsp:cNvPr id="0" name=""/>
        <dsp:cNvSpPr/>
      </dsp:nvSpPr>
      <dsp:spPr>
        <a:xfrm rot="10800000">
          <a:off x="8725899" y="1895714"/>
          <a:ext cx="1907590" cy="2314062"/>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US" sz="1100" kern="1200" dirty="0">
              <a:solidFill>
                <a:schemeClr val="tx1"/>
              </a:solidFill>
              <a:latin typeface="Arial" panose="020B0604020202020204" pitchFamily="34" charset="0"/>
              <a:cs typeface="Arial" panose="020B0604020202020204" pitchFamily="34" charset="0"/>
            </a:rPr>
            <a:t>Margaret went to the bank to withdraw the cash. </a:t>
          </a:r>
        </a:p>
        <a:p>
          <a:pPr marL="0" lvl="0" indent="0" algn="ctr" defTabSz="488950">
            <a:lnSpc>
              <a:spcPct val="90000"/>
            </a:lnSpc>
            <a:spcBef>
              <a:spcPct val="0"/>
            </a:spcBef>
            <a:spcAft>
              <a:spcPct val="35000"/>
            </a:spcAft>
            <a:buNone/>
          </a:pPr>
          <a:r>
            <a:rPr lang="en-US" sz="1100" kern="1200" dirty="0">
              <a:solidFill>
                <a:schemeClr val="tx1"/>
              </a:solidFill>
              <a:latin typeface="Arial" panose="020B0604020202020204" pitchFamily="34" charset="0"/>
              <a:cs typeface="Arial" panose="020B0604020202020204" pitchFamily="34" charset="0"/>
            </a:rPr>
            <a:t>She was asked by the bank staff what the funds were for but advised them it was for her grandchildren as DC Peters had alluded to someone from the bank being involved in the suspicious activity.</a:t>
          </a:r>
        </a:p>
      </dsp:txBody>
      <dsp:txXfrm rot="10800000">
        <a:off x="8784564" y="1895714"/>
        <a:ext cx="1790260" cy="2255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74121-57A3-467D-8AC7-C2B68EF3259E}">
      <dsp:nvSpPr>
        <dsp:cNvPr id="0" name=""/>
        <dsp:cNvSpPr/>
      </dsp:nvSpPr>
      <dsp:spPr>
        <a:xfrm>
          <a:off x="0" y="-2342"/>
          <a:ext cx="10965992" cy="186483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A9EF93-4F44-4FCE-8A07-5D5F9A7AFAAF}">
      <dsp:nvSpPr>
        <dsp:cNvPr id="0" name=""/>
        <dsp:cNvSpPr/>
      </dsp:nvSpPr>
      <dsp:spPr>
        <a:xfrm>
          <a:off x="551494" y="249738"/>
          <a:ext cx="1469607" cy="1360677"/>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A79A79-EE56-4E6F-AB24-4E5AB68D3061}">
      <dsp:nvSpPr>
        <dsp:cNvPr id="0" name=""/>
        <dsp:cNvSpPr/>
      </dsp:nvSpPr>
      <dsp:spPr>
        <a:xfrm rot="10800000">
          <a:off x="332503" y="1857812"/>
          <a:ext cx="1907590" cy="2267796"/>
        </a:xfrm>
        <a:prstGeom prst="round2SameRect">
          <a:avLst>
            <a:gd name="adj1" fmla="val 10500"/>
            <a:gd name="adj2" fmla="val 0"/>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b="0" kern="1200" dirty="0">
              <a:solidFill>
                <a:schemeClr val="tx1"/>
              </a:solidFill>
              <a:latin typeface="Arial" panose="020B0604020202020204" pitchFamily="34" charset="0"/>
              <a:cs typeface="Arial" panose="020B0604020202020204" pitchFamily="34" charset="0"/>
            </a:rPr>
            <a:t>Later that day, as DC Peters had advised, a man attended her address and took the cash from her; providing her with the password which was given to her by DC Peters. </a:t>
          </a:r>
          <a:endParaRPr lang="en-US" sz="1300" kern="1200" dirty="0">
            <a:latin typeface="Arial" panose="020B0604020202020204" pitchFamily="34" charset="0"/>
            <a:cs typeface="Arial" panose="020B0604020202020204" pitchFamily="34" charset="0"/>
          </a:endParaRPr>
        </a:p>
      </dsp:txBody>
      <dsp:txXfrm rot="10800000">
        <a:off x="391168" y="1857812"/>
        <a:ext cx="1790260" cy="2209131"/>
      </dsp:txXfrm>
    </dsp:sp>
    <dsp:sp modelId="{7FA02F93-EFF3-4CA7-9C12-43E567ADC895}">
      <dsp:nvSpPr>
        <dsp:cNvPr id="0" name=""/>
        <dsp:cNvSpPr/>
      </dsp:nvSpPr>
      <dsp:spPr>
        <a:xfrm>
          <a:off x="2432855" y="87334"/>
          <a:ext cx="1903584" cy="1685485"/>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03A8D3-CDD1-4272-B11E-DDEB17BA74A2}">
      <dsp:nvSpPr>
        <dsp:cNvPr id="0" name=""/>
        <dsp:cNvSpPr/>
      </dsp:nvSpPr>
      <dsp:spPr>
        <a:xfrm rot="10800000">
          <a:off x="2430852" y="1857812"/>
          <a:ext cx="1907590" cy="2267796"/>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solidFill>
                <a:schemeClr val="tx1"/>
              </a:solidFill>
              <a:latin typeface="Arial" panose="020B0604020202020204" pitchFamily="34" charset="0"/>
              <a:cs typeface="Arial" panose="020B0604020202020204" pitchFamily="34" charset="0"/>
            </a:rPr>
            <a:t>The contact continued for a few months with Margaret being asked to make various transactions. She was asked to withdraw cash on a number of occasions which was collected by a courier. </a:t>
          </a:r>
        </a:p>
      </dsp:txBody>
      <dsp:txXfrm rot="10800000">
        <a:off x="2489517" y="1857812"/>
        <a:ext cx="1790260" cy="2209131"/>
      </dsp:txXfrm>
    </dsp:sp>
    <dsp:sp modelId="{A7A00494-94D1-4615-BB62-F0B4496E9DBB}">
      <dsp:nvSpPr>
        <dsp:cNvPr id="0" name=""/>
        <dsp:cNvSpPr/>
      </dsp:nvSpPr>
      <dsp:spPr>
        <a:xfrm>
          <a:off x="4601880" y="87334"/>
          <a:ext cx="1762231" cy="1685485"/>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C87914-3BE6-48DC-A0E6-2517412C7390}">
      <dsp:nvSpPr>
        <dsp:cNvPr id="0" name=""/>
        <dsp:cNvSpPr/>
      </dsp:nvSpPr>
      <dsp:spPr>
        <a:xfrm rot="10800000">
          <a:off x="4529201" y="1857812"/>
          <a:ext cx="1907590" cy="2267796"/>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solidFill>
                <a:schemeClr val="tx1"/>
              </a:solidFill>
              <a:latin typeface="Arial" panose="020B0604020202020204" pitchFamily="34" charset="0"/>
              <a:cs typeface="Arial" panose="020B0604020202020204" pitchFamily="34" charset="0"/>
            </a:rPr>
            <a:t>The contact evolved and Margaret was asked to also buy gold as DC Peters told her that a gold company were being looked into from the suspicious activity. </a:t>
          </a:r>
        </a:p>
      </dsp:txBody>
      <dsp:txXfrm rot="10800000">
        <a:off x="4587866" y="1857812"/>
        <a:ext cx="1790260" cy="2209131"/>
      </dsp:txXfrm>
    </dsp:sp>
    <dsp:sp modelId="{E80E8826-F3F0-4D10-AF5D-488B212EA418}">
      <dsp:nvSpPr>
        <dsp:cNvPr id="0" name=""/>
        <dsp:cNvSpPr/>
      </dsp:nvSpPr>
      <dsp:spPr>
        <a:xfrm>
          <a:off x="6638748" y="87334"/>
          <a:ext cx="1885195" cy="1685485"/>
        </a:xfrm>
        <a:prstGeom prst="roundRect">
          <a:avLst>
            <a:gd name="adj" fmla="val 10000"/>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3A2DE3-2038-41BE-824C-4A3B9C6610F7}">
      <dsp:nvSpPr>
        <dsp:cNvPr id="0" name=""/>
        <dsp:cNvSpPr/>
      </dsp:nvSpPr>
      <dsp:spPr>
        <a:xfrm rot="10800000">
          <a:off x="6627550" y="1857812"/>
          <a:ext cx="1907590" cy="2267796"/>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solidFill>
                <a:schemeClr val="tx1"/>
              </a:solidFill>
              <a:latin typeface="Arial" panose="020B0604020202020204" pitchFamily="34" charset="0"/>
              <a:cs typeface="Arial" panose="020B0604020202020204" pitchFamily="34" charset="0"/>
            </a:rPr>
            <a:t>She was asked to buy twenty gold bars and was asked to collect the gold in person from the company. </a:t>
          </a:r>
        </a:p>
      </dsp:txBody>
      <dsp:txXfrm rot="10800000">
        <a:off x="6686215" y="1857812"/>
        <a:ext cx="1790260" cy="2209131"/>
      </dsp:txXfrm>
    </dsp:sp>
    <dsp:sp modelId="{5FB19660-EFBF-4333-93DF-5036BA0FBEF4}">
      <dsp:nvSpPr>
        <dsp:cNvPr id="0" name=""/>
        <dsp:cNvSpPr/>
      </dsp:nvSpPr>
      <dsp:spPr>
        <a:xfrm>
          <a:off x="8754256" y="87334"/>
          <a:ext cx="1850877" cy="1685485"/>
        </a:xfrm>
        <a:prstGeom prst="roundRect">
          <a:avLst>
            <a:gd name="adj" fmla="val 10000"/>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1C3EF0-76CC-4029-A94E-8C4B2857EC8B}">
      <dsp:nvSpPr>
        <dsp:cNvPr id="0" name=""/>
        <dsp:cNvSpPr/>
      </dsp:nvSpPr>
      <dsp:spPr>
        <a:xfrm rot="10800000">
          <a:off x="8725899" y="1857812"/>
          <a:ext cx="1907590" cy="2267796"/>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solidFill>
                <a:schemeClr val="tx1"/>
              </a:solidFill>
              <a:latin typeface="Arial" panose="020B0604020202020204" pitchFamily="34" charset="0"/>
              <a:cs typeface="Arial" panose="020B0604020202020204" pitchFamily="34" charset="0"/>
            </a:rPr>
            <a:t>DC Peters arranged a taxi to take her to and from the shop. </a:t>
          </a:r>
        </a:p>
      </dsp:txBody>
      <dsp:txXfrm rot="10800000">
        <a:off x="8784564" y="1857812"/>
        <a:ext cx="1790260" cy="22091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74121-57A3-467D-8AC7-C2B68EF3259E}">
      <dsp:nvSpPr>
        <dsp:cNvPr id="0" name=""/>
        <dsp:cNvSpPr/>
      </dsp:nvSpPr>
      <dsp:spPr>
        <a:xfrm>
          <a:off x="0" y="0"/>
          <a:ext cx="10849898" cy="194059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09B719-7A1A-405C-A644-31BF6C800C25}">
      <dsp:nvSpPr>
        <dsp:cNvPr id="0" name=""/>
        <dsp:cNvSpPr/>
      </dsp:nvSpPr>
      <dsp:spPr>
        <a:xfrm>
          <a:off x="448653" y="259522"/>
          <a:ext cx="1648054" cy="1427373"/>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6C6B69-3246-4065-AA1D-0A9DB3142C79}">
      <dsp:nvSpPr>
        <dsp:cNvPr id="0" name=""/>
        <dsp:cNvSpPr/>
      </dsp:nvSpPr>
      <dsp:spPr>
        <a:xfrm rot="10800000">
          <a:off x="328982" y="1946417"/>
          <a:ext cx="1887394" cy="2378955"/>
        </a:xfrm>
        <a:prstGeom prst="round2SameRect">
          <a:avLst>
            <a:gd name="adj1" fmla="val 10500"/>
            <a:gd name="adj2" fmla="val 0"/>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solidFill>
                <a:schemeClr val="tx1"/>
              </a:solidFill>
              <a:latin typeface="Arial" panose="020B0604020202020204" pitchFamily="34" charset="0"/>
              <a:cs typeface="Arial" panose="020B0604020202020204" pitchFamily="34" charset="0"/>
            </a:rPr>
            <a:t>Later the same day, a security officer collected the gold bars from her home address. This happened twice. </a:t>
          </a:r>
          <a:endParaRPr lang="en-US" sz="1300" kern="1200" dirty="0">
            <a:latin typeface="Arial" panose="020B0604020202020204" pitchFamily="34" charset="0"/>
            <a:cs typeface="Arial" panose="020B0604020202020204" pitchFamily="34" charset="0"/>
          </a:endParaRPr>
        </a:p>
      </dsp:txBody>
      <dsp:txXfrm rot="10800000">
        <a:off x="387026" y="1946417"/>
        <a:ext cx="1771306" cy="2320911"/>
      </dsp:txXfrm>
    </dsp:sp>
    <dsp:sp modelId="{7D382132-6884-4BB9-871D-74B8B2C2D6EA}">
      <dsp:nvSpPr>
        <dsp:cNvPr id="0" name=""/>
        <dsp:cNvSpPr/>
      </dsp:nvSpPr>
      <dsp:spPr>
        <a:xfrm>
          <a:off x="2513783" y="259522"/>
          <a:ext cx="1670061" cy="1427373"/>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15DE18-4DD0-44F8-B2B6-160D8188DBD5}">
      <dsp:nvSpPr>
        <dsp:cNvPr id="0" name=""/>
        <dsp:cNvSpPr/>
      </dsp:nvSpPr>
      <dsp:spPr>
        <a:xfrm rot="10800000">
          <a:off x="2405117" y="1946417"/>
          <a:ext cx="1887394" cy="2378955"/>
        </a:xfrm>
        <a:prstGeom prst="round2SameRect">
          <a:avLst>
            <a:gd name="adj1" fmla="val 10500"/>
            <a:gd name="adj2" fmla="val 0"/>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solidFill>
                <a:schemeClr val="tx1"/>
              </a:solidFill>
              <a:latin typeface="Arial" panose="020B0604020202020204" pitchFamily="34" charset="0"/>
              <a:cs typeface="Arial" panose="020B0604020202020204" pitchFamily="34" charset="0"/>
            </a:rPr>
            <a:t>DC Peters told Margaret to convert pounds into $6000 and if she was asked why, she should tell the bureau de change that she was travelling with family. Later that day, someone came to her house to collect the currency. </a:t>
          </a:r>
          <a:endParaRPr lang="en-US" sz="1300" kern="1200" dirty="0">
            <a:latin typeface="Arial" panose="020B0604020202020204" pitchFamily="34" charset="0"/>
            <a:cs typeface="Arial" panose="020B0604020202020204" pitchFamily="34" charset="0"/>
          </a:endParaRPr>
        </a:p>
      </dsp:txBody>
      <dsp:txXfrm rot="10800000">
        <a:off x="2463161" y="1946417"/>
        <a:ext cx="1771306" cy="2320911"/>
      </dsp:txXfrm>
    </dsp:sp>
    <dsp:sp modelId="{7FA02F93-EFF3-4CA7-9C12-43E567ADC895}">
      <dsp:nvSpPr>
        <dsp:cNvPr id="0" name=""/>
        <dsp:cNvSpPr/>
      </dsp:nvSpPr>
      <dsp:spPr>
        <a:xfrm>
          <a:off x="4559729" y="89158"/>
          <a:ext cx="1730439" cy="1768101"/>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03A8D3-CDD1-4272-B11E-DDEB17BA74A2}">
      <dsp:nvSpPr>
        <dsp:cNvPr id="0" name=""/>
        <dsp:cNvSpPr/>
      </dsp:nvSpPr>
      <dsp:spPr>
        <a:xfrm rot="10800000">
          <a:off x="4481251" y="1946417"/>
          <a:ext cx="1887394" cy="2378955"/>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solidFill>
                <a:schemeClr val="tx1"/>
              </a:solidFill>
              <a:latin typeface="Arial" panose="020B0604020202020204" pitchFamily="34" charset="0"/>
              <a:cs typeface="Arial" panose="020B0604020202020204" pitchFamily="34" charset="0"/>
            </a:rPr>
            <a:t>Margaret received a </a:t>
          </a:r>
          <a:r>
            <a:rPr lang="en-US" sz="1300" kern="1200" dirty="0" err="1">
              <a:solidFill>
                <a:schemeClr val="tx1"/>
              </a:solidFill>
              <a:latin typeface="Arial" panose="020B0604020202020204" pitchFamily="34" charset="0"/>
              <a:cs typeface="Arial" panose="020B0604020202020204" pitchFamily="34" charset="0"/>
            </a:rPr>
            <a:t>cheque</a:t>
          </a:r>
          <a:r>
            <a:rPr lang="en-US" sz="1300" kern="1200" dirty="0">
              <a:solidFill>
                <a:schemeClr val="tx1"/>
              </a:solidFill>
              <a:latin typeface="Arial" panose="020B0604020202020204" pitchFamily="34" charset="0"/>
              <a:cs typeface="Arial" panose="020B0604020202020204" pitchFamily="34" charset="0"/>
            </a:rPr>
            <a:t> in the post for £50,000 and was told to deposit this via an ATM machine. She was then asked to withdraw this in cash for another courier to collect. </a:t>
          </a:r>
        </a:p>
      </dsp:txBody>
      <dsp:txXfrm rot="10800000">
        <a:off x="4539295" y="1946417"/>
        <a:ext cx="1771306" cy="2320911"/>
      </dsp:txXfrm>
    </dsp:sp>
    <dsp:sp modelId="{A7A00494-94D1-4615-BB62-F0B4496E9DBB}">
      <dsp:nvSpPr>
        <dsp:cNvPr id="0" name=""/>
        <dsp:cNvSpPr/>
      </dsp:nvSpPr>
      <dsp:spPr>
        <a:xfrm>
          <a:off x="6629295" y="89158"/>
          <a:ext cx="1743575" cy="1768101"/>
        </a:xfrm>
        <a:prstGeom prst="roundRect">
          <a:avLst>
            <a:gd name="adj" fmla="val 10000"/>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C87914-3BE6-48DC-A0E6-2517412C7390}">
      <dsp:nvSpPr>
        <dsp:cNvPr id="0" name=""/>
        <dsp:cNvSpPr/>
      </dsp:nvSpPr>
      <dsp:spPr>
        <a:xfrm rot="10800000">
          <a:off x="6557385" y="1946417"/>
          <a:ext cx="1887394" cy="2378955"/>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solidFill>
                <a:schemeClr val="tx1"/>
              </a:solidFill>
              <a:latin typeface="Arial" panose="020B0604020202020204" pitchFamily="34" charset="0"/>
              <a:cs typeface="Arial" panose="020B0604020202020204" pitchFamily="34" charset="0"/>
            </a:rPr>
            <a:t>After the fraud had continued for a year, she was told by DC Peters that the fraud squad would complete their report and someone would be in touch. </a:t>
          </a:r>
        </a:p>
      </dsp:txBody>
      <dsp:txXfrm rot="10800000">
        <a:off x="6615429" y="1946417"/>
        <a:ext cx="1771306" cy="2320911"/>
      </dsp:txXfrm>
    </dsp:sp>
    <dsp:sp modelId="{E80E8826-F3F0-4D10-AF5D-488B212EA418}">
      <dsp:nvSpPr>
        <dsp:cNvPr id="0" name=""/>
        <dsp:cNvSpPr/>
      </dsp:nvSpPr>
      <dsp:spPr>
        <a:xfrm>
          <a:off x="8794807" y="89158"/>
          <a:ext cx="1564820" cy="1768101"/>
        </a:xfrm>
        <a:prstGeom prst="roundRect">
          <a:avLst>
            <a:gd name="adj" fmla="val 10000"/>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3A2DE3-2038-41BE-824C-4A3B9C6610F7}">
      <dsp:nvSpPr>
        <dsp:cNvPr id="0" name=""/>
        <dsp:cNvSpPr/>
      </dsp:nvSpPr>
      <dsp:spPr>
        <a:xfrm rot="10800000">
          <a:off x="8633520" y="1946417"/>
          <a:ext cx="1887394" cy="2378955"/>
        </a:xfrm>
        <a:prstGeom prst="round2SameRect">
          <a:avLst>
            <a:gd name="adj1" fmla="val 10500"/>
            <a:gd name="adj2" fmla="val 0"/>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kern="1200" dirty="0">
              <a:solidFill>
                <a:schemeClr val="tx1"/>
              </a:solidFill>
              <a:latin typeface="Arial" panose="020B0604020202020204" pitchFamily="34" charset="0"/>
              <a:cs typeface="Arial" panose="020B0604020202020204" pitchFamily="34" charset="0"/>
            </a:rPr>
            <a:t>When no report materialized, Margaret realized this had been a fraud and reported this to the Police. In total, she lost £400,000 which was her life’s savings. </a:t>
          </a:r>
        </a:p>
      </dsp:txBody>
      <dsp:txXfrm rot="10800000">
        <a:off x="8691564" y="1946417"/>
        <a:ext cx="1771306" cy="2320911"/>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14CC5F-1F90-44D6-9231-390A38D0DBBE}" type="datetimeFigureOut">
              <a:rPr lang="en-GB" smtClean="0"/>
              <a:t>04/08/2025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7F4A98-28D0-41DD-B428-0622AA07AEB7}" type="slidenum">
              <a:rPr lang="en-GB" smtClean="0"/>
              <a:t>‹#›</a:t>
            </a:fld>
            <a:endParaRPr lang="en-GB"/>
          </a:p>
        </p:txBody>
      </p:sp>
    </p:spTree>
    <p:extLst>
      <p:ext uri="{BB962C8B-B14F-4D97-AF65-F5344CB8AC3E}">
        <p14:creationId xmlns:p14="http://schemas.microsoft.com/office/powerpoint/2010/main" val="1076100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restadvisory.com/post/online-fraud-what-does-the-public-think"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nationalcrimeagency.gov.uk/what-we-do/crime-threats/fraud-and-economic-crime" TargetMode="External"/><Relationship Id="rId4" Type="http://schemas.openxmlformats.org/officeDocument/2006/relationships/hyperlink" Target="https://www.nao.org.uk/reports/progress-combatting-fraud/"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¹</a:t>
            </a:r>
            <a:r>
              <a:rPr lang="en-GB" dirty="0"/>
              <a:t>Crest Advisory (2023) </a:t>
            </a:r>
            <a:r>
              <a:rPr lang="en-GB" i="1" dirty="0"/>
              <a:t>Online Fraud: What does the public think? </a:t>
            </a:r>
            <a:r>
              <a:rPr lang="en-GB" i="1" u="sng" dirty="0">
                <a:hlinkClick r:id="rId3"/>
              </a:rPr>
              <a:t>https://www.crestadvisory.com/post/online-fraud-what-does-the-public-think</a:t>
            </a:r>
            <a:r>
              <a:rPr lang="en-GB" i="1" dirty="0"/>
              <a:t> </a:t>
            </a:r>
            <a:endParaRPr lang="en-GB" dirty="0"/>
          </a:p>
          <a:p>
            <a:r>
              <a:rPr lang="en-GB" b="0" dirty="0"/>
              <a:t>²</a:t>
            </a:r>
            <a:r>
              <a:rPr lang="en-GB" dirty="0"/>
              <a:t>National Audit Office (2022) </a:t>
            </a:r>
            <a:r>
              <a:rPr lang="en-GB" i="1" dirty="0"/>
              <a:t>Progress combatting fraud </a:t>
            </a:r>
            <a:r>
              <a:rPr lang="en-GB" u="sng" dirty="0">
                <a:hlinkClick r:id="rId4"/>
              </a:rPr>
              <a:t>https://www.nao.org.uk/reports/progress-combatting-fraud/</a:t>
            </a:r>
            <a:r>
              <a:rPr lang="en-GB" dirty="0"/>
              <a:t> </a:t>
            </a:r>
          </a:p>
          <a:p>
            <a:r>
              <a:rPr lang="en-GB" b="0" dirty="0"/>
              <a:t>³</a:t>
            </a:r>
            <a:r>
              <a:rPr lang="en-GB" dirty="0"/>
              <a:t>National Crime Agency (2023) </a:t>
            </a:r>
            <a:r>
              <a:rPr lang="en-GB" i="1" dirty="0"/>
              <a:t>The threat from fraud</a:t>
            </a:r>
            <a:r>
              <a:rPr lang="en-GB" dirty="0"/>
              <a:t> </a:t>
            </a:r>
            <a:r>
              <a:rPr lang="en-GB" u="sng" dirty="0">
                <a:hlinkClick r:id="rId5"/>
              </a:rPr>
              <a:t>https://www.nationalcrimeagency.gov.uk/what-we-do/crime-threats/fraud-and-economic-crime</a:t>
            </a:r>
            <a:r>
              <a:rPr lang="en-GB" dirty="0"/>
              <a:t> </a:t>
            </a:r>
          </a:p>
          <a:p>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4</a:t>
            </a:fld>
            <a:endParaRPr lang="en-GB"/>
          </a:p>
        </p:txBody>
      </p:sp>
    </p:spTree>
    <p:extLst>
      <p:ext uri="{BB962C8B-B14F-4D97-AF65-F5344CB8AC3E}">
        <p14:creationId xmlns:p14="http://schemas.microsoft.com/office/powerpoint/2010/main" val="3666020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In</a:t>
            </a:r>
            <a:r>
              <a:rPr lang="en-GB" baseline="0" dirty="0"/>
              <a:t> some cases the broker will attempt to delay by saying they will look into it, they don’t know anything about it, it’s a known issue they’re exploring etc. </a:t>
            </a:r>
            <a:endParaRPr lang="en-GB" dirty="0"/>
          </a:p>
          <a:p>
            <a:endParaRPr lang="en-GB" dirty="0"/>
          </a:p>
          <a:p>
            <a:r>
              <a:rPr lang="en-GB" dirty="0"/>
              <a:t>2. </a:t>
            </a:r>
          </a:p>
          <a:p>
            <a:endParaRPr lang="en-GB" dirty="0"/>
          </a:p>
          <a:p>
            <a:r>
              <a:rPr lang="en-GB" dirty="0"/>
              <a:t>3. The</a:t>
            </a:r>
            <a:r>
              <a:rPr lang="en-GB" baseline="0" dirty="0"/>
              <a:t> criminals attempt to engage with the victim through many other means to try to get further money from them. </a:t>
            </a:r>
            <a:endParaRPr lang="en-GB" dirty="0"/>
          </a:p>
          <a:p>
            <a:endParaRPr lang="en-GB" dirty="0"/>
          </a:p>
          <a:p>
            <a:r>
              <a:rPr lang="en-GB" dirty="0"/>
              <a:t>4/</a:t>
            </a:r>
            <a:r>
              <a:rPr lang="en-GB" baseline="0" dirty="0"/>
              <a:t>5</a:t>
            </a:r>
            <a:r>
              <a:rPr lang="en-GB" dirty="0"/>
              <a:t>. This is a type of secondary fraud committed against</a:t>
            </a:r>
            <a:r>
              <a:rPr lang="en-GB" baseline="0" dirty="0"/>
              <a:t> victims who are desperate to get their money returned. </a:t>
            </a:r>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18</a:t>
            </a:fld>
            <a:endParaRPr lang="en-GB"/>
          </a:p>
        </p:txBody>
      </p:sp>
    </p:spTree>
    <p:extLst>
      <p:ext uri="{BB962C8B-B14F-4D97-AF65-F5344CB8AC3E}">
        <p14:creationId xmlns:p14="http://schemas.microsoft.com/office/powerpoint/2010/main" val="2463675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baseline="0" dirty="0"/>
              <a:t>There are a number of risk factors for fraud vulnerability including:</a:t>
            </a:r>
          </a:p>
          <a:p>
            <a:pPr marL="0" indent="0">
              <a:buNone/>
            </a:pPr>
            <a:endParaRPr lang="en-GB" baseline="0" dirty="0"/>
          </a:p>
          <a:p>
            <a:pPr marL="0" indent="0">
              <a:buNone/>
            </a:pPr>
            <a:r>
              <a:rPr lang="en-GB" dirty="0"/>
              <a:t>• Repeat victimisation (intimidated, threatened, targeted) </a:t>
            </a:r>
          </a:p>
          <a:p>
            <a:pPr marL="0" indent="0">
              <a:buNone/>
            </a:pPr>
            <a:r>
              <a:rPr lang="en-GB" dirty="0"/>
              <a:t>• Family circumstances (isolation, recent bereavement) </a:t>
            </a:r>
          </a:p>
          <a:p>
            <a:pPr marL="0" indent="0">
              <a:buNone/>
            </a:pPr>
            <a:r>
              <a:rPr lang="en-GB" dirty="0"/>
              <a:t>• Personal circumstances (substance misuse, being cared for) </a:t>
            </a:r>
          </a:p>
          <a:p>
            <a:pPr marL="0" indent="0">
              <a:buNone/>
            </a:pPr>
            <a:r>
              <a:rPr lang="en-GB" dirty="0"/>
              <a:t>• Health (impact on physical / emotional / mental well-being)</a:t>
            </a:r>
          </a:p>
          <a:p>
            <a:pPr marL="0" indent="0">
              <a:buNone/>
            </a:pPr>
            <a:r>
              <a:rPr lang="en-GB" dirty="0"/>
              <a:t>• Equality and diversity (age, race, gender, lifestyle) </a:t>
            </a:r>
          </a:p>
          <a:p>
            <a:pPr marL="0" indent="0">
              <a:buNone/>
            </a:pPr>
            <a:r>
              <a:rPr lang="en-GB" dirty="0"/>
              <a:t>• Economic circumstances (in debt / in wealth).</a:t>
            </a:r>
          </a:p>
          <a:p>
            <a:pPr marL="0" indent="0">
              <a:buNone/>
            </a:pPr>
            <a:endParaRPr lang="en-GB" dirty="0"/>
          </a:p>
          <a:p>
            <a:pPr marL="0" indent="0">
              <a:buNone/>
            </a:pPr>
            <a:r>
              <a:rPr lang="en-GB" dirty="0"/>
              <a:t>78 is the average age of a courier fraud victim. </a:t>
            </a:r>
          </a:p>
          <a:p>
            <a:pPr marL="0" indent="0">
              <a:buNone/>
            </a:pPr>
            <a:endParaRPr lang="en-GB" dirty="0"/>
          </a:p>
          <a:p>
            <a:pPr marL="0" indent="0">
              <a:buNone/>
            </a:pPr>
            <a:r>
              <a:rPr lang="en-GB" dirty="0"/>
              <a:t>2. Hannah and Wilkinson are two of the top names within</a:t>
            </a:r>
            <a:r>
              <a:rPr lang="en-GB" baseline="0" dirty="0"/>
              <a:t> the last 12 months given by ‘bank employee’ courier fraud suspects. ‘Peters’ is the most common name given for a ‘police’ courier fraud suspect. </a:t>
            </a:r>
          </a:p>
          <a:p>
            <a:pPr marL="0" indent="0">
              <a:buNone/>
            </a:pPr>
            <a:r>
              <a:rPr lang="en-GB" dirty="0"/>
              <a:t>Academic research has found that there are four common linguistic strategies which criminals use to target people, namely; </a:t>
            </a:r>
          </a:p>
          <a:p>
            <a:pPr marL="171450" indent="-171450">
              <a:buFontTx/>
              <a:buChar char="-"/>
            </a:pPr>
            <a:r>
              <a:rPr lang="en-GB" dirty="0"/>
              <a:t>Requesting confidentiality or secrecy. </a:t>
            </a:r>
          </a:p>
          <a:p>
            <a:pPr marL="171450" indent="-171450">
              <a:buFontTx/>
              <a:buChar char="-"/>
            </a:pPr>
            <a:r>
              <a:rPr lang="en-GB" dirty="0"/>
              <a:t>Appealing for urgency, either explicitly or indirectly.</a:t>
            </a:r>
          </a:p>
          <a:p>
            <a:pPr marL="171450" indent="-171450">
              <a:buFontTx/>
              <a:buChar char="-"/>
            </a:pPr>
            <a:r>
              <a:rPr lang="en-GB" dirty="0"/>
              <a:t>Attempting to establish credibility. </a:t>
            </a:r>
          </a:p>
          <a:p>
            <a:pPr marL="171450" indent="-171450">
              <a:buFontTx/>
              <a:buChar char="-"/>
            </a:pPr>
            <a:r>
              <a:rPr lang="en-GB" dirty="0"/>
              <a:t>Referencing or implying trust. </a:t>
            </a:r>
          </a:p>
          <a:p>
            <a:pPr marL="171450" indent="-171450">
              <a:buFontTx/>
              <a:buChar char="-"/>
            </a:pPr>
            <a:endParaRPr lang="en-GB" baseline="0" dirty="0"/>
          </a:p>
          <a:p>
            <a:pPr marL="0" indent="0">
              <a:buFontTx/>
              <a:buNone/>
            </a:pPr>
            <a:r>
              <a:rPr lang="en-GB" dirty="0"/>
              <a:t>Criminals committing fraud will try to create an emotional response in us through invoking anger, fear, concern, fear of missing out (FOMO), shame, love, helpfulness or curiosity; posing as people we trust, reputable businesses, potential love-interests, experts and charities to get us to act quickly. They add time pressure to make us react to the emotional response instead of stopping to think.</a:t>
            </a:r>
            <a:endParaRPr lang="en-GB" baseline="0" dirty="0"/>
          </a:p>
          <a:p>
            <a:pPr marL="0" indent="0">
              <a:buNone/>
            </a:pPr>
            <a:endParaRPr lang="en-GB" baseline="0" dirty="0"/>
          </a:p>
          <a:p>
            <a:pPr marL="0" indent="0">
              <a:buNone/>
            </a:pPr>
            <a:r>
              <a:rPr lang="en-GB" baseline="0" dirty="0"/>
              <a:t>3. The provision of a reference number makes it seem more official. The calls are often from individuals who sound convincing to build trust with the victim. </a:t>
            </a:r>
          </a:p>
          <a:p>
            <a:pPr marL="0" indent="0">
              <a:buNone/>
            </a:pPr>
            <a:endParaRPr lang="en-GB" baseline="0" dirty="0"/>
          </a:p>
          <a:p>
            <a:pPr marL="0" indent="0">
              <a:buNone/>
            </a:pPr>
            <a:r>
              <a:rPr lang="en-GB" baseline="0" dirty="0"/>
              <a:t>4. Sometimes elements of time pressure are added too by the investigators saying that someone is in custody and that the serial numbers of the cash are needed for further investigation. </a:t>
            </a:r>
          </a:p>
          <a:p>
            <a:pPr marL="0" indent="0">
              <a:buNone/>
            </a:pPr>
            <a:endParaRPr lang="en-GB" baseline="0" dirty="0"/>
          </a:p>
          <a:p>
            <a:pPr marL="0" indent="0">
              <a:buNone/>
            </a:pPr>
            <a:r>
              <a:rPr lang="en-GB" baseline="0" dirty="0"/>
              <a:t>5. The Banking Protocol exists for banks to notify police of suspicions around courier fraud. Sometimes victims are primed for this prior with the suspects informing them to not trust the bank or to tell a story about the money being needed for grandchildren. </a:t>
            </a:r>
          </a:p>
          <a:p>
            <a:pPr marL="0" indent="0">
              <a:buNone/>
            </a:pPr>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20</a:t>
            </a:fld>
            <a:endParaRPr lang="en-GB"/>
          </a:p>
        </p:txBody>
      </p:sp>
    </p:spTree>
    <p:extLst>
      <p:ext uri="{BB962C8B-B14F-4D97-AF65-F5344CB8AC3E}">
        <p14:creationId xmlns:p14="http://schemas.microsoft.com/office/powerpoint/2010/main" val="1393971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Couriers</a:t>
            </a:r>
            <a:r>
              <a:rPr lang="en-GB" baseline="0" dirty="0"/>
              <a:t> are not always officially dressed. The provision of the password helps reinforce trust with the victim. </a:t>
            </a:r>
          </a:p>
          <a:p>
            <a:endParaRPr lang="en-GB" baseline="0" dirty="0"/>
          </a:p>
          <a:p>
            <a:r>
              <a:rPr lang="en-GB" baseline="0" dirty="0"/>
              <a:t>2. Often when vulnerability is identified, this is exploited as far as possible to extract money from a victim. </a:t>
            </a:r>
          </a:p>
          <a:p>
            <a:endParaRPr lang="en-GB" baseline="0" dirty="0"/>
          </a:p>
          <a:p>
            <a:r>
              <a:rPr lang="en-GB" baseline="0" dirty="0"/>
              <a:t>3/4. This is variation of the cash fraud as there is not as much knowledge within other industries about courier fraud (</a:t>
            </a:r>
            <a:r>
              <a:rPr lang="en-GB" baseline="0" dirty="0" err="1"/>
              <a:t>ie</a:t>
            </a:r>
            <a:r>
              <a:rPr lang="en-GB" baseline="0" dirty="0"/>
              <a:t>, jewellers or purchasing gold bullion). </a:t>
            </a:r>
          </a:p>
          <a:p>
            <a:endParaRPr lang="en-GB" baseline="0" dirty="0"/>
          </a:p>
          <a:p>
            <a:r>
              <a:rPr lang="en-GB" dirty="0"/>
              <a:t>5. The arrangement of the taxi on the victim’s behalf also increases</a:t>
            </a:r>
            <a:r>
              <a:rPr lang="en-GB" baseline="0" dirty="0"/>
              <a:t> the victim’s confidence. </a:t>
            </a:r>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21</a:t>
            </a:fld>
            <a:endParaRPr lang="en-GB"/>
          </a:p>
        </p:txBody>
      </p:sp>
    </p:spTree>
    <p:extLst>
      <p:ext uri="{BB962C8B-B14F-4D97-AF65-F5344CB8AC3E}">
        <p14:creationId xmlns:p14="http://schemas.microsoft.com/office/powerpoint/2010/main" val="2961890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a:t>
            </a:r>
          </a:p>
          <a:p>
            <a:endParaRPr lang="en-GB" dirty="0"/>
          </a:p>
          <a:p>
            <a:r>
              <a:rPr lang="en-GB" dirty="0"/>
              <a:t>2. The use of foreign currency exchanges is a further type</a:t>
            </a:r>
            <a:r>
              <a:rPr lang="en-GB" baseline="0" dirty="0"/>
              <a:t> of courier fraud. Victims of fraud are more likely to become repeat victims. </a:t>
            </a:r>
          </a:p>
          <a:p>
            <a:endParaRPr lang="en-GB" baseline="0" dirty="0"/>
          </a:p>
          <a:p>
            <a:r>
              <a:rPr lang="en-GB" baseline="0" dirty="0"/>
              <a:t>3. This is an example of a victim being used as a money mule. While financial exploitation often affects younger people, more vulnerable older people are also targeted. Paying in ‘dirty’ money to the victim’s account to then be laundered and withdrawn in cash helps obfuscate the source of funds for certain types of fraud. </a:t>
            </a:r>
          </a:p>
          <a:p>
            <a:endParaRPr lang="en-GB" baseline="0" dirty="0"/>
          </a:p>
          <a:p>
            <a:r>
              <a:rPr lang="en-GB" baseline="0" dirty="0"/>
              <a:t>4. </a:t>
            </a:r>
          </a:p>
          <a:p>
            <a:endParaRPr lang="en-GB" baseline="0" dirty="0"/>
          </a:p>
          <a:p>
            <a:r>
              <a:rPr lang="en-GB" baseline="0" dirty="0"/>
              <a:t>5. The impact of fraud is wider than just financial loss. This type of offending preys on society’s most vulnerable people and can make elderly people feel anxious in their own homes. </a:t>
            </a:r>
          </a:p>
          <a:p>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22</a:t>
            </a:fld>
            <a:endParaRPr lang="en-GB"/>
          </a:p>
        </p:txBody>
      </p:sp>
    </p:spTree>
    <p:extLst>
      <p:ext uri="{BB962C8B-B14F-4D97-AF65-F5344CB8AC3E}">
        <p14:creationId xmlns:p14="http://schemas.microsoft.com/office/powerpoint/2010/main" val="23079447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17F4A98-28D0-41DD-B428-0622AA07AEB7}" type="slidenum">
              <a:rPr lang="en-GB" smtClean="0"/>
              <a:t>34</a:t>
            </a:fld>
            <a:endParaRPr lang="en-GB"/>
          </a:p>
        </p:txBody>
      </p:sp>
    </p:spTree>
    <p:extLst>
      <p:ext uri="{BB962C8B-B14F-4D97-AF65-F5344CB8AC3E}">
        <p14:creationId xmlns:p14="http://schemas.microsoft.com/office/powerpoint/2010/main" val="2319290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Safer gems – Watch register</a:t>
            </a:r>
          </a:p>
        </p:txBody>
      </p:sp>
      <p:sp>
        <p:nvSpPr>
          <p:cNvPr id="4" name="Slide Number Placeholder 3"/>
          <p:cNvSpPr>
            <a:spLocks noGrp="1"/>
          </p:cNvSpPr>
          <p:nvPr>
            <p:ph type="sldNum" sz="quarter" idx="10"/>
          </p:nvPr>
        </p:nvSpPr>
        <p:spPr/>
        <p:txBody>
          <a:bodyPr/>
          <a:lstStyle/>
          <a:p>
            <a:fld id="{206E5A03-58D0-49C5-9208-229B25899F89}" type="slidenum">
              <a:rPr lang="en-GB" smtClean="0"/>
              <a:t>36</a:t>
            </a:fld>
            <a:endParaRPr lang="en-GB"/>
          </a:p>
        </p:txBody>
      </p:sp>
    </p:spTree>
    <p:extLst>
      <p:ext uri="{BB962C8B-B14F-4D97-AF65-F5344CB8AC3E}">
        <p14:creationId xmlns:p14="http://schemas.microsoft.com/office/powerpoint/2010/main" val="1953455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Statistics</a:t>
            </a:r>
            <a:r>
              <a:rPr lang="en-GB" baseline="0" dirty="0"/>
              <a:t> from between 2020 and 2023</a:t>
            </a:r>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5</a:t>
            </a:fld>
            <a:endParaRPr lang="en-GB"/>
          </a:p>
        </p:txBody>
      </p:sp>
    </p:spTree>
    <p:extLst>
      <p:ext uri="{BB962C8B-B14F-4D97-AF65-F5344CB8AC3E}">
        <p14:creationId xmlns:p14="http://schemas.microsoft.com/office/powerpoint/2010/main" val="372504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Shaming victims leads to stigma and underreporting which means we have minimal and poor-quality data in relation to financial abuse. </a:t>
            </a:r>
          </a:p>
          <a:p>
            <a:pPr marL="0" indent="0">
              <a:buFont typeface="Arial" panose="020B0604020202020204" pitchFamily="34" charset="0"/>
              <a:buNone/>
            </a:pPr>
            <a:r>
              <a:rPr lang="en-GB" dirty="0"/>
              <a:t>We are only seeing the tip of the iceberg and the number of victims who have experienced financial abuse is far greater than current estimates. </a:t>
            </a:r>
          </a:p>
          <a:p>
            <a:pPr marL="0" indent="0">
              <a:buFont typeface="Arial" panose="020B0604020202020204" pitchFamily="34" charset="0"/>
              <a:buNone/>
            </a:pPr>
            <a:r>
              <a:rPr lang="en-GB" dirty="0"/>
              <a:t>Lack of reporting leads to less priority and funding for tackling financial abuse. This leaves the door open for perpetrators to continue to wreak havoc in our lives and communities.</a:t>
            </a:r>
          </a:p>
          <a:p>
            <a:pPr marL="0" indent="0">
              <a:buFont typeface="Arial" panose="020B0604020202020204" pitchFamily="34" charset="0"/>
              <a:buNone/>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dirty="0"/>
              <a:t>In their report on older victims of financial abuse, Age UK (2015) found that grooming takes place which is likely to involve ‘building friendship and trust, flattery, making victims feel indebted to them, as well seeking to isolate victims from their own networks’ (Age UK 7 2015:18). Grooming is a successful technique in the abuse of people - be it financial, domestic or both - because the victims feel the need to comply so strongly.</a:t>
            </a:r>
          </a:p>
          <a:p>
            <a:pPr marL="0" indent="0">
              <a:buFont typeface="Arial" panose="020B0604020202020204" pitchFamily="34" charset="0"/>
              <a:buNone/>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dirty="0"/>
              <a:t>Financial abuse may start as legitimate transactions with an escalation in cost and impact. As in domestic abuse, individuals may be (or feel) heavily reliant on perpetrators and don’t want to risk losing relationships or support</a:t>
            </a:r>
            <a:r>
              <a:rPr lang="en-GB" dirty="0"/>
              <a:t>.</a:t>
            </a:r>
          </a:p>
          <a:p>
            <a:pPr marL="0" indent="0">
              <a:buFont typeface="Arial" panose="020B0604020202020204" pitchFamily="34" charset="0"/>
              <a:buNone/>
            </a:pPr>
            <a:endParaRPr lang="en-GB" dirty="0"/>
          </a:p>
          <a:p>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7</a:t>
            </a:fld>
            <a:endParaRPr lang="en-GB"/>
          </a:p>
        </p:txBody>
      </p:sp>
    </p:spTree>
    <p:extLst>
      <p:ext uri="{BB962C8B-B14F-4D97-AF65-F5344CB8AC3E}">
        <p14:creationId xmlns:p14="http://schemas.microsoft.com/office/powerpoint/2010/main" val="2375682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AutoNum type="arabicPeriod"/>
            </a:pPr>
            <a:r>
              <a:rPr lang="en-GB" sz="1200" kern="1200" dirty="0">
                <a:solidFill>
                  <a:schemeClr val="tx1"/>
                </a:solidFill>
                <a:effectLst/>
                <a:latin typeface="+mn-lt"/>
                <a:ea typeface="+mn-ea"/>
                <a:cs typeface="+mn-cs"/>
              </a:rPr>
              <a:t>The ‘profile’ of victims of romance fraud victims is diverse. They can range from young professionals living fast-paced lifestyles to retirees. Sometimes a suspect will choose wealthy victims. Sometimes they will choose those who have been through traumatic relationships in the past, or have undergone a recent trauma such as cancer treatment.</a:t>
            </a:r>
          </a:p>
          <a:p>
            <a:pPr marL="228600" lvl="0" indent="-228600">
              <a:buAutoNum type="arabicPeriod"/>
            </a:pPr>
            <a:endParaRPr lang="en-GB" sz="1200" kern="1200" dirty="0">
              <a:solidFill>
                <a:schemeClr val="tx1"/>
              </a:solidFill>
              <a:effectLst/>
              <a:latin typeface="+mn-lt"/>
              <a:ea typeface="+mn-ea"/>
              <a:cs typeface="+mn-cs"/>
            </a:endParaRPr>
          </a:p>
          <a:p>
            <a:pPr marL="228600" lvl="0" indent="-228600">
              <a:buAutoNum type="arabicPeriod"/>
            </a:pPr>
            <a:r>
              <a:rPr lang="en-GB" sz="1200" kern="1200" dirty="0">
                <a:solidFill>
                  <a:schemeClr val="tx1"/>
                </a:solidFill>
                <a:effectLst/>
                <a:latin typeface="+mn-lt"/>
                <a:ea typeface="+mn-ea"/>
                <a:cs typeface="+mn-cs"/>
              </a:rPr>
              <a:t>General dating apps such as Match.com, Plenty of Fish and Tinder can be used, as well as specific sites aimed at particular community such as </a:t>
            </a:r>
            <a:r>
              <a:rPr lang="en-GB" sz="1200" kern="1200" dirty="0" err="1">
                <a:solidFill>
                  <a:schemeClr val="tx1"/>
                </a:solidFill>
                <a:effectLst/>
                <a:latin typeface="+mn-lt"/>
                <a:ea typeface="+mn-ea"/>
                <a:cs typeface="+mn-cs"/>
              </a:rPr>
              <a:t>Muzz</a:t>
            </a:r>
            <a:r>
              <a:rPr lang="en-GB" sz="1200" kern="1200" dirty="0">
                <a:solidFill>
                  <a:schemeClr val="tx1"/>
                </a:solidFill>
                <a:effectLst/>
                <a:latin typeface="+mn-lt"/>
                <a:ea typeface="+mn-ea"/>
                <a:cs typeface="+mn-cs"/>
              </a:rPr>
              <a:t> and Christian Connection. </a:t>
            </a:r>
          </a:p>
          <a:p>
            <a:pPr marL="228600" lvl="0" indent="-228600">
              <a:buAutoNum type="arabicPeriod"/>
            </a:pPr>
            <a:endParaRPr lang="en-GB" sz="1200" kern="1200" dirty="0">
              <a:solidFill>
                <a:schemeClr val="tx1"/>
              </a:solidFill>
              <a:effectLst/>
              <a:latin typeface="+mn-lt"/>
              <a:ea typeface="+mn-ea"/>
              <a:cs typeface="+mn-cs"/>
            </a:endParaRPr>
          </a:p>
          <a:p>
            <a:pPr marL="228600" lvl="0" indent="-228600">
              <a:buAutoNum type="arabicPeriod"/>
            </a:pPr>
            <a:r>
              <a:rPr lang="en-GB" sz="1200" kern="1200" dirty="0">
                <a:solidFill>
                  <a:schemeClr val="tx1"/>
                </a:solidFill>
                <a:effectLst/>
                <a:latin typeface="+mn-lt"/>
                <a:ea typeface="+mn-ea"/>
                <a:cs typeface="+mn-cs"/>
              </a:rPr>
              <a:t>Often, fraudsters will have multiple profiles across different platforms and the profile images used can be generic images found online. Sometimes, images generated using AI are used. </a:t>
            </a:r>
          </a:p>
          <a:p>
            <a:pPr marL="228600" lvl="0" indent="-228600">
              <a:buAutoNum type="arabicPeriod"/>
            </a:pPr>
            <a:endParaRPr lang="en-GB" sz="1200" kern="1200" dirty="0">
              <a:solidFill>
                <a:schemeClr val="tx1"/>
              </a:solidFill>
              <a:effectLst/>
              <a:latin typeface="+mn-lt"/>
              <a:ea typeface="+mn-ea"/>
              <a:cs typeface="+mn-cs"/>
            </a:endParaRPr>
          </a:p>
          <a:p>
            <a:pPr marL="228600" lvl="0" indent="-228600">
              <a:buAutoNum type="arabicPeriod"/>
            </a:pPr>
            <a:r>
              <a:rPr lang="en-GB" sz="1200" kern="1200" dirty="0">
                <a:solidFill>
                  <a:schemeClr val="tx1"/>
                </a:solidFill>
                <a:effectLst/>
                <a:latin typeface="+mn-lt"/>
                <a:ea typeface="+mn-ea"/>
                <a:cs typeface="+mn-cs"/>
              </a:rPr>
              <a:t>Often, fraudsters will not have a real UK phone number, so they will use </a:t>
            </a:r>
            <a:r>
              <a:rPr lang="en-GB" sz="1200" kern="1200" dirty="0" err="1">
                <a:solidFill>
                  <a:schemeClr val="tx1"/>
                </a:solidFill>
                <a:effectLst/>
                <a:latin typeface="+mn-lt"/>
                <a:ea typeface="+mn-ea"/>
                <a:cs typeface="+mn-cs"/>
              </a:rPr>
              <a:t>Whatsapp</a:t>
            </a:r>
            <a:r>
              <a:rPr lang="en-GB" sz="1200" kern="1200" dirty="0">
                <a:solidFill>
                  <a:schemeClr val="tx1"/>
                </a:solidFill>
                <a:effectLst/>
                <a:latin typeface="+mn-lt"/>
                <a:ea typeface="+mn-ea"/>
                <a:cs typeface="+mn-cs"/>
              </a:rPr>
              <a:t> and communicate from a spoofed phone number or from overseas.</a:t>
            </a:r>
          </a:p>
          <a:p>
            <a:pPr marL="228600" lvl="0" indent="-228600">
              <a:buAutoNum type="arabicPeriod"/>
            </a:pPr>
            <a:endParaRPr lang="en-GB" sz="1200" kern="1200" dirty="0">
              <a:solidFill>
                <a:schemeClr val="tx1"/>
              </a:solidFill>
              <a:effectLst/>
              <a:latin typeface="+mn-lt"/>
              <a:ea typeface="+mn-ea"/>
              <a:cs typeface="+mn-cs"/>
            </a:endParaRPr>
          </a:p>
          <a:p>
            <a:pPr marL="228600" lvl="0" indent="-228600">
              <a:buAutoNum type="arabicPeriod"/>
            </a:pPr>
            <a:r>
              <a:rPr lang="en-GB" sz="1200" kern="1200" dirty="0">
                <a:solidFill>
                  <a:schemeClr val="tx1"/>
                </a:solidFill>
                <a:effectLst/>
                <a:latin typeface="+mn-lt"/>
                <a:ea typeface="+mn-ea"/>
                <a:cs typeface="+mn-cs"/>
              </a:rPr>
              <a:t>Sometimes, fraudsters can use deep-fake technology to create a voice with a particular accent e.g. Spanish.</a:t>
            </a:r>
          </a:p>
          <a:p>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11</a:t>
            </a:fld>
            <a:endParaRPr lang="en-GB"/>
          </a:p>
        </p:txBody>
      </p:sp>
    </p:spTree>
    <p:extLst>
      <p:ext uri="{BB962C8B-B14F-4D97-AF65-F5344CB8AC3E}">
        <p14:creationId xmlns:p14="http://schemas.microsoft.com/office/powerpoint/2010/main" val="1980110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1. Sometimes no explicit threat will be made in relation to the explicit photographs, but the fact that the victim has sent images will raise the shame and embarrassment felt. This makes it less likely that the victim will tell friends and family what is happening, and make them less likely to report the incident.</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‘Evidence’ of the suspect’s work help the victim believe that the suspect does have access to funds, and that any money they lend to the suspect will be reimbursed.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3. In some examples of romance frauds, the victim and suspect do meet and have sex. In some examples, the victim has met the suspect on a religious app such as the Muslim</a:t>
            </a:r>
            <a:r>
              <a:rPr lang="en-GB" sz="1200" kern="1200" baseline="0" dirty="0">
                <a:solidFill>
                  <a:schemeClr val="tx1"/>
                </a:solidFill>
                <a:effectLst/>
                <a:latin typeface="+mn-lt"/>
                <a:ea typeface="+mn-ea"/>
                <a:cs typeface="+mn-cs"/>
              </a:rPr>
              <a:t> dating site ‘</a:t>
            </a:r>
            <a:r>
              <a:rPr lang="en-GB" sz="1200" kern="1200" dirty="0" err="1">
                <a:solidFill>
                  <a:schemeClr val="tx1"/>
                </a:solidFill>
                <a:effectLst/>
                <a:latin typeface="+mn-lt"/>
                <a:ea typeface="+mn-ea"/>
                <a:cs typeface="+mn-cs"/>
              </a:rPr>
              <a:t>Muzz</a:t>
            </a:r>
            <a:r>
              <a:rPr lang="en-GB" sz="1200" kern="1200" dirty="0">
                <a:solidFill>
                  <a:schemeClr val="tx1"/>
                </a:solidFill>
                <a:effectLst/>
                <a:latin typeface="+mn-lt"/>
                <a:ea typeface="+mn-ea"/>
                <a:cs typeface="+mn-cs"/>
              </a:rPr>
              <a:t>’, and there can be cultural/religious shame associated with the extra-marital sex. This shame can be used by the suspect to implicitly deter the victim from telling their friends/family what has happened or reporting the matter to the police.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4. Suspects use convincing techniques to extract money from victims. Sometimes, when asking for more money, they will say something like, ‘Don’t worry, I will find the money from elsewhere, I want you to be completely comfortable with this and with us.’ This ‘guilt trips’ the victim into paying.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5. ‘Evidence’ of a lavish lifestyle will be used to convince victims that the stories told by the suspect are true. This also conjures in the mind of the victim a romanticised ideal of their future life with the suspect, full of glamour and excitement.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6. The incident/excuse provided will often generate an emotional response in the victim, who is devastated that the suspect has come to harm. The suspect will be very convincing that they too are devastated. They might say that they have already wrapped a present for the victim, or had booked for them and the victim to go see a West End musical (they might choose a musical the victim had told them they want to see) and were really sad not to be able to go. </a:t>
            </a:r>
          </a:p>
          <a:p>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12</a:t>
            </a:fld>
            <a:endParaRPr lang="en-GB"/>
          </a:p>
        </p:txBody>
      </p:sp>
    </p:spTree>
    <p:extLst>
      <p:ext uri="{BB962C8B-B14F-4D97-AF65-F5344CB8AC3E}">
        <p14:creationId xmlns:p14="http://schemas.microsoft.com/office/powerpoint/2010/main" val="1123063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1. The suspect will give a reason why they can’t pay themselves, and the victim expects that they will be reimbursed. The suspect will often constantly reassure the victim that they will be paid back.</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2.</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Once the victim has started sending money, the suspect will start pushing for more and more (similarly to the techniques used by brokers in investment frauds).</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3. Sometimes, the victims will have disclosed a past trauma in a relationship e.g. their ex-husband used to rape her when he got drunk. If doubt is raised by the victim about the continual demand for funds, the suspect will refer to this previously disclosed trauma: ‘I’m not like him, I wouldn’t ever treat you like that, I just want the best for us so we can be happy together.’ Phrases can be used such as, ‘take a leap of faith with me’. </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4. Victims will be encouraged to find different ways of sending funds which avoid banking protocols. There are examples of victims lying to their friends and colleagues in order to convince them to transfer funds on their behalf. This isolates victims from their friends who might turn against them when the funds are not reimbursed, or when it comes to light that the victim has lied to them. There are also examples of victims committing fraud offences themselves in desperation to obtain more funds. The victim might be fed a story by the suspect to tell their bank in order to increase their credit rating. Committing offences deters the victim from reporting the fraud to police, as they are worried about getting into trouble themselves.</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5. The suspect might try to deflect blame from them for why the payments haven’t been received.</a:t>
            </a:r>
          </a:p>
          <a:p>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13</a:t>
            </a:fld>
            <a:endParaRPr lang="en-GB"/>
          </a:p>
        </p:txBody>
      </p:sp>
    </p:spTree>
    <p:extLst>
      <p:ext uri="{BB962C8B-B14F-4D97-AF65-F5344CB8AC3E}">
        <p14:creationId xmlns:p14="http://schemas.microsoft.com/office/powerpoint/2010/main" val="2652919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1.</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victim truly believes that they and the suspect are in love, and it can be difficult to persuade them that they have been a victim of fraud. This is especially difficult if the victim has become isolated from friends and family due to asking friends for money, or because of their shame that they have given away their children’s inheritance to a fraudster. Victims can feel silly and ashamed once they realise what has happened, and it can be more attractive to continue to believe in the suspect than admit the money and the romance are lost. </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2. Shame is a recurrent theme. Victims don’t always want to admit how much money they have lost. Victims might not seek financial advice and don’t know how to deal with the debt they are left with. Victims have reported having to work weekends and bank holidays to pay off their debt. One victim resorted to food banks and ended up living in a hostel. </a:t>
            </a:r>
          </a:p>
          <a:p>
            <a:endParaRPr lang="en-GB" sz="1200" kern="1200" dirty="0">
              <a:solidFill>
                <a:schemeClr val="tx1"/>
              </a:solidFill>
              <a:effectLst/>
              <a:latin typeface="+mn-lt"/>
              <a:ea typeface="+mn-ea"/>
              <a:cs typeface="+mn-cs"/>
            </a:endParaRPr>
          </a:p>
          <a:p>
            <a:r>
              <a:rPr lang="en-GB" sz="1200" kern="1200" baseline="0" dirty="0">
                <a:solidFill>
                  <a:schemeClr val="tx1"/>
                </a:solidFill>
                <a:effectLst/>
                <a:latin typeface="+mn-lt"/>
                <a:ea typeface="+mn-ea"/>
                <a:cs typeface="+mn-cs"/>
              </a:rPr>
              <a:t>3. </a:t>
            </a:r>
            <a:r>
              <a:rPr lang="en-GB" sz="1200" kern="1200" dirty="0">
                <a:solidFill>
                  <a:schemeClr val="tx1"/>
                </a:solidFill>
                <a:effectLst/>
                <a:latin typeface="+mn-lt"/>
                <a:ea typeface="+mn-ea"/>
                <a:cs typeface="+mn-cs"/>
              </a:rPr>
              <a:t>The same suspects can have multiple victims who they might be defrauding at the same time. Sometimes victims form groups and can seek to publically shame the suspects. </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4. Suspects are desperate to keep victims hooked so they can continue to extort money from them. Characteristics of romance fraud overlap with domestic abuse offences. Victims will also feel completely humiliated that they have fallen for someone who was ultimately a completely falsified person. </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5. Similarly to situations of domestic abuse, the suspects can victim-blame, which increases their shame and uncertainty over cooperating with police. </a:t>
            </a:r>
          </a:p>
          <a:p>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14</a:t>
            </a:fld>
            <a:endParaRPr lang="en-GB"/>
          </a:p>
        </p:txBody>
      </p:sp>
    </p:spTree>
    <p:extLst>
      <p:ext uri="{BB962C8B-B14F-4D97-AF65-F5344CB8AC3E}">
        <p14:creationId xmlns:p14="http://schemas.microsoft.com/office/powerpoint/2010/main" val="3238689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Examples of this type of advert</a:t>
            </a:r>
            <a:r>
              <a:rPr lang="en-GB" baseline="0" dirty="0"/>
              <a:t> are Elon Musk or Martin Lewis who have both been deep-faked to facilitate fraud. Of note, Martin Lewis has previously appeared on Good Morning Britain talking about this as an issue - https://www.youtube.com/watch?v=iV3cD9oYij4 </a:t>
            </a:r>
          </a:p>
          <a:p>
            <a:pPr marL="0" indent="0">
              <a:buNone/>
            </a:pPr>
            <a:r>
              <a:rPr lang="en-GB" baseline="0" dirty="0"/>
              <a:t>Victims are also approached in other ways for example, through people posing as experts, fraudulent companies, contacting individuals through social media etc. </a:t>
            </a:r>
          </a:p>
          <a:p>
            <a:pPr marL="228600" indent="-228600">
              <a:buAutoNum type="arabicPeriod"/>
            </a:pPr>
            <a:endParaRPr lang="en-GB" baseline="0" dirty="0"/>
          </a:p>
          <a:p>
            <a:pPr marL="228600" indent="-228600">
              <a:buAutoNum type="arabicPeriod"/>
            </a:pPr>
            <a:r>
              <a:rPr lang="en-GB" baseline="0" dirty="0"/>
              <a:t>The websites need to be professional to be convincing. </a:t>
            </a:r>
          </a:p>
          <a:p>
            <a:pPr marL="228600" indent="-228600">
              <a:buAutoNum type="arabicPeriod"/>
            </a:pPr>
            <a:endParaRPr lang="en-GB" baseline="0" dirty="0"/>
          </a:p>
          <a:p>
            <a:pPr marL="228600" indent="-228600">
              <a:buAutoNum type="arabicPeriod"/>
            </a:pPr>
            <a:r>
              <a:rPr lang="en-GB" baseline="0" dirty="0"/>
              <a:t>The broker acts as a sales agent in getting the victim to initially invest. They sound polished to be convincing. </a:t>
            </a:r>
          </a:p>
          <a:p>
            <a:pPr marL="228600" indent="-228600">
              <a:buAutoNum type="arabicPeriod"/>
            </a:pPr>
            <a:endParaRPr lang="en-GB" baseline="0" dirty="0"/>
          </a:p>
          <a:p>
            <a:pPr marL="228600" indent="-228600">
              <a:buAutoNum type="arabicPeriod"/>
            </a:pPr>
            <a:r>
              <a:rPr lang="en-GB" baseline="0" dirty="0"/>
              <a:t>Victims of these types of offences are often intelligent and have money to invest. They are aware of fraud and don’t want to lose more than they are prepared to part with.</a:t>
            </a:r>
          </a:p>
          <a:p>
            <a:pPr marL="228600" indent="-228600">
              <a:buAutoNum type="arabicPeriod"/>
            </a:pPr>
            <a:endParaRPr lang="en-GB" baseline="0" dirty="0"/>
          </a:p>
          <a:p>
            <a:pPr marL="228600" indent="-228600">
              <a:buAutoNum type="arabicPeriod"/>
            </a:pPr>
            <a:r>
              <a:rPr lang="en-GB" baseline="0" dirty="0"/>
              <a:t>The website needs to appear legitimate and high quality to continue to build the confidence in the victim to invest more money. Sometimes, a small return will be paid back to the victim to show that the investment is increasing in value and will also help build confidence with the victim. </a:t>
            </a:r>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16</a:t>
            </a:fld>
            <a:endParaRPr lang="en-GB"/>
          </a:p>
        </p:txBody>
      </p:sp>
    </p:spTree>
    <p:extLst>
      <p:ext uri="{BB962C8B-B14F-4D97-AF65-F5344CB8AC3E}">
        <p14:creationId xmlns:p14="http://schemas.microsoft.com/office/powerpoint/2010/main" val="2898142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a:t>
            </a:r>
          </a:p>
          <a:p>
            <a:endParaRPr lang="en-GB" dirty="0"/>
          </a:p>
          <a:p>
            <a:r>
              <a:rPr lang="en-GB" dirty="0"/>
              <a:t>2. In some instances, remote access software (</a:t>
            </a:r>
            <a:r>
              <a:rPr lang="en-GB" dirty="0" err="1"/>
              <a:t>ie</a:t>
            </a:r>
            <a:r>
              <a:rPr lang="en-GB" dirty="0"/>
              <a:t>, </a:t>
            </a:r>
            <a:r>
              <a:rPr lang="en-GB" dirty="0" err="1"/>
              <a:t>Anydesk</a:t>
            </a:r>
            <a:r>
              <a:rPr lang="en-GB" dirty="0"/>
              <a:t>) is installed on victim’s devices and from this, data</a:t>
            </a:r>
            <a:r>
              <a:rPr lang="en-GB" baseline="0" dirty="0"/>
              <a:t> is collected by the criminals which helps gain access to victim’s accounts. Criminals can pose to be ‘IT support’ to download the software and then use it to find sensitive information or plant malware on devices. </a:t>
            </a:r>
          </a:p>
          <a:p>
            <a:endParaRPr lang="en-GB" baseline="0" dirty="0"/>
          </a:p>
          <a:p>
            <a:r>
              <a:rPr lang="en-GB" baseline="0" dirty="0"/>
              <a:t>3. The broker uses sales techniques to encourage further investment. With the growth in the victim’s confidence, they invest more money into the scheme and sometimes encourage investment/borrow money from friends or family too. </a:t>
            </a:r>
          </a:p>
          <a:p>
            <a:endParaRPr lang="en-GB" baseline="0" dirty="0"/>
          </a:p>
          <a:p>
            <a:r>
              <a:rPr lang="en-GB" baseline="0" dirty="0"/>
              <a:t>4. When the victim has no further money to invest, they are encouraged to take out loans. </a:t>
            </a:r>
          </a:p>
          <a:p>
            <a:endParaRPr lang="en-GB" baseline="0" dirty="0"/>
          </a:p>
          <a:p>
            <a:r>
              <a:rPr lang="en-GB" baseline="0" dirty="0"/>
              <a:t>5. Frauds are often perpetuated by the creation of an emotion (</a:t>
            </a:r>
            <a:r>
              <a:rPr lang="en-GB" baseline="0" dirty="0" err="1"/>
              <a:t>ie</a:t>
            </a:r>
            <a:r>
              <a:rPr lang="en-GB" baseline="0" dirty="0"/>
              <a:t>, in this case ‘fear of missing out’) and then adding time pressure so the victim doesn’t have time to think.</a:t>
            </a:r>
            <a:endParaRPr lang="en-GB" dirty="0"/>
          </a:p>
        </p:txBody>
      </p:sp>
      <p:sp>
        <p:nvSpPr>
          <p:cNvPr id="4" name="Slide Number Placeholder 3"/>
          <p:cNvSpPr>
            <a:spLocks noGrp="1"/>
          </p:cNvSpPr>
          <p:nvPr>
            <p:ph type="sldNum" sz="quarter" idx="10"/>
          </p:nvPr>
        </p:nvSpPr>
        <p:spPr/>
        <p:txBody>
          <a:bodyPr/>
          <a:lstStyle/>
          <a:p>
            <a:fld id="{206E5A03-58D0-49C5-9208-229B25899F89}" type="slidenum">
              <a:rPr lang="en-GB" smtClean="0"/>
              <a:t>17</a:t>
            </a:fld>
            <a:endParaRPr lang="en-GB"/>
          </a:p>
        </p:txBody>
      </p:sp>
    </p:spTree>
    <p:extLst>
      <p:ext uri="{BB962C8B-B14F-4D97-AF65-F5344CB8AC3E}">
        <p14:creationId xmlns:p14="http://schemas.microsoft.com/office/powerpoint/2010/main" val="31382616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PS_Title Slid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7163983-D991-4DBA-A2E7-A1C185C3BC96}"/>
              </a:ext>
            </a:extLst>
          </p:cNvPr>
          <p:cNvSpPr/>
          <p:nvPr userDrawn="1"/>
        </p:nvSpPr>
        <p:spPr>
          <a:xfrm>
            <a:off x="2" y="0"/>
            <a:ext cx="8795206" cy="6856567"/>
          </a:xfrm>
          <a:prstGeom prst="rect">
            <a:avLst/>
          </a:prstGeom>
          <a:gradFill>
            <a:gsLst>
              <a:gs pos="0">
                <a:schemeClr val="tx1">
                  <a:alpha val="80000"/>
                </a:schemeClr>
              </a:gs>
              <a:gs pos="100000">
                <a:schemeClr val="tx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9463F89-8A9E-C728-E849-0CC8107C5112}"/>
              </a:ext>
            </a:extLst>
          </p:cNvPr>
          <p:cNvSpPr>
            <a:spLocks noGrp="1"/>
          </p:cNvSpPr>
          <p:nvPr>
            <p:ph type="ctrTitle" hasCustomPrompt="1"/>
          </p:nvPr>
        </p:nvSpPr>
        <p:spPr>
          <a:xfrm>
            <a:off x="468146" y="1359805"/>
            <a:ext cx="5397149" cy="1339671"/>
          </a:xfrm>
        </p:spPr>
        <p:txBody>
          <a:bodyPr bIns="468000" anchor="t" anchorCtr="0"/>
          <a:lstStyle>
            <a:lvl1pPr algn="l">
              <a:lnSpc>
                <a:spcPts val="3900"/>
              </a:lnSpc>
              <a:defRPr sz="3700" b="1" i="0" cap="all" baseline="0">
                <a:solidFill>
                  <a:schemeClr val="bg1"/>
                </a:solidFill>
                <a:latin typeface="Arial Black" panose="020B0604020202020204" pitchFamily="34" charset="0"/>
                <a:cs typeface="Arial Black" panose="020B0604020202020204" pitchFamily="34" charset="0"/>
              </a:defRPr>
            </a:lvl1pPr>
          </a:lstStyle>
          <a:p>
            <a:r>
              <a:rPr lang="en-GB" dirty="0"/>
              <a:t>Presentation title lorem ipsum </a:t>
            </a:r>
            <a:r>
              <a:rPr lang="en-GB" dirty="0" err="1"/>
              <a:t>dolor</a:t>
            </a:r>
            <a:r>
              <a:rPr lang="en-GB" dirty="0"/>
              <a:t> sit </a:t>
            </a:r>
            <a:r>
              <a:rPr lang="en-GB" dirty="0" err="1"/>
              <a:t>amet</a:t>
            </a:r>
            <a:br>
              <a:rPr lang="en-GB" dirty="0"/>
            </a:br>
            <a:endParaRPr lang="en-US" dirty="0"/>
          </a:p>
        </p:txBody>
      </p:sp>
      <p:sp>
        <p:nvSpPr>
          <p:cNvPr id="3" name="Subtitle 2">
            <a:extLst>
              <a:ext uri="{FF2B5EF4-FFF2-40B4-BE49-F238E27FC236}">
                <a16:creationId xmlns:a16="http://schemas.microsoft.com/office/drawing/2014/main" id="{C9DF625E-BAE2-041C-DC94-FFB135E85203}"/>
              </a:ext>
            </a:extLst>
          </p:cNvPr>
          <p:cNvSpPr>
            <a:spLocks noGrp="1"/>
          </p:cNvSpPr>
          <p:nvPr>
            <p:ph type="subTitle" idx="1" hasCustomPrompt="1"/>
          </p:nvPr>
        </p:nvSpPr>
        <p:spPr>
          <a:xfrm>
            <a:off x="468146" y="3121472"/>
            <a:ext cx="5397149" cy="1697630"/>
          </a:xfrm>
        </p:spPr>
        <p:txBody>
          <a:bodyPr/>
          <a:lstStyle>
            <a:lvl1pPr marL="0" indent="0" algn="l">
              <a:lnSpc>
                <a:spcPts val="2400"/>
              </a:lnSpc>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class </a:t>
            </a:r>
            <a:r>
              <a:rPr lang="en-GB" dirty="0" err="1"/>
              <a:t>aptent</a:t>
            </a:r>
            <a:r>
              <a:rPr lang="en-GB" dirty="0"/>
              <a:t> </a:t>
            </a:r>
            <a:r>
              <a:rPr lang="en-GB" dirty="0" err="1"/>
              <a:t>taciti</a:t>
            </a:r>
            <a:r>
              <a:rPr lang="en-GB" dirty="0"/>
              <a:t> </a:t>
            </a:r>
            <a:r>
              <a:rPr lang="en-GB" dirty="0" err="1"/>
              <a:t>sociosqu</a:t>
            </a:r>
            <a:r>
              <a:rPr lang="en-GB" dirty="0"/>
              <a:t> ad </a:t>
            </a:r>
            <a:r>
              <a:rPr lang="en-GB" dirty="0" err="1"/>
              <a:t>litora</a:t>
            </a:r>
            <a:r>
              <a:rPr lang="en-GB" dirty="0"/>
              <a:t> </a:t>
            </a:r>
            <a:r>
              <a:rPr lang="en-GB" dirty="0" err="1"/>
              <a:t>torquent</a:t>
            </a:r>
            <a:r>
              <a:rPr lang="en-GB" dirty="0"/>
              <a:t> per </a:t>
            </a:r>
            <a:r>
              <a:rPr lang="en-GB" dirty="0" err="1"/>
              <a:t>conubia</a:t>
            </a:r>
            <a:r>
              <a:rPr lang="en-GB" dirty="0"/>
              <a:t> nostra, per </a:t>
            </a:r>
            <a:r>
              <a:rPr lang="en-GB" dirty="0" err="1"/>
              <a:t>inceptos</a:t>
            </a:r>
            <a:r>
              <a:rPr lang="en-GB" dirty="0"/>
              <a:t> </a:t>
            </a:r>
            <a:r>
              <a:rPr lang="en-GB" dirty="0" err="1"/>
              <a:t>himenaeos</a:t>
            </a:r>
            <a:r>
              <a:rPr lang="en-GB" dirty="0"/>
              <a:t>.</a:t>
            </a:r>
            <a:endParaRPr lang="en-US" dirty="0"/>
          </a:p>
        </p:txBody>
      </p:sp>
      <p:sp>
        <p:nvSpPr>
          <p:cNvPr id="9" name="Rectangle 8">
            <a:extLst>
              <a:ext uri="{FF2B5EF4-FFF2-40B4-BE49-F238E27FC236}">
                <a16:creationId xmlns:a16="http://schemas.microsoft.com/office/drawing/2014/main" id="{6398956B-48EC-DF2B-0636-A5A27DC15850}"/>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694122B-01D3-005A-9659-BF05610D3071}"/>
              </a:ext>
            </a:extLst>
          </p:cNvPr>
          <p:cNvPicPr>
            <a:picLocks noChangeAspect="1"/>
          </p:cNvPicPr>
          <p:nvPr userDrawn="1"/>
        </p:nvPicPr>
        <p:blipFill>
          <a:blip r:embed="rId3"/>
          <a:stretch>
            <a:fillRect/>
          </a:stretch>
        </p:blipFill>
        <p:spPr>
          <a:xfrm>
            <a:off x="257563" y="6217737"/>
            <a:ext cx="1415662" cy="381443"/>
          </a:xfrm>
          <a:prstGeom prst="rect">
            <a:avLst/>
          </a:prstGeom>
        </p:spPr>
      </p:pic>
      <p:sp>
        <p:nvSpPr>
          <p:cNvPr id="13" name="Text Placeholder 11">
            <a:extLst>
              <a:ext uri="{FF2B5EF4-FFF2-40B4-BE49-F238E27FC236}">
                <a16:creationId xmlns:a16="http://schemas.microsoft.com/office/drawing/2014/main" id="{D088D0F1-DB92-6FD3-6228-B6CD7958F582}"/>
              </a:ext>
            </a:extLst>
          </p:cNvPr>
          <p:cNvSpPr>
            <a:spLocks noGrp="1"/>
          </p:cNvSpPr>
          <p:nvPr>
            <p:ph type="body" sz="quarter" idx="11" hasCustomPrompt="1"/>
          </p:nvPr>
        </p:nvSpPr>
        <p:spPr>
          <a:xfrm>
            <a:off x="468142" y="5082059"/>
            <a:ext cx="5397149" cy="243356"/>
          </a:xfrm>
        </p:spPr>
        <p:txBody>
          <a:bodyPr anchor="t" anchorCtr="0"/>
          <a:lstStyle>
            <a:lvl1pPr marL="0" indent="0">
              <a:spcBef>
                <a:spcPts val="0"/>
              </a:spcBef>
              <a:spcAft>
                <a:spcPts val="0"/>
              </a:spcAft>
              <a:defRPr b="0" baseline="0">
                <a:solidFill>
                  <a:schemeClr val="bg1"/>
                </a:solidFill>
              </a:defRPr>
            </a:lvl1pPr>
            <a:lvl2pPr marL="0">
              <a:lnSpc>
                <a:spcPts val="1900"/>
              </a:lnSpc>
              <a:spcAft>
                <a:spcPts val="0"/>
              </a:spcAft>
              <a:defRPr sz="1100" baseline="0">
                <a:solidFill>
                  <a:schemeClr val="bg1"/>
                </a:solidFill>
              </a:defRPr>
            </a:lvl2pPr>
          </a:lstStyle>
          <a:p>
            <a:pPr lvl="0"/>
            <a:r>
              <a:rPr lang="en-GB" dirty="0"/>
              <a:t>Author name/department</a:t>
            </a:r>
          </a:p>
        </p:txBody>
      </p:sp>
      <p:sp>
        <p:nvSpPr>
          <p:cNvPr id="23" name="Text Placeholder 11">
            <a:extLst>
              <a:ext uri="{FF2B5EF4-FFF2-40B4-BE49-F238E27FC236}">
                <a16:creationId xmlns:a16="http://schemas.microsoft.com/office/drawing/2014/main" id="{D0D7F5BC-22BB-87B7-94D4-CE8A23624912}"/>
              </a:ext>
            </a:extLst>
          </p:cNvPr>
          <p:cNvSpPr>
            <a:spLocks noGrp="1"/>
          </p:cNvSpPr>
          <p:nvPr>
            <p:ph type="body" sz="quarter" idx="13" hasCustomPrompt="1"/>
          </p:nvPr>
        </p:nvSpPr>
        <p:spPr>
          <a:xfrm>
            <a:off x="468141" y="674909"/>
            <a:ext cx="5397149" cy="194415"/>
          </a:xfrm>
        </p:spPr>
        <p:txBody>
          <a:bodyPr anchor="t" anchorCtr="0"/>
          <a:lstStyle>
            <a:lvl1pPr marL="0" indent="0">
              <a:lnSpc>
                <a:spcPts val="1550"/>
              </a:lnSpc>
              <a:spcBef>
                <a:spcPts val="0"/>
              </a:spcBef>
              <a:spcAft>
                <a:spcPts val="0"/>
              </a:spcAft>
              <a:defRPr sz="1200" b="0" baseline="0">
                <a:solidFill>
                  <a:schemeClr val="bg1"/>
                </a:solidFill>
              </a:defRPr>
            </a:lvl1pPr>
            <a:lvl2pPr marL="0">
              <a:lnSpc>
                <a:spcPts val="1900"/>
              </a:lnSpc>
              <a:spcAft>
                <a:spcPts val="0"/>
              </a:spcAft>
              <a:defRPr sz="1100" baseline="0">
                <a:solidFill>
                  <a:schemeClr val="bg1"/>
                </a:solidFill>
              </a:defRPr>
            </a:lvl2pPr>
          </a:lstStyle>
          <a:p>
            <a:pPr lvl="0"/>
            <a:r>
              <a:rPr lang="en-GB" dirty="0"/>
              <a:t>00/00/00</a:t>
            </a:r>
          </a:p>
        </p:txBody>
      </p:sp>
      <p:sp>
        <p:nvSpPr>
          <p:cNvPr id="25" name="Text Placeholder 11">
            <a:extLst>
              <a:ext uri="{FF2B5EF4-FFF2-40B4-BE49-F238E27FC236}">
                <a16:creationId xmlns:a16="http://schemas.microsoft.com/office/drawing/2014/main" id="{1F987A5A-3F8F-92A9-B830-5FA7A377BC5A}"/>
              </a:ext>
            </a:extLst>
          </p:cNvPr>
          <p:cNvSpPr>
            <a:spLocks noGrp="1"/>
          </p:cNvSpPr>
          <p:nvPr>
            <p:ph type="body" sz="quarter" idx="14" hasCustomPrompt="1"/>
          </p:nvPr>
        </p:nvSpPr>
        <p:spPr>
          <a:xfrm>
            <a:off x="468142" y="5351170"/>
            <a:ext cx="5397149" cy="195825"/>
          </a:xfrm>
        </p:spPr>
        <p:txBody>
          <a:bodyPr anchor="t" anchorCtr="0"/>
          <a:lstStyle>
            <a:lvl1pPr marL="0" indent="0">
              <a:lnSpc>
                <a:spcPts val="1550"/>
              </a:lnSpc>
              <a:spcBef>
                <a:spcPts val="0"/>
              </a:spcBef>
              <a:spcAft>
                <a:spcPts val="0"/>
              </a:spcAft>
              <a:defRPr sz="1100" b="0" baseline="0">
                <a:solidFill>
                  <a:schemeClr val="bg1"/>
                </a:solidFill>
              </a:defRPr>
            </a:lvl1pPr>
            <a:lvl2pPr marL="0">
              <a:lnSpc>
                <a:spcPts val="1550"/>
              </a:lnSpc>
              <a:spcAft>
                <a:spcPts val="0"/>
              </a:spcAft>
              <a:defRPr sz="1100" baseline="0">
                <a:solidFill>
                  <a:schemeClr val="tx1"/>
                </a:solidFill>
              </a:defRPr>
            </a:lvl2pPr>
          </a:lstStyle>
          <a:p>
            <a:pPr lvl="0"/>
            <a:r>
              <a:rPr lang="en-GB" dirty="0"/>
              <a:t>Operation  |  Taskforce  |  Unit</a:t>
            </a:r>
          </a:p>
        </p:txBody>
      </p:sp>
    </p:spTree>
    <p:extLst>
      <p:ext uri="{BB962C8B-B14F-4D97-AF65-F5344CB8AC3E}">
        <p14:creationId xmlns:p14="http://schemas.microsoft.com/office/powerpoint/2010/main" val="4165477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PS_Contents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488B-730D-4CD3-B1CF-428A1D767B61}"/>
              </a:ext>
            </a:extLst>
          </p:cNvPr>
          <p:cNvSpPr>
            <a:spLocks noGrp="1"/>
          </p:cNvSpPr>
          <p:nvPr>
            <p:ph type="title" hasCustomPrompt="1"/>
          </p:nvPr>
        </p:nvSpPr>
        <p:spPr>
          <a:xfrm>
            <a:off x="479195" y="1028700"/>
            <a:ext cx="1969477" cy="751858"/>
          </a:xfrm>
        </p:spPr>
        <p:txBody>
          <a:bodyPr/>
          <a:lstStyle>
            <a:lvl1pPr>
              <a:defRPr baseline="0">
                <a:solidFill>
                  <a:schemeClr val="tx2"/>
                </a:solidFill>
              </a:defRPr>
            </a:lvl1pPr>
          </a:lstStyle>
          <a:p>
            <a:r>
              <a:rPr lang="en-GB" dirty="0"/>
              <a:t>Contents</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3" name="Text Placeholder 9">
            <a:extLst>
              <a:ext uri="{FF2B5EF4-FFF2-40B4-BE49-F238E27FC236}">
                <a16:creationId xmlns:a16="http://schemas.microsoft.com/office/drawing/2014/main" id="{2AC045DE-130A-3404-2D85-A16966DD158D}"/>
              </a:ext>
            </a:extLst>
          </p:cNvPr>
          <p:cNvSpPr>
            <a:spLocks noGrp="1"/>
          </p:cNvSpPr>
          <p:nvPr>
            <p:ph type="body" sz="quarter" idx="11" hasCustomPrompt="1"/>
          </p:nvPr>
        </p:nvSpPr>
        <p:spPr>
          <a:xfrm>
            <a:off x="3397250" y="1028700"/>
            <a:ext cx="8326438" cy="4467225"/>
          </a:xfrm>
        </p:spPr>
        <p:txBody>
          <a:bodyPr numCol="2" spcCol="468000"/>
          <a:lstStyle>
            <a:lvl1pPr>
              <a:lnSpc>
                <a:spcPts val="1700"/>
              </a:lnSpc>
              <a:spcBef>
                <a:spcPts val="0"/>
              </a:spcBef>
              <a:spcAft>
                <a:spcPts val="600"/>
              </a:spcAft>
              <a:defRPr sz="1400" b="0" i="0" baseline="0">
                <a:solidFill>
                  <a:schemeClr val="tx1"/>
                </a:solidFill>
              </a:defRPr>
            </a:lvl1pPr>
            <a:lvl2pPr>
              <a:defRPr b="0">
                <a:solidFill>
                  <a:schemeClr val="tx1"/>
                </a:solidFill>
              </a:defRPr>
            </a:lvl2pPr>
          </a:lstStyle>
          <a:p>
            <a:pPr lvl="0"/>
            <a:r>
              <a:rPr lang="en-GB" dirty="0"/>
              <a:t>00	Content listing</a:t>
            </a:r>
          </a:p>
        </p:txBody>
      </p:sp>
    </p:spTree>
    <p:extLst>
      <p:ext uri="{BB962C8B-B14F-4D97-AF65-F5344CB8AC3E}">
        <p14:creationId xmlns:p14="http://schemas.microsoft.com/office/powerpoint/2010/main" val="878460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PS_Text Only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616A614-5FB3-49A9-D97E-11DAEBD67079}"/>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2" name="Text Placeholder 11">
            <a:extLst>
              <a:ext uri="{FF2B5EF4-FFF2-40B4-BE49-F238E27FC236}">
                <a16:creationId xmlns:a16="http://schemas.microsoft.com/office/drawing/2014/main" id="{6246D85B-A418-A825-D93F-781499DB1BE8}"/>
              </a:ext>
            </a:extLst>
          </p:cNvPr>
          <p:cNvSpPr>
            <a:spLocks noGrp="1"/>
          </p:cNvSpPr>
          <p:nvPr>
            <p:ph type="body" sz="quarter" idx="11"/>
          </p:nvPr>
        </p:nvSpPr>
        <p:spPr/>
        <p:txBody>
          <a:bodyPr numCol="1"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70606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PS_Text Only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B1490BB-0540-673D-A7BC-F2D496E2B235}"/>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Text Placeholder 11">
            <a:extLst>
              <a:ext uri="{FF2B5EF4-FFF2-40B4-BE49-F238E27FC236}">
                <a16:creationId xmlns:a16="http://schemas.microsoft.com/office/drawing/2014/main" id="{09372CEE-570C-0722-E37A-4E9712842AA6}"/>
              </a:ext>
            </a:extLst>
          </p:cNvPr>
          <p:cNvSpPr>
            <a:spLocks noGrp="1"/>
          </p:cNvSpPr>
          <p:nvPr>
            <p:ph type="body" sz="quarter" idx="11"/>
          </p:nvPr>
        </p:nvSpPr>
        <p:spPr>
          <a:xfrm>
            <a:off x="468923" y="1610360"/>
            <a:ext cx="11254154" cy="3885565"/>
          </a:xfrm>
        </p:spPr>
        <p:txBody>
          <a:bodyPr numCol="1"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63095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PS_Text Only: 2 Columns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616A614-5FB3-49A9-D97E-11DAEBD67079}"/>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2" name="Text Placeholder 11">
            <a:extLst>
              <a:ext uri="{FF2B5EF4-FFF2-40B4-BE49-F238E27FC236}">
                <a16:creationId xmlns:a16="http://schemas.microsoft.com/office/drawing/2014/main" id="{6246D85B-A418-A825-D93F-781499DB1BE8}"/>
              </a:ext>
            </a:extLst>
          </p:cNvPr>
          <p:cNvSpPr>
            <a:spLocks noGrp="1"/>
          </p:cNvSpPr>
          <p:nvPr>
            <p:ph type="body" sz="quarter" idx="11"/>
          </p:nvPr>
        </p:nvSpPr>
        <p:spPr/>
        <p:txBody>
          <a:bodyPr numCol="2"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62248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PS_Text Only: 2 Columns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B1490BB-0540-673D-A7BC-F2D496E2B235}"/>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Text Placeholder 11">
            <a:extLst>
              <a:ext uri="{FF2B5EF4-FFF2-40B4-BE49-F238E27FC236}">
                <a16:creationId xmlns:a16="http://schemas.microsoft.com/office/drawing/2014/main" id="{09372CEE-570C-0722-E37A-4E9712842AA6}"/>
              </a:ext>
            </a:extLst>
          </p:cNvPr>
          <p:cNvSpPr>
            <a:spLocks noGrp="1"/>
          </p:cNvSpPr>
          <p:nvPr>
            <p:ph type="body" sz="quarter" idx="11"/>
          </p:nvPr>
        </p:nvSpPr>
        <p:spPr>
          <a:xfrm>
            <a:off x="468923" y="1610360"/>
            <a:ext cx="11254154" cy="3885565"/>
          </a:xfrm>
        </p:spPr>
        <p:txBody>
          <a:bodyPr numCol="2"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62499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PS_Text + Image (Blue) 01">
    <p:bg>
      <p:bgPr>
        <a:solidFill>
          <a:schemeClr val="bg1"/>
        </a:solidFill>
        <a:effectLst/>
      </p:bgPr>
    </p:bg>
    <p:spTree>
      <p:nvGrpSpPr>
        <p:cNvPr id="1" name=""/>
        <p:cNvGrpSpPr/>
        <p:nvPr/>
      </p:nvGrpSpPr>
      <p:grpSpPr>
        <a:xfrm>
          <a:off x="0" y="0"/>
          <a:ext cx="0" cy="0"/>
          <a:chOff x="0" y="0"/>
          <a:chExt cx="0" cy="0"/>
        </a:xfrm>
      </p:grpSpPr>
      <p:sp>
        <p:nvSpPr>
          <p:cNvPr id="4" name="Picture Placeholder 23">
            <a:extLst>
              <a:ext uri="{FF2B5EF4-FFF2-40B4-BE49-F238E27FC236}">
                <a16:creationId xmlns:a16="http://schemas.microsoft.com/office/drawing/2014/main" id="{1B2AD854-D43F-8EB7-B0C5-58121FE63C5E}"/>
              </a:ext>
            </a:extLst>
          </p:cNvPr>
          <p:cNvSpPr>
            <a:spLocks noGrp="1"/>
          </p:cNvSpPr>
          <p:nvPr>
            <p:ph type="pic" sz="quarter" idx="10" hasCustomPrompt="1"/>
          </p:nvPr>
        </p:nvSpPr>
        <p:spPr>
          <a:xfrm>
            <a:off x="6324000" y="0"/>
            <a:ext cx="5868000"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a:xfrm>
            <a:off x="468924" y="642111"/>
            <a:ext cx="5400000" cy="754889"/>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2651"/>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1FED52A-0B7F-1D51-8528-C8AC172610F3}"/>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6" name="Text Placeholder 11">
            <a:extLst>
              <a:ext uri="{FF2B5EF4-FFF2-40B4-BE49-F238E27FC236}">
                <a16:creationId xmlns:a16="http://schemas.microsoft.com/office/drawing/2014/main" id="{30B41E50-CE96-9A0A-E6FC-F581F96D6ED6}"/>
              </a:ext>
            </a:extLst>
          </p:cNvPr>
          <p:cNvSpPr>
            <a:spLocks noGrp="1"/>
          </p:cNvSpPr>
          <p:nvPr>
            <p:ph type="body" sz="quarter" idx="11"/>
          </p:nvPr>
        </p:nvSpPr>
        <p:spPr>
          <a:xfrm>
            <a:off x="468923" y="1610360"/>
            <a:ext cx="5399077" cy="3885565"/>
          </a:xfrm>
        </p:spPr>
        <p:txBody>
          <a:bodyPr numCol="1"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09103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PS_Text + Image (White) 01">
    <p:bg>
      <p:bgPr>
        <a:solidFill>
          <a:schemeClr val="bg1"/>
        </a:solidFill>
        <a:effectLst/>
      </p:bgPr>
    </p:bg>
    <p:spTree>
      <p:nvGrpSpPr>
        <p:cNvPr id="1" name=""/>
        <p:cNvGrpSpPr/>
        <p:nvPr/>
      </p:nvGrpSpPr>
      <p:grpSpPr>
        <a:xfrm>
          <a:off x="0" y="0"/>
          <a:ext cx="0" cy="0"/>
          <a:chOff x="0" y="0"/>
          <a:chExt cx="0" cy="0"/>
        </a:xfrm>
      </p:grpSpPr>
      <p:sp>
        <p:nvSpPr>
          <p:cNvPr id="4" name="Picture Placeholder 23">
            <a:extLst>
              <a:ext uri="{FF2B5EF4-FFF2-40B4-BE49-F238E27FC236}">
                <a16:creationId xmlns:a16="http://schemas.microsoft.com/office/drawing/2014/main" id="{1B2AD854-D43F-8EB7-B0C5-58121FE63C5E}"/>
              </a:ext>
            </a:extLst>
          </p:cNvPr>
          <p:cNvSpPr>
            <a:spLocks noGrp="1"/>
          </p:cNvSpPr>
          <p:nvPr>
            <p:ph type="pic" sz="quarter" idx="10" hasCustomPrompt="1"/>
          </p:nvPr>
        </p:nvSpPr>
        <p:spPr>
          <a:xfrm>
            <a:off x="6324000" y="0"/>
            <a:ext cx="5868000"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a:xfrm>
            <a:off x="468924" y="642111"/>
            <a:ext cx="5400000" cy="754889"/>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2651"/>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1FED52A-0B7F-1D51-8528-C8AC172610F3}"/>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5" name="Text Placeholder 11">
            <a:extLst>
              <a:ext uri="{FF2B5EF4-FFF2-40B4-BE49-F238E27FC236}">
                <a16:creationId xmlns:a16="http://schemas.microsoft.com/office/drawing/2014/main" id="{3848BA3A-F9EA-BA6B-B96E-5B4D5AFD27C8}"/>
              </a:ext>
            </a:extLst>
          </p:cNvPr>
          <p:cNvSpPr>
            <a:spLocks noGrp="1"/>
          </p:cNvSpPr>
          <p:nvPr>
            <p:ph type="body" sz="quarter" idx="11"/>
          </p:nvPr>
        </p:nvSpPr>
        <p:spPr>
          <a:xfrm>
            <a:off x="468923" y="1610360"/>
            <a:ext cx="5399077" cy="3885565"/>
          </a:xfrm>
        </p:spPr>
        <p:txBody>
          <a:bodyPr numCol="1"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218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PS_Text + Image (Blue) 02">
    <p:bg>
      <p:bgPr>
        <a:solidFill>
          <a:schemeClr val="bg1"/>
        </a:solidFill>
        <a:effectLst/>
      </p:bgPr>
    </p:bg>
    <p:spTree>
      <p:nvGrpSpPr>
        <p:cNvPr id="1" name=""/>
        <p:cNvGrpSpPr/>
        <p:nvPr/>
      </p:nvGrpSpPr>
      <p:grpSpPr>
        <a:xfrm>
          <a:off x="0" y="0"/>
          <a:ext cx="0" cy="0"/>
          <a:chOff x="0" y="0"/>
          <a:chExt cx="0" cy="0"/>
        </a:xfrm>
      </p:grpSpPr>
      <p:sp>
        <p:nvSpPr>
          <p:cNvPr id="4" name="Picture Placeholder 23">
            <a:extLst>
              <a:ext uri="{FF2B5EF4-FFF2-40B4-BE49-F238E27FC236}">
                <a16:creationId xmlns:a16="http://schemas.microsoft.com/office/drawing/2014/main" id="{1B2AD854-D43F-8EB7-B0C5-58121FE63C5E}"/>
              </a:ext>
            </a:extLst>
          </p:cNvPr>
          <p:cNvSpPr>
            <a:spLocks noGrp="1"/>
          </p:cNvSpPr>
          <p:nvPr>
            <p:ph type="pic" sz="quarter" idx="10" hasCustomPrompt="1"/>
          </p:nvPr>
        </p:nvSpPr>
        <p:spPr>
          <a:xfrm>
            <a:off x="0" y="0"/>
            <a:ext cx="5868000"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a:xfrm>
            <a:off x="6323999" y="642111"/>
            <a:ext cx="5400000" cy="754889"/>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2651"/>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1FED52A-0B7F-1D51-8528-C8AC172610F3}"/>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2" name="Text Placeholder 10">
            <a:extLst>
              <a:ext uri="{FF2B5EF4-FFF2-40B4-BE49-F238E27FC236}">
                <a16:creationId xmlns:a16="http://schemas.microsoft.com/office/drawing/2014/main" id="{227B142A-C0E7-D8C8-7138-FD050D11647A}"/>
              </a:ext>
            </a:extLst>
          </p:cNvPr>
          <p:cNvSpPr>
            <a:spLocks noGrp="1"/>
          </p:cNvSpPr>
          <p:nvPr>
            <p:ph type="body" sz="quarter" idx="12"/>
          </p:nvPr>
        </p:nvSpPr>
        <p:spPr>
          <a:xfrm>
            <a:off x="6323999" y="1610360"/>
            <a:ext cx="5400000"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35536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PS_Text + Image (White) 02">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A7F1EF-4690-F0A3-FE2A-40B5D214D215}"/>
              </a:ext>
            </a:extLst>
          </p:cNvPr>
          <p:cNvSpPr/>
          <p:nvPr userDrawn="1"/>
        </p:nvSpPr>
        <p:spPr>
          <a:xfrm>
            <a:off x="0" y="5962651"/>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1FED52A-0B7F-1D51-8528-C8AC172610F3}"/>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8" name="Title 1">
            <a:extLst>
              <a:ext uri="{FF2B5EF4-FFF2-40B4-BE49-F238E27FC236}">
                <a16:creationId xmlns:a16="http://schemas.microsoft.com/office/drawing/2014/main" id="{82B957DC-9DF7-EB26-BB64-8E368AAF4249}"/>
              </a:ext>
            </a:extLst>
          </p:cNvPr>
          <p:cNvSpPr>
            <a:spLocks noGrp="1"/>
          </p:cNvSpPr>
          <p:nvPr>
            <p:ph type="title"/>
          </p:nvPr>
        </p:nvSpPr>
        <p:spPr>
          <a:xfrm>
            <a:off x="6323999" y="642111"/>
            <a:ext cx="5400000" cy="754889"/>
          </a:xfrm>
        </p:spPr>
        <p:txBody>
          <a:bodyPr/>
          <a:lstStyle/>
          <a:p>
            <a:r>
              <a:rPr lang="en-US"/>
              <a:t>Click to edit Master title style</a:t>
            </a:r>
            <a:endParaRPr lang="en-US" dirty="0"/>
          </a:p>
        </p:txBody>
      </p:sp>
      <p:sp>
        <p:nvSpPr>
          <p:cNvPr id="11" name="Picture Placeholder 23">
            <a:extLst>
              <a:ext uri="{FF2B5EF4-FFF2-40B4-BE49-F238E27FC236}">
                <a16:creationId xmlns:a16="http://schemas.microsoft.com/office/drawing/2014/main" id="{DA706345-5A21-0E0C-FFC1-7D994CF49F24}"/>
              </a:ext>
            </a:extLst>
          </p:cNvPr>
          <p:cNvSpPr>
            <a:spLocks noGrp="1"/>
          </p:cNvSpPr>
          <p:nvPr>
            <p:ph type="pic" sz="quarter" idx="10" hasCustomPrompt="1"/>
          </p:nvPr>
        </p:nvSpPr>
        <p:spPr>
          <a:xfrm>
            <a:off x="0" y="0"/>
            <a:ext cx="5868000"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12" name="Text Placeholder 10">
            <a:extLst>
              <a:ext uri="{FF2B5EF4-FFF2-40B4-BE49-F238E27FC236}">
                <a16:creationId xmlns:a16="http://schemas.microsoft.com/office/drawing/2014/main" id="{D507E979-F940-BFD0-D175-BD08A50E47BD}"/>
              </a:ext>
            </a:extLst>
          </p:cNvPr>
          <p:cNvSpPr>
            <a:spLocks noGrp="1"/>
          </p:cNvSpPr>
          <p:nvPr>
            <p:ph type="body" sz="quarter" idx="12"/>
          </p:nvPr>
        </p:nvSpPr>
        <p:spPr>
          <a:xfrm>
            <a:off x="6323999" y="1610360"/>
            <a:ext cx="5400000"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42183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PS_Text + Small Image (Blue)">
    <p:bg>
      <p:bgPr>
        <a:solidFill>
          <a:schemeClr val="bg1"/>
        </a:solidFill>
        <a:effectLst/>
      </p:bgPr>
    </p:bg>
    <p:spTree>
      <p:nvGrpSpPr>
        <p:cNvPr id="1" name=""/>
        <p:cNvGrpSpPr/>
        <p:nvPr/>
      </p:nvGrpSpPr>
      <p:grpSpPr>
        <a:xfrm>
          <a:off x="0" y="0"/>
          <a:ext cx="0" cy="0"/>
          <a:chOff x="0" y="0"/>
          <a:chExt cx="0" cy="0"/>
        </a:xfrm>
      </p:grpSpPr>
      <p:sp>
        <p:nvSpPr>
          <p:cNvPr id="4" name="Picture Placeholder 23">
            <a:extLst>
              <a:ext uri="{FF2B5EF4-FFF2-40B4-BE49-F238E27FC236}">
                <a16:creationId xmlns:a16="http://schemas.microsoft.com/office/drawing/2014/main" id="{1B2AD854-D43F-8EB7-B0C5-58121FE63C5E}"/>
              </a:ext>
            </a:extLst>
          </p:cNvPr>
          <p:cNvSpPr>
            <a:spLocks noGrp="1"/>
          </p:cNvSpPr>
          <p:nvPr>
            <p:ph type="pic" sz="quarter" idx="10" hasCustomPrompt="1"/>
          </p:nvPr>
        </p:nvSpPr>
        <p:spPr>
          <a:xfrm>
            <a:off x="0" y="0"/>
            <a:ext cx="2927869"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a:xfrm>
            <a:off x="3397956" y="642111"/>
            <a:ext cx="8325121" cy="754889"/>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5" name="Text Placeholder 10">
            <a:extLst>
              <a:ext uri="{FF2B5EF4-FFF2-40B4-BE49-F238E27FC236}">
                <a16:creationId xmlns:a16="http://schemas.microsoft.com/office/drawing/2014/main" id="{82AD78B6-B968-CE7B-47C2-270AC31A842F}"/>
              </a:ext>
            </a:extLst>
          </p:cNvPr>
          <p:cNvSpPr>
            <a:spLocks noGrp="1"/>
          </p:cNvSpPr>
          <p:nvPr>
            <p:ph type="body" sz="quarter" idx="12"/>
          </p:nvPr>
        </p:nvSpPr>
        <p:spPr>
          <a:xfrm>
            <a:off x="3397956" y="1610360"/>
            <a:ext cx="8326043"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0844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PS_Title Slid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3F89-8A9E-C728-E849-0CC8107C5112}"/>
              </a:ext>
            </a:extLst>
          </p:cNvPr>
          <p:cNvSpPr>
            <a:spLocks noGrp="1"/>
          </p:cNvSpPr>
          <p:nvPr>
            <p:ph type="ctrTitle" hasCustomPrompt="1"/>
          </p:nvPr>
        </p:nvSpPr>
        <p:spPr>
          <a:xfrm>
            <a:off x="468146" y="1359805"/>
            <a:ext cx="5397149" cy="1339671"/>
          </a:xfrm>
        </p:spPr>
        <p:txBody>
          <a:bodyPr bIns="468000" anchor="t" anchorCtr="0"/>
          <a:lstStyle>
            <a:lvl1pPr algn="l">
              <a:lnSpc>
                <a:spcPts val="3900"/>
              </a:lnSpc>
              <a:defRPr sz="3700" b="1" i="0" cap="all" baseline="0">
                <a:solidFill>
                  <a:schemeClr val="bg1"/>
                </a:solidFill>
                <a:latin typeface="Arial Black" panose="020B0604020202020204" pitchFamily="34" charset="0"/>
                <a:cs typeface="Arial Black" panose="020B0604020202020204" pitchFamily="34" charset="0"/>
              </a:defRPr>
            </a:lvl1pPr>
          </a:lstStyle>
          <a:p>
            <a:r>
              <a:rPr lang="en-GB" dirty="0"/>
              <a:t>Presentation title lorem ipsum </a:t>
            </a:r>
            <a:r>
              <a:rPr lang="en-GB" dirty="0" err="1"/>
              <a:t>dolor</a:t>
            </a:r>
            <a:r>
              <a:rPr lang="en-GB" dirty="0"/>
              <a:t> sit </a:t>
            </a:r>
            <a:r>
              <a:rPr lang="en-GB" dirty="0" err="1"/>
              <a:t>amet</a:t>
            </a:r>
            <a:endParaRPr lang="en-US" dirty="0"/>
          </a:p>
        </p:txBody>
      </p:sp>
      <p:sp>
        <p:nvSpPr>
          <p:cNvPr id="9" name="Rectangle 8">
            <a:extLst>
              <a:ext uri="{FF2B5EF4-FFF2-40B4-BE49-F238E27FC236}">
                <a16:creationId xmlns:a16="http://schemas.microsoft.com/office/drawing/2014/main" id="{6398956B-48EC-DF2B-0636-A5A27DC15850}"/>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CB274FE-9800-C338-4C6A-755F41BAA781}"/>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2" name="Subtitle 2">
            <a:extLst>
              <a:ext uri="{FF2B5EF4-FFF2-40B4-BE49-F238E27FC236}">
                <a16:creationId xmlns:a16="http://schemas.microsoft.com/office/drawing/2014/main" id="{282196C0-75F4-6B66-BCCF-123ADDDB7344}"/>
              </a:ext>
            </a:extLst>
          </p:cNvPr>
          <p:cNvSpPr>
            <a:spLocks noGrp="1"/>
          </p:cNvSpPr>
          <p:nvPr>
            <p:ph type="subTitle" idx="1" hasCustomPrompt="1"/>
          </p:nvPr>
        </p:nvSpPr>
        <p:spPr>
          <a:xfrm>
            <a:off x="468146" y="3121472"/>
            <a:ext cx="5397149" cy="1697630"/>
          </a:xfrm>
        </p:spPr>
        <p:txBody>
          <a:bodyPr/>
          <a:lstStyle>
            <a:lvl1pPr marL="0" indent="0" algn="l">
              <a:lnSpc>
                <a:spcPts val="2400"/>
              </a:lnSpc>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class </a:t>
            </a:r>
            <a:r>
              <a:rPr lang="en-GB" dirty="0" err="1"/>
              <a:t>aptent</a:t>
            </a:r>
            <a:r>
              <a:rPr lang="en-GB" dirty="0"/>
              <a:t> </a:t>
            </a:r>
            <a:r>
              <a:rPr lang="en-GB" dirty="0" err="1"/>
              <a:t>taciti</a:t>
            </a:r>
            <a:r>
              <a:rPr lang="en-GB" dirty="0"/>
              <a:t> </a:t>
            </a:r>
            <a:r>
              <a:rPr lang="en-GB" dirty="0" err="1"/>
              <a:t>sociosqu</a:t>
            </a:r>
            <a:r>
              <a:rPr lang="en-GB" dirty="0"/>
              <a:t> ad </a:t>
            </a:r>
            <a:r>
              <a:rPr lang="en-GB" dirty="0" err="1"/>
              <a:t>litora</a:t>
            </a:r>
            <a:r>
              <a:rPr lang="en-GB" dirty="0"/>
              <a:t> </a:t>
            </a:r>
            <a:r>
              <a:rPr lang="en-GB" dirty="0" err="1"/>
              <a:t>torquent</a:t>
            </a:r>
            <a:r>
              <a:rPr lang="en-GB" dirty="0"/>
              <a:t> per </a:t>
            </a:r>
            <a:r>
              <a:rPr lang="en-GB" dirty="0" err="1"/>
              <a:t>conubia</a:t>
            </a:r>
            <a:r>
              <a:rPr lang="en-GB" dirty="0"/>
              <a:t> nostra, per </a:t>
            </a:r>
            <a:r>
              <a:rPr lang="en-GB" dirty="0" err="1"/>
              <a:t>inceptos</a:t>
            </a:r>
            <a:r>
              <a:rPr lang="en-GB" dirty="0"/>
              <a:t> </a:t>
            </a:r>
            <a:r>
              <a:rPr lang="en-GB" dirty="0" err="1"/>
              <a:t>himenaeos</a:t>
            </a:r>
            <a:r>
              <a:rPr lang="en-GB" dirty="0"/>
              <a:t>.</a:t>
            </a:r>
            <a:endParaRPr lang="en-US" dirty="0"/>
          </a:p>
        </p:txBody>
      </p:sp>
      <p:sp>
        <p:nvSpPr>
          <p:cNvPr id="14" name="Text Placeholder 11">
            <a:extLst>
              <a:ext uri="{FF2B5EF4-FFF2-40B4-BE49-F238E27FC236}">
                <a16:creationId xmlns:a16="http://schemas.microsoft.com/office/drawing/2014/main" id="{13B38676-775B-D5F8-8B20-50D9DC9C2FC6}"/>
              </a:ext>
            </a:extLst>
          </p:cNvPr>
          <p:cNvSpPr>
            <a:spLocks noGrp="1"/>
          </p:cNvSpPr>
          <p:nvPr>
            <p:ph type="body" sz="quarter" idx="13" hasCustomPrompt="1"/>
          </p:nvPr>
        </p:nvSpPr>
        <p:spPr>
          <a:xfrm>
            <a:off x="468141" y="674909"/>
            <a:ext cx="5397149" cy="194415"/>
          </a:xfrm>
        </p:spPr>
        <p:txBody>
          <a:bodyPr anchor="t" anchorCtr="0"/>
          <a:lstStyle>
            <a:lvl1pPr marL="0" indent="0">
              <a:lnSpc>
                <a:spcPts val="1550"/>
              </a:lnSpc>
              <a:spcBef>
                <a:spcPts val="0"/>
              </a:spcBef>
              <a:spcAft>
                <a:spcPts val="0"/>
              </a:spcAft>
              <a:defRPr sz="1200" b="0" baseline="0">
                <a:solidFill>
                  <a:schemeClr val="bg1"/>
                </a:solidFill>
              </a:defRPr>
            </a:lvl1pPr>
            <a:lvl2pPr marL="0">
              <a:lnSpc>
                <a:spcPts val="1900"/>
              </a:lnSpc>
              <a:spcAft>
                <a:spcPts val="0"/>
              </a:spcAft>
              <a:defRPr sz="1100" baseline="0">
                <a:solidFill>
                  <a:schemeClr val="bg1"/>
                </a:solidFill>
              </a:defRPr>
            </a:lvl2pPr>
          </a:lstStyle>
          <a:p>
            <a:pPr lvl="0"/>
            <a:r>
              <a:rPr lang="en-GB" dirty="0"/>
              <a:t>00/00/00</a:t>
            </a:r>
          </a:p>
        </p:txBody>
      </p:sp>
      <p:sp>
        <p:nvSpPr>
          <p:cNvPr id="15" name="Text Placeholder 11">
            <a:extLst>
              <a:ext uri="{FF2B5EF4-FFF2-40B4-BE49-F238E27FC236}">
                <a16:creationId xmlns:a16="http://schemas.microsoft.com/office/drawing/2014/main" id="{AA70BD2A-AA7F-8B5F-4353-D7C2CD46DF0A}"/>
              </a:ext>
            </a:extLst>
          </p:cNvPr>
          <p:cNvSpPr>
            <a:spLocks noGrp="1"/>
          </p:cNvSpPr>
          <p:nvPr>
            <p:ph type="body" sz="quarter" idx="11" hasCustomPrompt="1"/>
          </p:nvPr>
        </p:nvSpPr>
        <p:spPr>
          <a:xfrm>
            <a:off x="468142" y="5082059"/>
            <a:ext cx="5397149" cy="243356"/>
          </a:xfrm>
        </p:spPr>
        <p:txBody>
          <a:bodyPr anchor="t" anchorCtr="0"/>
          <a:lstStyle>
            <a:lvl1pPr marL="0" indent="0">
              <a:spcBef>
                <a:spcPts val="0"/>
              </a:spcBef>
              <a:spcAft>
                <a:spcPts val="0"/>
              </a:spcAft>
              <a:defRPr b="0" baseline="0">
                <a:solidFill>
                  <a:schemeClr val="bg1"/>
                </a:solidFill>
              </a:defRPr>
            </a:lvl1pPr>
            <a:lvl2pPr marL="0">
              <a:lnSpc>
                <a:spcPts val="1900"/>
              </a:lnSpc>
              <a:spcAft>
                <a:spcPts val="0"/>
              </a:spcAft>
              <a:defRPr sz="1100" baseline="0">
                <a:solidFill>
                  <a:schemeClr val="bg1"/>
                </a:solidFill>
              </a:defRPr>
            </a:lvl2pPr>
          </a:lstStyle>
          <a:p>
            <a:pPr lvl="0"/>
            <a:r>
              <a:rPr lang="en-GB" dirty="0"/>
              <a:t>Author name/department</a:t>
            </a:r>
          </a:p>
        </p:txBody>
      </p:sp>
      <p:sp>
        <p:nvSpPr>
          <p:cNvPr id="18" name="Text Placeholder 11">
            <a:extLst>
              <a:ext uri="{FF2B5EF4-FFF2-40B4-BE49-F238E27FC236}">
                <a16:creationId xmlns:a16="http://schemas.microsoft.com/office/drawing/2014/main" id="{80F57C87-7E64-6AFC-B2FC-A108FF4CF700}"/>
              </a:ext>
            </a:extLst>
          </p:cNvPr>
          <p:cNvSpPr>
            <a:spLocks noGrp="1"/>
          </p:cNvSpPr>
          <p:nvPr>
            <p:ph type="body" sz="quarter" idx="14" hasCustomPrompt="1"/>
          </p:nvPr>
        </p:nvSpPr>
        <p:spPr>
          <a:xfrm>
            <a:off x="468142" y="5351170"/>
            <a:ext cx="5397149" cy="195825"/>
          </a:xfrm>
        </p:spPr>
        <p:txBody>
          <a:bodyPr anchor="t" anchorCtr="0"/>
          <a:lstStyle>
            <a:lvl1pPr marL="0" indent="0">
              <a:lnSpc>
                <a:spcPts val="1550"/>
              </a:lnSpc>
              <a:spcBef>
                <a:spcPts val="0"/>
              </a:spcBef>
              <a:spcAft>
                <a:spcPts val="0"/>
              </a:spcAft>
              <a:defRPr sz="1100" b="0" baseline="0">
                <a:solidFill>
                  <a:schemeClr val="bg1"/>
                </a:solidFill>
              </a:defRPr>
            </a:lvl1pPr>
            <a:lvl2pPr marL="0">
              <a:lnSpc>
                <a:spcPts val="1550"/>
              </a:lnSpc>
              <a:spcAft>
                <a:spcPts val="0"/>
              </a:spcAft>
              <a:defRPr sz="1100" baseline="0">
                <a:solidFill>
                  <a:schemeClr val="tx1"/>
                </a:solidFill>
              </a:defRPr>
            </a:lvl2pPr>
          </a:lstStyle>
          <a:p>
            <a:pPr lvl="0"/>
            <a:r>
              <a:rPr lang="en-GB" dirty="0"/>
              <a:t>Operation  |  Taskforce  |  Unit</a:t>
            </a:r>
          </a:p>
        </p:txBody>
      </p:sp>
    </p:spTree>
    <p:extLst>
      <p:ext uri="{BB962C8B-B14F-4D97-AF65-F5344CB8AC3E}">
        <p14:creationId xmlns:p14="http://schemas.microsoft.com/office/powerpoint/2010/main" val="15767990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PS_Text + Small Image (White)">
    <p:bg>
      <p:bgPr>
        <a:solidFill>
          <a:schemeClr val="bg1"/>
        </a:solidFill>
        <a:effectLst/>
      </p:bgPr>
    </p:bg>
    <p:spTree>
      <p:nvGrpSpPr>
        <p:cNvPr id="1" name=""/>
        <p:cNvGrpSpPr/>
        <p:nvPr/>
      </p:nvGrpSpPr>
      <p:grpSpPr>
        <a:xfrm>
          <a:off x="0" y="0"/>
          <a:ext cx="0" cy="0"/>
          <a:chOff x="0" y="0"/>
          <a:chExt cx="0" cy="0"/>
        </a:xfrm>
      </p:grpSpPr>
      <p:sp>
        <p:nvSpPr>
          <p:cNvPr id="4" name="Picture Placeholder 23">
            <a:extLst>
              <a:ext uri="{FF2B5EF4-FFF2-40B4-BE49-F238E27FC236}">
                <a16:creationId xmlns:a16="http://schemas.microsoft.com/office/drawing/2014/main" id="{1B2AD854-D43F-8EB7-B0C5-58121FE63C5E}"/>
              </a:ext>
            </a:extLst>
          </p:cNvPr>
          <p:cNvSpPr>
            <a:spLocks noGrp="1"/>
          </p:cNvSpPr>
          <p:nvPr>
            <p:ph type="pic" sz="quarter" idx="10" hasCustomPrompt="1"/>
          </p:nvPr>
        </p:nvSpPr>
        <p:spPr>
          <a:xfrm>
            <a:off x="0" y="0"/>
            <a:ext cx="2927869"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a:xfrm>
            <a:off x="3397956" y="642111"/>
            <a:ext cx="8325121" cy="754889"/>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2" name="Text Placeholder 10">
            <a:extLst>
              <a:ext uri="{FF2B5EF4-FFF2-40B4-BE49-F238E27FC236}">
                <a16:creationId xmlns:a16="http://schemas.microsoft.com/office/drawing/2014/main" id="{25501ECC-8C96-FA52-9C47-77D73B0D32AF}"/>
              </a:ext>
            </a:extLst>
          </p:cNvPr>
          <p:cNvSpPr>
            <a:spLocks noGrp="1"/>
          </p:cNvSpPr>
          <p:nvPr>
            <p:ph type="body" sz="quarter" idx="12"/>
          </p:nvPr>
        </p:nvSpPr>
        <p:spPr>
          <a:xfrm>
            <a:off x="3397956" y="1610360"/>
            <a:ext cx="8326043"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606555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PS_Text: 2 Columns + Small Image (Blue)">
    <p:bg>
      <p:bgPr>
        <a:solidFill>
          <a:schemeClr val="bg1"/>
        </a:solidFill>
        <a:effectLst/>
      </p:bgPr>
    </p:bg>
    <p:spTree>
      <p:nvGrpSpPr>
        <p:cNvPr id="1" name=""/>
        <p:cNvGrpSpPr/>
        <p:nvPr/>
      </p:nvGrpSpPr>
      <p:grpSpPr>
        <a:xfrm>
          <a:off x="0" y="0"/>
          <a:ext cx="0" cy="0"/>
          <a:chOff x="0" y="0"/>
          <a:chExt cx="0" cy="0"/>
        </a:xfrm>
      </p:grpSpPr>
      <p:sp>
        <p:nvSpPr>
          <p:cNvPr id="4" name="Picture Placeholder 23">
            <a:extLst>
              <a:ext uri="{FF2B5EF4-FFF2-40B4-BE49-F238E27FC236}">
                <a16:creationId xmlns:a16="http://schemas.microsoft.com/office/drawing/2014/main" id="{1B2AD854-D43F-8EB7-B0C5-58121FE63C5E}"/>
              </a:ext>
            </a:extLst>
          </p:cNvPr>
          <p:cNvSpPr>
            <a:spLocks noGrp="1"/>
          </p:cNvSpPr>
          <p:nvPr>
            <p:ph type="pic" sz="quarter" idx="10" hasCustomPrompt="1"/>
          </p:nvPr>
        </p:nvSpPr>
        <p:spPr>
          <a:xfrm>
            <a:off x="9264130" y="0"/>
            <a:ext cx="2927869"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29170216-79F5-C065-AC11-D58971A0B98F}"/>
              </a:ext>
            </a:extLst>
          </p:cNvPr>
          <p:cNvSpPr>
            <a:spLocks noGrp="1"/>
          </p:cNvSpPr>
          <p:nvPr>
            <p:ph type="title"/>
          </p:nvPr>
        </p:nvSpPr>
        <p:spPr>
          <a:xfrm>
            <a:off x="468923" y="642111"/>
            <a:ext cx="8325121" cy="754889"/>
          </a:xfrm>
        </p:spPr>
        <p:txBody>
          <a:bodyPr/>
          <a:lstStyle/>
          <a:p>
            <a:r>
              <a:rPr lang="en-US"/>
              <a:t>Click to edit Master title style</a:t>
            </a:r>
            <a:endParaRPr lang="en-US" dirty="0"/>
          </a:p>
        </p:txBody>
      </p:sp>
      <p:pic>
        <p:nvPicPr>
          <p:cNvPr id="3" name="Picture 2">
            <a:extLst>
              <a:ext uri="{FF2B5EF4-FFF2-40B4-BE49-F238E27FC236}">
                <a16:creationId xmlns:a16="http://schemas.microsoft.com/office/drawing/2014/main" id="{02F23CEE-9F76-776F-A6FC-84B4E7CD92E3}"/>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Text Placeholder 11">
            <a:extLst>
              <a:ext uri="{FF2B5EF4-FFF2-40B4-BE49-F238E27FC236}">
                <a16:creationId xmlns:a16="http://schemas.microsoft.com/office/drawing/2014/main" id="{247C89BC-24A3-017E-5C4F-1E96799CEDBA}"/>
              </a:ext>
            </a:extLst>
          </p:cNvPr>
          <p:cNvSpPr>
            <a:spLocks noGrp="1"/>
          </p:cNvSpPr>
          <p:nvPr>
            <p:ph type="body" sz="quarter" idx="12"/>
          </p:nvPr>
        </p:nvSpPr>
        <p:spPr>
          <a:xfrm>
            <a:off x="468923" y="1610360"/>
            <a:ext cx="8325121" cy="3885565"/>
          </a:xfrm>
        </p:spPr>
        <p:txBody>
          <a:bodyPr numCol="2"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753092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PS_Text: 2 Columns + Small Image (White)">
    <p:bg>
      <p:bgPr>
        <a:solidFill>
          <a:schemeClr val="bg1"/>
        </a:solidFill>
        <a:effectLst/>
      </p:bgPr>
    </p:bg>
    <p:spTree>
      <p:nvGrpSpPr>
        <p:cNvPr id="1" name=""/>
        <p:cNvGrpSpPr/>
        <p:nvPr/>
      </p:nvGrpSpPr>
      <p:grpSpPr>
        <a:xfrm>
          <a:off x="0" y="0"/>
          <a:ext cx="0" cy="0"/>
          <a:chOff x="0" y="0"/>
          <a:chExt cx="0" cy="0"/>
        </a:xfrm>
      </p:grpSpPr>
      <p:sp>
        <p:nvSpPr>
          <p:cNvPr id="4" name="Picture Placeholder 23">
            <a:extLst>
              <a:ext uri="{FF2B5EF4-FFF2-40B4-BE49-F238E27FC236}">
                <a16:creationId xmlns:a16="http://schemas.microsoft.com/office/drawing/2014/main" id="{1B2AD854-D43F-8EB7-B0C5-58121FE63C5E}"/>
              </a:ext>
            </a:extLst>
          </p:cNvPr>
          <p:cNvSpPr>
            <a:spLocks noGrp="1"/>
          </p:cNvSpPr>
          <p:nvPr>
            <p:ph type="pic" sz="quarter" idx="10" hasCustomPrompt="1"/>
          </p:nvPr>
        </p:nvSpPr>
        <p:spPr>
          <a:xfrm>
            <a:off x="9264130" y="0"/>
            <a:ext cx="2927869"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29170216-79F5-C065-AC11-D58971A0B98F}"/>
              </a:ext>
            </a:extLst>
          </p:cNvPr>
          <p:cNvSpPr>
            <a:spLocks noGrp="1"/>
          </p:cNvSpPr>
          <p:nvPr>
            <p:ph type="title"/>
          </p:nvPr>
        </p:nvSpPr>
        <p:spPr>
          <a:xfrm>
            <a:off x="468923" y="642111"/>
            <a:ext cx="8325121" cy="754889"/>
          </a:xfrm>
        </p:spPr>
        <p:txBody>
          <a:bodyPr/>
          <a:lstStyle/>
          <a:p>
            <a:r>
              <a:rPr lang="en-US"/>
              <a:t>Click to edit Master title style</a:t>
            </a:r>
            <a:endParaRPr lang="en-US" dirty="0"/>
          </a:p>
        </p:txBody>
      </p:sp>
      <p:pic>
        <p:nvPicPr>
          <p:cNvPr id="3" name="Picture 2">
            <a:extLst>
              <a:ext uri="{FF2B5EF4-FFF2-40B4-BE49-F238E27FC236}">
                <a16:creationId xmlns:a16="http://schemas.microsoft.com/office/drawing/2014/main" id="{02F23CEE-9F76-776F-A6FC-84B4E7CD92E3}"/>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2" name="Text Placeholder 11">
            <a:extLst>
              <a:ext uri="{FF2B5EF4-FFF2-40B4-BE49-F238E27FC236}">
                <a16:creationId xmlns:a16="http://schemas.microsoft.com/office/drawing/2014/main" id="{9815A6BA-000F-E8D1-B0C2-8212626CE5FF}"/>
              </a:ext>
            </a:extLst>
          </p:cNvPr>
          <p:cNvSpPr>
            <a:spLocks noGrp="1"/>
          </p:cNvSpPr>
          <p:nvPr>
            <p:ph type="body" sz="quarter" idx="12"/>
          </p:nvPr>
        </p:nvSpPr>
        <p:spPr>
          <a:xfrm>
            <a:off x="468923" y="1610360"/>
            <a:ext cx="8325121" cy="3885565"/>
          </a:xfrm>
        </p:spPr>
        <p:txBody>
          <a:bodyPr numCol="2"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964018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PS_Text + Small Image + Chart (Blue)">
    <p:bg>
      <p:bgPr>
        <a:solidFill>
          <a:schemeClr val="bg1"/>
        </a:solidFill>
        <a:effectLst/>
      </p:bgPr>
    </p:bg>
    <p:spTree>
      <p:nvGrpSpPr>
        <p:cNvPr id="1" name=""/>
        <p:cNvGrpSpPr/>
        <p:nvPr/>
      </p:nvGrpSpPr>
      <p:grpSpPr>
        <a:xfrm>
          <a:off x="0" y="0"/>
          <a:ext cx="0" cy="0"/>
          <a:chOff x="0" y="0"/>
          <a:chExt cx="0" cy="0"/>
        </a:xfrm>
      </p:grpSpPr>
      <p:sp>
        <p:nvSpPr>
          <p:cNvPr id="4" name="Picture Placeholder 23">
            <a:extLst>
              <a:ext uri="{FF2B5EF4-FFF2-40B4-BE49-F238E27FC236}">
                <a16:creationId xmlns:a16="http://schemas.microsoft.com/office/drawing/2014/main" id="{1B2AD854-D43F-8EB7-B0C5-58121FE63C5E}"/>
              </a:ext>
            </a:extLst>
          </p:cNvPr>
          <p:cNvSpPr>
            <a:spLocks noGrp="1"/>
          </p:cNvSpPr>
          <p:nvPr>
            <p:ph type="pic" sz="quarter" idx="10" hasCustomPrompt="1"/>
          </p:nvPr>
        </p:nvSpPr>
        <p:spPr>
          <a:xfrm>
            <a:off x="0" y="0"/>
            <a:ext cx="2927869"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a:xfrm>
            <a:off x="3397956" y="642111"/>
            <a:ext cx="8325121" cy="754889"/>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Chart Placeholder 10">
            <a:extLst>
              <a:ext uri="{FF2B5EF4-FFF2-40B4-BE49-F238E27FC236}">
                <a16:creationId xmlns:a16="http://schemas.microsoft.com/office/drawing/2014/main" id="{9006FFA5-4163-5FE7-019C-9F2A067F5546}"/>
              </a:ext>
            </a:extLst>
          </p:cNvPr>
          <p:cNvSpPr>
            <a:spLocks noGrp="1"/>
          </p:cNvSpPr>
          <p:nvPr>
            <p:ph type="chart" sz="quarter" idx="11" hasCustomPrompt="1"/>
          </p:nvPr>
        </p:nvSpPr>
        <p:spPr>
          <a:xfrm>
            <a:off x="6324693" y="1657350"/>
            <a:ext cx="5398384" cy="3838575"/>
          </a:xfrm>
        </p:spPr>
        <p:txBody>
          <a:bodyPr anchor="ctr" anchorCtr="0"/>
          <a:lstStyle>
            <a:lvl1pPr algn="ctr">
              <a:defRPr>
                <a:solidFill>
                  <a:schemeClr val="accent5"/>
                </a:solidFill>
              </a:defRPr>
            </a:lvl1pPr>
          </a:lstStyle>
          <a:p>
            <a:r>
              <a:rPr lang="en-US" dirty="0"/>
              <a:t>Insert chart</a:t>
            </a:r>
          </a:p>
        </p:txBody>
      </p:sp>
      <p:sp>
        <p:nvSpPr>
          <p:cNvPr id="12" name="Text Placeholder 10">
            <a:extLst>
              <a:ext uri="{FF2B5EF4-FFF2-40B4-BE49-F238E27FC236}">
                <a16:creationId xmlns:a16="http://schemas.microsoft.com/office/drawing/2014/main" id="{39F01662-E3BD-8596-C79F-552691C6A9D7}"/>
              </a:ext>
            </a:extLst>
          </p:cNvPr>
          <p:cNvSpPr>
            <a:spLocks noGrp="1"/>
          </p:cNvSpPr>
          <p:nvPr>
            <p:ph type="body" sz="quarter" idx="13"/>
          </p:nvPr>
        </p:nvSpPr>
        <p:spPr>
          <a:xfrm>
            <a:off x="3397957" y="1610360"/>
            <a:ext cx="2469352"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9016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PS_Text + Small Image + Chart (White)">
    <p:bg>
      <p:bgPr>
        <a:solidFill>
          <a:schemeClr val="bg1"/>
        </a:solidFill>
        <a:effectLst/>
      </p:bgPr>
    </p:bg>
    <p:spTree>
      <p:nvGrpSpPr>
        <p:cNvPr id="1" name=""/>
        <p:cNvGrpSpPr/>
        <p:nvPr/>
      </p:nvGrpSpPr>
      <p:grpSpPr>
        <a:xfrm>
          <a:off x="0" y="0"/>
          <a:ext cx="0" cy="0"/>
          <a:chOff x="0" y="0"/>
          <a:chExt cx="0" cy="0"/>
        </a:xfrm>
      </p:grpSpPr>
      <p:sp>
        <p:nvSpPr>
          <p:cNvPr id="4" name="Picture Placeholder 23">
            <a:extLst>
              <a:ext uri="{FF2B5EF4-FFF2-40B4-BE49-F238E27FC236}">
                <a16:creationId xmlns:a16="http://schemas.microsoft.com/office/drawing/2014/main" id="{1B2AD854-D43F-8EB7-B0C5-58121FE63C5E}"/>
              </a:ext>
            </a:extLst>
          </p:cNvPr>
          <p:cNvSpPr>
            <a:spLocks noGrp="1"/>
          </p:cNvSpPr>
          <p:nvPr>
            <p:ph type="pic" sz="quarter" idx="10" hasCustomPrompt="1"/>
          </p:nvPr>
        </p:nvSpPr>
        <p:spPr>
          <a:xfrm>
            <a:off x="0" y="0"/>
            <a:ext cx="2927869" cy="5961220"/>
          </a:xfrm>
          <a:solidFill>
            <a:srgbClr val="A6A6A6"/>
          </a:solidFill>
        </p:spPr>
        <p:txBody>
          <a:bodyPr anchor="ctr" anchorCtr="1"/>
          <a:lstStyle>
            <a:lvl1pPr>
              <a:defRPr>
                <a:solidFill>
                  <a:schemeClr val="bg1"/>
                </a:solidFill>
              </a:defRPr>
            </a:lvl1pPr>
          </a:lstStyle>
          <a:p>
            <a:r>
              <a:rPr lang="en-US" dirty="0"/>
              <a:t>Insert picture</a:t>
            </a:r>
          </a:p>
        </p:txBody>
      </p:sp>
      <p:sp>
        <p:nvSpPr>
          <p:cNvPr id="2" name="Title 1">
            <a:extLst>
              <a:ext uri="{FF2B5EF4-FFF2-40B4-BE49-F238E27FC236}">
                <a16:creationId xmlns:a16="http://schemas.microsoft.com/office/drawing/2014/main" id="{4001488B-730D-4CD3-B1CF-428A1D767B61}"/>
              </a:ext>
            </a:extLst>
          </p:cNvPr>
          <p:cNvSpPr>
            <a:spLocks noGrp="1"/>
          </p:cNvSpPr>
          <p:nvPr>
            <p:ph type="title"/>
          </p:nvPr>
        </p:nvSpPr>
        <p:spPr>
          <a:xfrm>
            <a:off x="3397956" y="642111"/>
            <a:ext cx="8325121" cy="754889"/>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Chart Placeholder 10">
            <a:extLst>
              <a:ext uri="{FF2B5EF4-FFF2-40B4-BE49-F238E27FC236}">
                <a16:creationId xmlns:a16="http://schemas.microsoft.com/office/drawing/2014/main" id="{9006FFA5-4163-5FE7-019C-9F2A067F5546}"/>
              </a:ext>
            </a:extLst>
          </p:cNvPr>
          <p:cNvSpPr>
            <a:spLocks noGrp="1"/>
          </p:cNvSpPr>
          <p:nvPr>
            <p:ph type="chart" sz="quarter" idx="11" hasCustomPrompt="1"/>
          </p:nvPr>
        </p:nvSpPr>
        <p:spPr>
          <a:xfrm>
            <a:off x="6324693" y="1657350"/>
            <a:ext cx="5398384" cy="3838575"/>
          </a:xfrm>
        </p:spPr>
        <p:txBody>
          <a:bodyPr anchor="ctr" anchorCtr="0"/>
          <a:lstStyle>
            <a:lvl1pPr algn="ctr">
              <a:defRPr>
                <a:solidFill>
                  <a:schemeClr val="accent5"/>
                </a:solidFill>
              </a:defRPr>
            </a:lvl1pPr>
          </a:lstStyle>
          <a:p>
            <a:r>
              <a:rPr lang="en-US" dirty="0"/>
              <a:t>Insert chart</a:t>
            </a:r>
          </a:p>
        </p:txBody>
      </p:sp>
      <p:sp>
        <p:nvSpPr>
          <p:cNvPr id="14" name="Text Placeholder 10">
            <a:extLst>
              <a:ext uri="{FF2B5EF4-FFF2-40B4-BE49-F238E27FC236}">
                <a16:creationId xmlns:a16="http://schemas.microsoft.com/office/drawing/2014/main" id="{F739F9EC-6BEC-B3FF-E072-48BF48B34874}"/>
              </a:ext>
            </a:extLst>
          </p:cNvPr>
          <p:cNvSpPr>
            <a:spLocks noGrp="1"/>
          </p:cNvSpPr>
          <p:nvPr>
            <p:ph type="body" sz="quarter" idx="13"/>
          </p:nvPr>
        </p:nvSpPr>
        <p:spPr>
          <a:xfrm>
            <a:off x="3397957" y="1610360"/>
            <a:ext cx="2469352" cy="3886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00937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PS_Text + Chart (Blu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Chart Placeholder 10">
            <a:extLst>
              <a:ext uri="{FF2B5EF4-FFF2-40B4-BE49-F238E27FC236}">
                <a16:creationId xmlns:a16="http://schemas.microsoft.com/office/drawing/2014/main" id="{9006FFA5-4163-5FE7-019C-9F2A067F5546}"/>
              </a:ext>
            </a:extLst>
          </p:cNvPr>
          <p:cNvSpPr>
            <a:spLocks noGrp="1"/>
          </p:cNvSpPr>
          <p:nvPr>
            <p:ph type="chart" sz="quarter" idx="11" hasCustomPrompt="1"/>
          </p:nvPr>
        </p:nvSpPr>
        <p:spPr>
          <a:xfrm>
            <a:off x="3425778" y="1657350"/>
            <a:ext cx="8297300" cy="3838575"/>
          </a:xfrm>
        </p:spPr>
        <p:txBody>
          <a:bodyPr anchor="ctr" anchorCtr="0"/>
          <a:lstStyle>
            <a:lvl1pPr algn="ctr">
              <a:defRPr>
                <a:solidFill>
                  <a:schemeClr val="accent5"/>
                </a:solidFill>
              </a:defRPr>
            </a:lvl1pPr>
          </a:lstStyle>
          <a:p>
            <a:r>
              <a:rPr lang="en-US" dirty="0"/>
              <a:t>Insert chart</a:t>
            </a:r>
          </a:p>
        </p:txBody>
      </p:sp>
      <p:sp>
        <p:nvSpPr>
          <p:cNvPr id="3" name="Title 1">
            <a:extLst>
              <a:ext uri="{FF2B5EF4-FFF2-40B4-BE49-F238E27FC236}">
                <a16:creationId xmlns:a16="http://schemas.microsoft.com/office/drawing/2014/main" id="{DC61794E-9481-8C26-2754-A1141D7B2CF8}"/>
              </a:ext>
            </a:extLst>
          </p:cNvPr>
          <p:cNvSpPr txBox="1">
            <a:spLocks/>
          </p:cNvSpPr>
          <p:nvPr userDrawn="1"/>
        </p:nvSpPr>
        <p:spPr>
          <a:xfrm>
            <a:off x="468924" y="642111"/>
            <a:ext cx="11254154" cy="754889"/>
          </a:xfrm>
          <a:prstGeom prst="rect">
            <a:avLst/>
          </a:prstGeom>
        </p:spPr>
        <p:txBody>
          <a:bodyPr vert="horz" wrap="square" lIns="0" tIns="0" rIns="0" bIns="0" rtlCol="0" anchor="t" anchorCtr="0">
            <a:noAutofit/>
          </a:bodyPr>
          <a:lstStyle>
            <a:lvl1pPr algn="l" defTabSz="914400" rtl="0" eaLnBrk="1" latinLnBrk="0" hangingPunct="1">
              <a:lnSpc>
                <a:spcPts val="3000"/>
              </a:lnSpc>
              <a:spcBef>
                <a:spcPct val="0"/>
              </a:spcBef>
              <a:spcAft>
                <a:spcPts val="600"/>
              </a:spcAft>
              <a:buNone/>
              <a:defRPr sz="2700" b="1" i="0" kern="1200" baseline="0">
                <a:solidFill>
                  <a:schemeClr val="tx2"/>
                </a:solidFill>
                <a:latin typeface="Arial" panose="020B0604020202020204" pitchFamily="34" charset="0"/>
                <a:ea typeface="+mj-ea"/>
                <a:cs typeface="Arial" panose="020B0604020202020204" pitchFamily="34" charset="0"/>
              </a:defRPr>
            </a:lvl1pPr>
          </a:lstStyle>
          <a:p>
            <a:r>
              <a:rPr lang="en-GB" dirty="0"/>
              <a:t>Click to edit Master title style</a:t>
            </a:r>
            <a:endParaRPr lang="en-US" dirty="0"/>
          </a:p>
        </p:txBody>
      </p:sp>
      <p:sp>
        <p:nvSpPr>
          <p:cNvPr id="5" name="Text Placeholder 11">
            <a:extLst>
              <a:ext uri="{FF2B5EF4-FFF2-40B4-BE49-F238E27FC236}">
                <a16:creationId xmlns:a16="http://schemas.microsoft.com/office/drawing/2014/main" id="{F58C41EB-6C09-DC6B-B49D-1CD6D5FEE166}"/>
              </a:ext>
            </a:extLst>
          </p:cNvPr>
          <p:cNvSpPr>
            <a:spLocks noGrp="1"/>
          </p:cNvSpPr>
          <p:nvPr>
            <p:ph type="body" sz="quarter" idx="14"/>
          </p:nvPr>
        </p:nvSpPr>
        <p:spPr>
          <a:xfrm>
            <a:off x="468924" y="1610360"/>
            <a:ext cx="2469352" cy="3885565"/>
          </a:xfrm>
        </p:spPr>
        <p:txBody>
          <a:bodyPr numCol="1"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509748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PS_Text + Chart (Whit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Chart Placeholder 10">
            <a:extLst>
              <a:ext uri="{FF2B5EF4-FFF2-40B4-BE49-F238E27FC236}">
                <a16:creationId xmlns:a16="http://schemas.microsoft.com/office/drawing/2014/main" id="{9006FFA5-4163-5FE7-019C-9F2A067F5546}"/>
              </a:ext>
            </a:extLst>
          </p:cNvPr>
          <p:cNvSpPr>
            <a:spLocks noGrp="1"/>
          </p:cNvSpPr>
          <p:nvPr>
            <p:ph type="chart" sz="quarter" idx="11" hasCustomPrompt="1"/>
          </p:nvPr>
        </p:nvSpPr>
        <p:spPr>
          <a:xfrm>
            <a:off x="3425778" y="1657350"/>
            <a:ext cx="8297300" cy="3838575"/>
          </a:xfrm>
        </p:spPr>
        <p:txBody>
          <a:bodyPr anchor="ctr" anchorCtr="0"/>
          <a:lstStyle>
            <a:lvl1pPr algn="ctr">
              <a:defRPr>
                <a:solidFill>
                  <a:schemeClr val="accent5"/>
                </a:solidFill>
              </a:defRPr>
            </a:lvl1pPr>
          </a:lstStyle>
          <a:p>
            <a:r>
              <a:rPr lang="en-US" dirty="0"/>
              <a:t>Insert chart</a:t>
            </a:r>
          </a:p>
        </p:txBody>
      </p:sp>
      <p:sp>
        <p:nvSpPr>
          <p:cNvPr id="3" name="Title 1">
            <a:extLst>
              <a:ext uri="{FF2B5EF4-FFF2-40B4-BE49-F238E27FC236}">
                <a16:creationId xmlns:a16="http://schemas.microsoft.com/office/drawing/2014/main" id="{DC61794E-9481-8C26-2754-A1141D7B2CF8}"/>
              </a:ext>
            </a:extLst>
          </p:cNvPr>
          <p:cNvSpPr txBox="1">
            <a:spLocks/>
          </p:cNvSpPr>
          <p:nvPr userDrawn="1"/>
        </p:nvSpPr>
        <p:spPr>
          <a:xfrm>
            <a:off x="468924" y="642111"/>
            <a:ext cx="11254154" cy="754889"/>
          </a:xfrm>
          <a:prstGeom prst="rect">
            <a:avLst/>
          </a:prstGeom>
        </p:spPr>
        <p:txBody>
          <a:bodyPr vert="horz" wrap="square" lIns="0" tIns="0" rIns="0" bIns="0" rtlCol="0" anchor="t" anchorCtr="0">
            <a:noAutofit/>
          </a:bodyPr>
          <a:lstStyle>
            <a:lvl1pPr algn="l" defTabSz="914400" rtl="0" eaLnBrk="1" latinLnBrk="0" hangingPunct="1">
              <a:lnSpc>
                <a:spcPts val="3000"/>
              </a:lnSpc>
              <a:spcBef>
                <a:spcPct val="0"/>
              </a:spcBef>
              <a:spcAft>
                <a:spcPts val="600"/>
              </a:spcAft>
              <a:buNone/>
              <a:defRPr sz="2700" b="1" i="0" kern="1200" baseline="0">
                <a:solidFill>
                  <a:schemeClr val="tx2"/>
                </a:solidFill>
                <a:latin typeface="Arial" panose="020B0604020202020204" pitchFamily="34" charset="0"/>
                <a:ea typeface="+mj-ea"/>
                <a:cs typeface="Arial" panose="020B0604020202020204" pitchFamily="34" charset="0"/>
              </a:defRPr>
            </a:lvl1pPr>
          </a:lstStyle>
          <a:p>
            <a:r>
              <a:rPr lang="en-GB" dirty="0"/>
              <a:t>Click to edit Master title style</a:t>
            </a:r>
            <a:endParaRPr lang="en-US" dirty="0"/>
          </a:p>
        </p:txBody>
      </p:sp>
      <p:sp>
        <p:nvSpPr>
          <p:cNvPr id="5" name="Text Placeholder 11">
            <a:extLst>
              <a:ext uri="{FF2B5EF4-FFF2-40B4-BE49-F238E27FC236}">
                <a16:creationId xmlns:a16="http://schemas.microsoft.com/office/drawing/2014/main" id="{F58C41EB-6C09-DC6B-B49D-1CD6D5FEE166}"/>
              </a:ext>
            </a:extLst>
          </p:cNvPr>
          <p:cNvSpPr>
            <a:spLocks noGrp="1"/>
          </p:cNvSpPr>
          <p:nvPr>
            <p:ph type="body" sz="quarter" idx="14"/>
          </p:nvPr>
        </p:nvSpPr>
        <p:spPr>
          <a:xfrm>
            <a:off x="468924" y="1610360"/>
            <a:ext cx="2469352" cy="3885565"/>
          </a:xfrm>
        </p:spPr>
        <p:txBody>
          <a:bodyPr numCol="1"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901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PS_Text + Chart + Image (Blu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Chart Placeholder 10">
            <a:extLst>
              <a:ext uri="{FF2B5EF4-FFF2-40B4-BE49-F238E27FC236}">
                <a16:creationId xmlns:a16="http://schemas.microsoft.com/office/drawing/2014/main" id="{9006FFA5-4163-5FE7-019C-9F2A067F5546}"/>
              </a:ext>
            </a:extLst>
          </p:cNvPr>
          <p:cNvSpPr>
            <a:spLocks noGrp="1"/>
          </p:cNvSpPr>
          <p:nvPr>
            <p:ph type="chart" sz="quarter" idx="11" hasCustomPrompt="1"/>
          </p:nvPr>
        </p:nvSpPr>
        <p:spPr>
          <a:xfrm>
            <a:off x="3425778" y="1657350"/>
            <a:ext cx="3914188" cy="3838575"/>
          </a:xfrm>
        </p:spPr>
        <p:txBody>
          <a:bodyPr anchor="ctr" anchorCtr="0"/>
          <a:lstStyle>
            <a:lvl1pPr algn="ctr">
              <a:defRPr>
                <a:solidFill>
                  <a:schemeClr val="accent5"/>
                </a:solidFill>
              </a:defRPr>
            </a:lvl1pPr>
          </a:lstStyle>
          <a:p>
            <a:r>
              <a:rPr lang="en-US" dirty="0"/>
              <a:t>Insert chart</a:t>
            </a:r>
          </a:p>
        </p:txBody>
      </p:sp>
      <p:sp>
        <p:nvSpPr>
          <p:cNvPr id="3" name="Title 1">
            <a:extLst>
              <a:ext uri="{FF2B5EF4-FFF2-40B4-BE49-F238E27FC236}">
                <a16:creationId xmlns:a16="http://schemas.microsoft.com/office/drawing/2014/main" id="{DC61794E-9481-8C26-2754-A1141D7B2CF8}"/>
              </a:ext>
            </a:extLst>
          </p:cNvPr>
          <p:cNvSpPr txBox="1">
            <a:spLocks/>
          </p:cNvSpPr>
          <p:nvPr userDrawn="1"/>
        </p:nvSpPr>
        <p:spPr>
          <a:xfrm>
            <a:off x="468924" y="642111"/>
            <a:ext cx="11254154" cy="754889"/>
          </a:xfrm>
          <a:prstGeom prst="rect">
            <a:avLst/>
          </a:prstGeom>
        </p:spPr>
        <p:txBody>
          <a:bodyPr vert="horz" wrap="square" lIns="0" tIns="0" rIns="0" bIns="0" rtlCol="0" anchor="t" anchorCtr="0">
            <a:noAutofit/>
          </a:bodyPr>
          <a:lstStyle>
            <a:lvl1pPr algn="l" defTabSz="914400" rtl="0" eaLnBrk="1" latinLnBrk="0" hangingPunct="1">
              <a:lnSpc>
                <a:spcPts val="3000"/>
              </a:lnSpc>
              <a:spcBef>
                <a:spcPct val="0"/>
              </a:spcBef>
              <a:spcAft>
                <a:spcPts val="600"/>
              </a:spcAft>
              <a:buNone/>
              <a:defRPr sz="2700" b="1" i="0" kern="1200" baseline="0">
                <a:solidFill>
                  <a:schemeClr val="tx2"/>
                </a:solidFill>
                <a:latin typeface="Arial" panose="020B0604020202020204" pitchFamily="34" charset="0"/>
                <a:ea typeface="+mj-ea"/>
                <a:cs typeface="Arial" panose="020B0604020202020204" pitchFamily="34" charset="0"/>
              </a:defRPr>
            </a:lvl1pPr>
          </a:lstStyle>
          <a:p>
            <a:r>
              <a:rPr lang="en-GB" dirty="0"/>
              <a:t>Click to edit Master title style</a:t>
            </a:r>
            <a:endParaRPr lang="en-US" dirty="0"/>
          </a:p>
        </p:txBody>
      </p:sp>
      <p:sp>
        <p:nvSpPr>
          <p:cNvPr id="5" name="Text Placeholder 11">
            <a:extLst>
              <a:ext uri="{FF2B5EF4-FFF2-40B4-BE49-F238E27FC236}">
                <a16:creationId xmlns:a16="http://schemas.microsoft.com/office/drawing/2014/main" id="{F58C41EB-6C09-DC6B-B49D-1CD6D5FEE166}"/>
              </a:ext>
            </a:extLst>
          </p:cNvPr>
          <p:cNvSpPr>
            <a:spLocks noGrp="1"/>
          </p:cNvSpPr>
          <p:nvPr>
            <p:ph type="body" sz="quarter" idx="14"/>
          </p:nvPr>
        </p:nvSpPr>
        <p:spPr>
          <a:xfrm>
            <a:off x="468924" y="1610360"/>
            <a:ext cx="2469352" cy="3885565"/>
          </a:xfrm>
        </p:spPr>
        <p:txBody>
          <a:bodyPr numCol="1"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3">
            <a:extLst>
              <a:ext uri="{FF2B5EF4-FFF2-40B4-BE49-F238E27FC236}">
                <a16:creationId xmlns:a16="http://schemas.microsoft.com/office/drawing/2014/main" id="{B4DF5F39-D070-A046-0012-0DEB1E613F2E}"/>
              </a:ext>
            </a:extLst>
          </p:cNvPr>
          <p:cNvSpPr>
            <a:spLocks noGrp="1"/>
          </p:cNvSpPr>
          <p:nvPr>
            <p:ph type="pic" sz="quarter" idx="10" hasCustomPrompt="1"/>
          </p:nvPr>
        </p:nvSpPr>
        <p:spPr>
          <a:xfrm>
            <a:off x="7808889" y="1657350"/>
            <a:ext cx="3921791" cy="3838575"/>
          </a:xfrm>
          <a:solidFill>
            <a:srgbClr val="A6A6A6"/>
          </a:solidFill>
        </p:spPr>
        <p:txBody>
          <a:bodyPr anchor="ctr" anchorCtr="1"/>
          <a:lstStyle>
            <a:lvl1pPr>
              <a:defRPr>
                <a:solidFill>
                  <a:schemeClr val="bg1"/>
                </a:solidFill>
              </a:defRPr>
            </a:lvl1pPr>
          </a:lstStyle>
          <a:p>
            <a:r>
              <a:rPr lang="en-US" dirty="0"/>
              <a:t>Insert picture</a:t>
            </a:r>
          </a:p>
        </p:txBody>
      </p:sp>
    </p:spTree>
    <p:extLst>
      <p:ext uri="{BB962C8B-B14F-4D97-AF65-F5344CB8AC3E}">
        <p14:creationId xmlns:p14="http://schemas.microsoft.com/office/powerpoint/2010/main" val="21611624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PS_Text + Chart + Image (Whit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Chart Placeholder 10">
            <a:extLst>
              <a:ext uri="{FF2B5EF4-FFF2-40B4-BE49-F238E27FC236}">
                <a16:creationId xmlns:a16="http://schemas.microsoft.com/office/drawing/2014/main" id="{9006FFA5-4163-5FE7-019C-9F2A067F5546}"/>
              </a:ext>
            </a:extLst>
          </p:cNvPr>
          <p:cNvSpPr>
            <a:spLocks noGrp="1"/>
          </p:cNvSpPr>
          <p:nvPr>
            <p:ph type="chart" sz="quarter" idx="11" hasCustomPrompt="1"/>
          </p:nvPr>
        </p:nvSpPr>
        <p:spPr>
          <a:xfrm>
            <a:off x="3425778" y="1657350"/>
            <a:ext cx="3914188" cy="3838575"/>
          </a:xfrm>
        </p:spPr>
        <p:txBody>
          <a:bodyPr anchor="ctr" anchorCtr="0"/>
          <a:lstStyle>
            <a:lvl1pPr algn="ctr">
              <a:defRPr>
                <a:solidFill>
                  <a:schemeClr val="accent5"/>
                </a:solidFill>
              </a:defRPr>
            </a:lvl1pPr>
          </a:lstStyle>
          <a:p>
            <a:r>
              <a:rPr lang="en-US" dirty="0"/>
              <a:t>Insert chart</a:t>
            </a:r>
          </a:p>
        </p:txBody>
      </p:sp>
      <p:sp>
        <p:nvSpPr>
          <p:cNvPr id="3" name="Title 1">
            <a:extLst>
              <a:ext uri="{FF2B5EF4-FFF2-40B4-BE49-F238E27FC236}">
                <a16:creationId xmlns:a16="http://schemas.microsoft.com/office/drawing/2014/main" id="{DC61794E-9481-8C26-2754-A1141D7B2CF8}"/>
              </a:ext>
            </a:extLst>
          </p:cNvPr>
          <p:cNvSpPr txBox="1">
            <a:spLocks/>
          </p:cNvSpPr>
          <p:nvPr userDrawn="1"/>
        </p:nvSpPr>
        <p:spPr>
          <a:xfrm>
            <a:off x="468924" y="642111"/>
            <a:ext cx="11254154" cy="754889"/>
          </a:xfrm>
          <a:prstGeom prst="rect">
            <a:avLst/>
          </a:prstGeom>
        </p:spPr>
        <p:txBody>
          <a:bodyPr vert="horz" wrap="square" lIns="0" tIns="0" rIns="0" bIns="0" rtlCol="0" anchor="t" anchorCtr="0">
            <a:noAutofit/>
          </a:bodyPr>
          <a:lstStyle>
            <a:lvl1pPr algn="l" defTabSz="914400" rtl="0" eaLnBrk="1" latinLnBrk="0" hangingPunct="1">
              <a:lnSpc>
                <a:spcPts val="3000"/>
              </a:lnSpc>
              <a:spcBef>
                <a:spcPct val="0"/>
              </a:spcBef>
              <a:spcAft>
                <a:spcPts val="600"/>
              </a:spcAft>
              <a:buNone/>
              <a:defRPr sz="2700" b="1" i="0" kern="1200" baseline="0">
                <a:solidFill>
                  <a:schemeClr val="tx2"/>
                </a:solidFill>
                <a:latin typeface="Arial" panose="020B0604020202020204" pitchFamily="34" charset="0"/>
                <a:ea typeface="+mj-ea"/>
                <a:cs typeface="Arial" panose="020B0604020202020204" pitchFamily="34" charset="0"/>
              </a:defRPr>
            </a:lvl1pPr>
          </a:lstStyle>
          <a:p>
            <a:r>
              <a:rPr lang="en-GB" dirty="0"/>
              <a:t>Click to edit Master title style</a:t>
            </a:r>
            <a:endParaRPr lang="en-US" dirty="0"/>
          </a:p>
        </p:txBody>
      </p:sp>
      <p:sp>
        <p:nvSpPr>
          <p:cNvPr id="5" name="Text Placeholder 11">
            <a:extLst>
              <a:ext uri="{FF2B5EF4-FFF2-40B4-BE49-F238E27FC236}">
                <a16:creationId xmlns:a16="http://schemas.microsoft.com/office/drawing/2014/main" id="{F58C41EB-6C09-DC6B-B49D-1CD6D5FEE166}"/>
              </a:ext>
            </a:extLst>
          </p:cNvPr>
          <p:cNvSpPr>
            <a:spLocks noGrp="1"/>
          </p:cNvSpPr>
          <p:nvPr>
            <p:ph type="body" sz="quarter" idx="14"/>
          </p:nvPr>
        </p:nvSpPr>
        <p:spPr>
          <a:xfrm>
            <a:off x="468924" y="1610360"/>
            <a:ext cx="2469352" cy="3885565"/>
          </a:xfrm>
        </p:spPr>
        <p:txBody>
          <a:bodyPr numCol="1" spcCol="468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3">
            <a:extLst>
              <a:ext uri="{FF2B5EF4-FFF2-40B4-BE49-F238E27FC236}">
                <a16:creationId xmlns:a16="http://schemas.microsoft.com/office/drawing/2014/main" id="{B4DF5F39-D070-A046-0012-0DEB1E613F2E}"/>
              </a:ext>
            </a:extLst>
          </p:cNvPr>
          <p:cNvSpPr>
            <a:spLocks noGrp="1"/>
          </p:cNvSpPr>
          <p:nvPr>
            <p:ph type="pic" sz="quarter" idx="10" hasCustomPrompt="1"/>
          </p:nvPr>
        </p:nvSpPr>
        <p:spPr>
          <a:xfrm>
            <a:off x="7808889" y="1657350"/>
            <a:ext cx="3921791" cy="3838575"/>
          </a:xfrm>
          <a:solidFill>
            <a:srgbClr val="A6A6A6"/>
          </a:solidFill>
        </p:spPr>
        <p:txBody>
          <a:bodyPr anchor="ctr" anchorCtr="1"/>
          <a:lstStyle>
            <a:lvl1pPr>
              <a:defRPr>
                <a:solidFill>
                  <a:schemeClr val="bg1"/>
                </a:solidFill>
              </a:defRPr>
            </a:lvl1pPr>
          </a:lstStyle>
          <a:p>
            <a:r>
              <a:rPr lang="en-US" dirty="0"/>
              <a:t>Insert picture</a:t>
            </a:r>
          </a:p>
        </p:txBody>
      </p:sp>
    </p:spTree>
    <p:extLst>
      <p:ext uri="{BB962C8B-B14F-4D97-AF65-F5344CB8AC3E}">
        <p14:creationId xmlns:p14="http://schemas.microsoft.com/office/powerpoint/2010/main" val="3106212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PS_Image Only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59C5D89-FAB1-53FB-0D94-885F17EAEFF1}"/>
              </a:ext>
            </a:extLst>
          </p:cNvPr>
          <p:cNvPicPr>
            <a:picLocks noChangeAspect="1"/>
          </p:cNvPicPr>
          <p:nvPr userDrawn="1"/>
        </p:nvPicPr>
        <p:blipFill>
          <a:blip r:embed="rId3"/>
          <a:stretch>
            <a:fillRect/>
          </a:stretch>
        </p:blipFill>
        <p:spPr>
          <a:xfrm>
            <a:off x="257563" y="6217737"/>
            <a:ext cx="1415662" cy="381443"/>
          </a:xfrm>
          <a:prstGeom prst="rect">
            <a:avLst/>
          </a:prstGeom>
        </p:spPr>
      </p:pic>
    </p:spTree>
    <p:extLst>
      <p:ext uri="{BB962C8B-B14F-4D97-AF65-F5344CB8AC3E}">
        <p14:creationId xmlns:p14="http://schemas.microsoft.com/office/powerpoint/2010/main" val="2948019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PS_Title Slide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3F89-8A9E-C728-E849-0CC8107C5112}"/>
              </a:ext>
            </a:extLst>
          </p:cNvPr>
          <p:cNvSpPr>
            <a:spLocks noGrp="1"/>
          </p:cNvSpPr>
          <p:nvPr>
            <p:ph type="ctrTitle" hasCustomPrompt="1"/>
          </p:nvPr>
        </p:nvSpPr>
        <p:spPr>
          <a:xfrm>
            <a:off x="468146" y="1359805"/>
            <a:ext cx="5397149" cy="1339671"/>
          </a:xfrm>
        </p:spPr>
        <p:txBody>
          <a:bodyPr bIns="468000" anchor="t" anchorCtr="0"/>
          <a:lstStyle>
            <a:lvl1pPr algn="l">
              <a:lnSpc>
                <a:spcPts val="3900"/>
              </a:lnSpc>
              <a:defRPr sz="3700" b="1" i="0" cap="all" baseline="0">
                <a:solidFill>
                  <a:schemeClr val="tx2"/>
                </a:solidFill>
                <a:latin typeface="Arial Black" panose="020B0604020202020204" pitchFamily="34" charset="0"/>
                <a:cs typeface="Arial Black" panose="020B0604020202020204" pitchFamily="34" charset="0"/>
              </a:defRPr>
            </a:lvl1pPr>
          </a:lstStyle>
          <a:p>
            <a:r>
              <a:rPr lang="en-GB" dirty="0"/>
              <a:t>Presentation title lorem ipsum </a:t>
            </a:r>
            <a:r>
              <a:rPr lang="en-GB" dirty="0" err="1"/>
              <a:t>dolor</a:t>
            </a:r>
            <a:r>
              <a:rPr lang="en-GB" dirty="0"/>
              <a:t> sit </a:t>
            </a:r>
            <a:r>
              <a:rPr lang="en-GB" dirty="0" err="1"/>
              <a:t>amet</a:t>
            </a:r>
            <a:endParaRPr lang="en-US" dirty="0"/>
          </a:p>
        </p:txBody>
      </p:sp>
      <p:sp>
        <p:nvSpPr>
          <p:cNvPr id="3" name="Subtitle 2">
            <a:extLst>
              <a:ext uri="{FF2B5EF4-FFF2-40B4-BE49-F238E27FC236}">
                <a16:creationId xmlns:a16="http://schemas.microsoft.com/office/drawing/2014/main" id="{C9DF625E-BAE2-041C-DC94-FFB135E85203}"/>
              </a:ext>
            </a:extLst>
          </p:cNvPr>
          <p:cNvSpPr>
            <a:spLocks noGrp="1"/>
          </p:cNvSpPr>
          <p:nvPr>
            <p:ph type="subTitle" idx="1" hasCustomPrompt="1"/>
          </p:nvPr>
        </p:nvSpPr>
        <p:spPr>
          <a:xfrm>
            <a:off x="468146" y="3121472"/>
            <a:ext cx="5397149" cy="1697630"/>
          </a:xfrm>
        </p:spPr>
        <p:txBody>
          <a:bodyPr/>
          <a:lstStyle>
            <a:lvl1pPr marL="0" indent="0" algn="l">
              <a:lnSpc>
                <a:spcPts val="2400"/>
              </a:lnSpc>
              <a:buNone/>
              <a:defRPr sz="20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class </a:t>
            </a:r>
            <a:r>
              <a:rPr lang="en-GB" dirty="0" err="1"/>
              <a:t>aptent</a:t>
            </a:r>
            <a:r>
              <a:rPr lang="en-GB" dirty="0"/>
              <a:t> </a:t>
            </a:r>
            <a:r>
              <a:rPr lang="en-GB" dirty="0" err="1"/>
              <a:t>taciti</a:t>
            </a:r>
            <a:r>
              <a:rPr lang="en-GB" dirty="0"/>
              <a:t> </a:t>
            </a:r>
            <a:r>
              <a:rPr lang="en-GB" dirty="0" err="1"/>
              <a:t>sociosqu</a:t>
            </a:r>
            <a:r>
              <a:rPr lang="en-GB" dirty="0"/>
              <a:t> ad </a:t>
            </a:r>
            <a:r>
              <a:rPr lang="en-GB" dirty="0" err="1"/>
              <a:t>litora</a:t>
            </a:r>
            <a:r>
              <a:rPr lang="en-GB" dirty="0"/>
              <a:t> </a:t>
            </a:r>
            <a:r>
              <a:rPr lang="en-GB" dirty="0" err="1"/>
              <a:t>torquent</a:t>
            </a:r>
            <a:r>
              <a:rPr lang="en-GB" dirty="0"/>
              <a:t> per </a:t>
            </a:r>
            <a:r>
              <a:rPr lang="en-GB" dirty="0" err="1"/>
              <a:t>conubia</a:t>
            </a:r>
            <a:r>
              <a:rPr lang="en-GB" dirty="0"/>
              <a:t> nostra, per </a:t>
            </a:r>
            <a:r>
              <a:rPr lang="en-GB" dirty="0" err="1"/>
              <a:t>inceptos</a:t>
            </a:r>
            <a:r>
              <a:rPr lang="en-GB" dirty="0"/>
              <a:t> </a:t>
            </a:r>
            <a:r>
              <a:rPr lang="en-GB" dirty="0" err="1"/>
              <a:t>himenaeos</a:t>
            </a:r>
            <a:r>
              <a:rPr lang="en-GB" dirty="0"/>
              <a:t>.</a:t>
            </a:r>
            <a:endParaRPr lang="en-US" dirty="0"/>
          </a:p>
        </p:txBody>
      </p:sp>
      <p:sp>
        <p:nvSpPr>
          <p:cNvPr id="9" name="Rectangle 8">
            <a:extLst>
              <a:ext uri="{FF2B5EF4-FFF2-40B4-BE49-F238E27FC236}">
                <a16:creationId xmlns:a16="http://schemas.microsoft.com/office/drawing/2014/main" id="{6398956B-48EC-DF2B-0636-A5A27DC15850}"/>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AAC985D-E6AB-125C-AF42-A60133A024D4}"/>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5" name="Text Placeholder 11">
            <a:extLst>
              <a:ext uri="{FF2B5EF4-FFF2-40B4-BE49-F238E27FC236}">
                <a16:creationId xmlns:a16="http://schemas.microsoft.com/office/drawing/2014/main" id="{64BDC27F-70FE-CB76-5997-98819366F631}"/>
              </a:ext>
            </a:extLst>
          </p:cNvPr>
          <p:cNvSpPr>
            <a:spLocks noGrp="1"/>
          </p:cNvSpPr>
          <p:nvPr>
            <p:ph type="body" sz="quarter" idx="13" hasCustomPrompt="1"/>
          </p:nvPr>
        </p:nvSpPr>
        <p:spPr>
          <a:xfrm>
            <a:off x="468141" y="674909"/>
            <a:ext cx="5397149" cy="194415"/>
          </a:xfrm>
        </p:spPr>
        <p:txBody>
          <a:bodyPr anchor="t" anchorCtr="0"/>
          <a:lstStyle>
            <a:lvl1pPr marL="0" indent="0">
              <a:lnSpc>
                <a:spcPts val="1550"/>
              </a:lnSpc>
              <a:spcBef>
                <a:spcPts val="0"/>
              </a:spcBef>
              <a:spcAft>
                <a:spcPts val="0"/>
              </a:spcAft>
              <a:defRPr sz="1200" b="0" baseline="0">
                <a:solidFill>
                  <a:schemeClr val="tx1"/>
                </a:solidFill>
              </a:defRPr>
            </a:lvl1pPr>
            <a:lvl2pPr marL="0">
              <a:lnSpc>
                <a:spcPts val="1900"/>
              </a:lnSpc>
              <a:spcAft>
                <a:spcPts val="0"/>
              </a:spcAft>
              <a:defRPr sz="1100" baseline="0">
                <a:solidFill>
                  <a:schemeClr val="bg1"/>
                </a:solidFill>
              </a:defRPr>
            </a:lvl2pPr>
          </a:lstStyle>
          <a:p>
            <a:pPr lvl="0"/>
            <a:r>
              <a:rPr lang="en-GB" dirty="0"/>
              <a:t>00/00/00</a:t>
            </a:r>
          </a:p>
        </p:txBody>
      </p:sp>
      <p:sp>
        <p:nvSpPr>
          <p:cNvPr id="17" name="Text Placeholder 11">
            <a:extLst>
              <a:ext uri="{FF2B5EF4-FFF2-40B4-BE49-F238E27FC236}">
                <a16:creationId xmlns:a16="http://schemas.microsoft.com/office/drawing/2014/main" id="{25A6955B-4350-8113-18B2-8824EC9F1196}"/>
              </a:ext>
            </a:extLst>
          </p:cNvPr>
          <p:cNvSpPr>
            <a:spLocks noGrp="1"/>
          </p:cNvSpPr>
          <p:nvPr>
            <p:ph type="body" sz="quarter" idx="11" hasCustomPrompt="1"/>
          </p:nvPr>
        </p:nvSpPr>
        <p:spPr>
          <a:xfrm>
            <a:off x="468142" y="5082059"/>
            <a:ext cx="5397149" cy="243356"/>
          </a:xfrm>
        </p:spPr>
        <p:txBody>
          <a:bodyPr anchor="t" anchorCtr="0"/>
          <a:lstStyle>
            <a:lvl1pPr marL="0" indent="0">
              <a:spcBef>
                <a:spcPts val="0"/>
              </a:spcBef>
              <a:spcAft>
                <a:spcPts val="0"/>
              </a:spcAft>
              <a:defRPr b="0" baseline="0">
                <a:solidFill>
                  <a:schemeClr val="tx1"/>
                </a:solidFill>
              </a:defRPr>
            </a:lvl1pPr>
            <a:lvl2pPr marL="0">
              <a:lnSpc>
                <a:spcPts val="1900"/>
              </a:lnSpc>
              <a:spcAft>
                <a:spcPts val="0"/>
              </a:spcAft>
              <a:defRPr sz="1100" baseline="0">
                <a:solidFill>
                  <a:schemeClr val="bg1"/>
                </a:solidFill>
              </a:defRPr>
            </a:lvl2pPr>
          </a:lstStyle>
          <a:p>
            <a:pPr lvl="0"/>
            <a:r>
              <a:rPr lang="en-GB" dirty="0"/>
              <a:t>Author name/department</a:t>
            </a:r>
          </a:p>
        </p:txBody>
      </p:sp>
      <p:sp>
        <p:nvSpPr>
          <p:cNvPr id="18" name="Text Placeholder 11">
            <a:extLst>
              <a:ext uri="{FF2B5EF4-FFF2-40B4-BE49-F238E27FC236}">
                <a16:creationId xmlns:a16="http://schemas.microsoft.com/office/drawing/2014/main" id="{FBCA7D37-FAE8-C5D6-7965-1944DDCBF6E3}"/>
              </a:ext>
            </a:extLst>
          </p:cNvPr>
          <p:cNvSpPr>
            <a:spLocks noGrp="1"/>
          </p:cNvSpPr>
          <p:nvPr>
            <p:ph type="body" sz="quarter" idx="14" hasCustomPrompt="1"/>
          </p:nvPr>
        </p:nvSpPr>
        <p:spPr>
          <a:xfrm>
            <a:off x="468142" y="5351170"/>
            <a:ext cx="5397149" cy="195825"/>
          </a:xfrm>
        </p:spPr>
        <p:txBody>
          <a:bodyPr anchor="t" anchorCtr="0"/>
          <a:lstStyle>
            <a:lvl1pPr marL="0" indent="0">
              <a:lnSpc>
                <a:spcPts val="1550"/>
              </a:lnSpc>
              <a:spcBef>
                <a:spcPts val="0"/>
              </a:spcBef>
              <a:spcAft>
                <a:spcPts val="0"/>
              </a:spcAft>
              <a:defRPr sz="1100" b="0" baseline="0">
                <a:solidFill>
                  <a:schemeClr val="tx1"/>
                </a:solidFill>
              </a:defRPr>
            </a:lvl1pPr>
            <a:lvl2pPr marL="0">
              <a:lnSpc>
                <a:spcPts val="1550"/>
              </a:lnSpc>
              <a:spcAft>
                <a:spcPts val="0"/>
              </a:spcAft>
              <a:defRPr sz="1100" baseline="0">
                <a:solidFill>
                  <a:schemeClr val="tx1"/>
                </a:solidFill>
              </a:defRPr>
            </a:lvl2pPr>
          </a:lstStyle>
          <a:p>
            <a:pPr lvl="0"/>
            <a:r>
              <a:rPr lang="en-GB" dirty="0"/>
              <a:t>Operation  |  Taskforce  |  Unit</a:t>
            </a:r>
          </a:p>
        </p:txBody>
      </p:sp>
    </p:spTree>
    <p:extLst>
      <p:ext uri="{BB962C8B-B14F-4D97-AF65-F5344CB8AC3E}">
        <p14:creationId xmlns:p14="http://schemas.microsoft.com/office/powerpoint/2010/main" val="36699657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PS_Image Only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398956B-48EC-DF2B-0636-A5A27DC15850}"/>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8ACC81C-DCF3-37EE-67F2-AC7252CEA0DF}"/>
              </a:ext>
            </a:extLst>
          </p:cNvPr>
          <p:cNvPicPr>
            <a:picLocks noChangeAspect="1"/>
          </p:cNvPicPr>
          <p:nvPr userDrawn="1"/>
        </p:nvPicPr>
        <p:blipFill>
          <a:blip r:embed="rId3"/>
          <a:stretch>
            <a:fillRect/>
          </a:stretch>
        </p:blipFill>
        <p:spPr>
          <a:xfrm>
            <a:off x="257563" y="6217737"/>
            <a:ext cx="1415662" cy="381443"/>
          </a:xfrm>
          <a:prstGeom prst="rect">
            <a:avLst/>
          </a:prstGeom>
        </p:spPr>
      </p:pic>
    </p:spTree>
    <p:extLst>
      <p:ext uri="{BB962C8B-B14F-4D97-AF65-F5344CB8AC3E}">
        <p14:creationId xmlns:p14="http://schemas.microsoft.com/office/powerpoint/2010/main" val="3789135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PS_End Slide (Blue)">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CE57B8-948A-0A0C-3197-E315766A8832}"/>
              </a:ext>
            </a:extLst>
          </p:cNvPr>
          <p:cNvPicPr>
            <a:picLocks noChangeAspect="1"/>
          </p:cNvPicPr>
          <p:nvPr userDrawn="1"/>
        </p:nvPicPr>
        <p:blipFill>
          <a:blip r:embed="rId2"/>
          <a:stretch>
            <a:fillRect/>
          </a:stretch>
        </p:blipFill>
        <p:spPr>
          <a:xfrm>
            <a:off x="4635418" y="3035453"/>
            <a:ext cx="2921164" cy="787093"/>
          </a:xfrm>
          <a:prstGeom prst="rect">
            <a:avLst/>
          </a:prstGeom>
        </p:spPr>
      </p:pic>
    </p:spTree>
    <p:extLst>
      <p:ext uri="{BB962C8B-B14F-4D97-AF65-F5344CB8AC3E}">
        <p14:creationId xmlns:p14="http://schemas.microsoft.com/office/powerpoint/2010/main" val="18119755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PS_End Slide (Black)">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45ACD6-E478-A2EB-BCA1-4070DAFDC157}"/>
              </a:ext>
            </a:extLst>
          </p:cNvPr>
          <p:cNvPicPr>
            <a:picLocks noChangeAspect="1"/>
          </p:cNvPicPr>
          <p:nvPr userDrawn="1"/>
        </p:nvPicPr>
        <p:blipFill>
          <a:blip r:embed="rId2"/>
          <a:srcRect/>
          <a:stretch/>
        </p:blipFill>
        <p:spPr>
          <a:xfrm>
            <a:off x="4635418" y="3035454"/>
            <a:ext cx="2921164" cy="787091"/>
          </a:xfrm>
          <a:prstGeom prst="rect">
            <a:avLst/>
          </a:prstGeom>
        </p:spPr>
      </p:pic>
    </p:spTree>
    <p:extLst>
      <p:ext uri="{BB962C8B-B14F-4D97-AF65-F5344CB8AC3E}">
        <p14:creationId xmlns:p14="http://schemas.microsoft.com/office/powerpoint/2010/main" val="1784671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PS Divider Slide (Blue Imag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3F89-8A9E-C728-E849-0CC8107C5112}"/>
              </a:ext>
            </a:extLst>
          </p:cNvPr>
          <p:cNvSpPr>
            <a:spLocks noGrp="1"/>
          </p:cNvSpPr>
          <p:nvPr>
            <p:ph type="ctrTitle" hasCustomPrompt="1"/>
          </p:nvPr>
        </p:nvSpPr>
        <p:spPr>
          <a:xfrm>
            <a:off x="468146" y="1359805"/>
            <a:ext cx="5397149" cy="1991320"/>
          </a:xfrm>
        </p:spPr>
        <p:txBody>
          <a:bodyPr bIns="468000" anchor="t" anchorCtr="0"/>
          <a:lstStyle>
            <a:lvl1pPr algn="l">
              <a:lnSpc>
                <a:spcPts val="3900"/>
              </a:lnSpc>
              <a:defRPr sz="3700" b="1" i="0" cap="all" baseline="0">
                <a:solidFill>
                  <a:schemeClr val="bg1"/>
                </a:solidFill>
                <a:latin typeface="Arial Black" panose="020B0604020202020204" pitchFamily="34" charset="0"/>
                <a:cs typeface="Arial Black" panose="020B0604020202020204" pitchFamily="34" charset="0"/>
              </a:defRPr>
            </a:lvl1pPr>
          </a:lstStyle>
          <a:p>
            <a:r>
              <a:rPr lang="en-GB" dirty="0"/>
              <a:t>Divider title lorem ipsum </a:t>
            </a:r>
            <a:r>
              <a:rPr lang="en-GB" dirty="0" err="1"/>
              <a:t>dolor</a:t>
            </a:r>
            <a:r>
              <a:rPr lang="en-GB" dirty="0"/>
              <a:t> sit </a:t>
            </a:r>
            <a:r>
              <a:rPr lang="en-GB" dirty="0" err="1"/>
              <a:t>amet</a:t>
            </a:r>
            <a:endParaRPr lang="en-US" dirty="0"/>
          </a:p>
        </p:txBody>
      </p:sp>
      <p:sp>
        <p:nvSpPr>
          <p:cNvPr id="9" name="Rectangle 8">
            <a:extLst>
              <a:ext uri="{FF2B5EF4-FFF2-40B4-BE49-F238E27FC236}">
                <a16:creationId xmlns:a16="http://schemas.microsoft.com/office/drawing/2014/main" id="{6398956B-48EC-DF2B-0636-A5A27DC15850}"/>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3">
            <a:extLst>
              <a:ext uri="{FF2B5EF4-FFF2-40B4-BE49-F238E27FC236}">
                <a16:creationId xmlns:a16="http://schemas.microsoft.com/office/drawing/2014/main" id="{12E26EFD-E257-2E7D-7C6F-9E5030DC3C27}"/>
              </a:ext>
            </a:extLst>
          </p:cNvPr>
          <p:cNvSpPr>
            <a:spLocks noGrp="1"/>
          </p:cNvSpPr>
          <p:nvPr>
            <p:ph type="pic" sz="quarter" idx="10" hasCustomPrompt="1"/>
          </p:nvPr>
        </p:nvSpPr>
        <p:spPr>
          <a:xfrm>
            <a:off x="6324000" y="0"/>
            <a:ext cx="5868000" cy="5961220"/>
          </a:xfrm>
          <a:solidFill>
            <a:srgbClr val="A6A6A6"/>
          </a:solidFill>
        </p:spPr>
        <p:txBody>
          <a:bodyPr anchor="ctr" anchorCtr="1"/>
          <a:lstStyle>
            <a:lvl1pPr>
              <a:defRPr>
                <a:solidFill>
                  <a:schemeClr val="bg1"/>
                </a:solidFill>
              </a:defRPr>
            </a:lvl1pPr>
          </a:lstStyle>
          <a:p>
            <a:r>
              <a:rPr lang="en-US" dirty="0"/>
              <a:t>Insert picture</a:t>
            </a:r>
          </a:p>
        </p:txBody>
      </p:sp>
      <p:pic>
        <p:nvPicPr>
          <p:cNvPr id="6" name="Picture 5">
            <a:extLst>
              <a:ext uri="{FF2B5EF4-FFF2-40B4-BE49-F238E27FC236}">
                <a16:creationId xmlns:a16="http://schemas.microsoft.com/office/drawing/2014/main" id="{4E45FF2B-FD4E-92D7-3611-4E139299E88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5" name="Text Placeholder 13">
            <a:extLst>
              <a:ext uri="{FF2B5EF4-FFF2-40B4-BE49-F238E27FC236}">
                <a16:creationId xmlns:a16="http://schemas.microsoft.com/office/drawing/2014/main" id="{886C7618-176D-4F80-A49B-8C4E5316D66F}"/>
              </a:ext>
            </a:extLst>
          </p:cNvPr>
          <p:cNvSpPr>
            <a:spLocks noGrp="1"/>
          </p:cNvSpPr>
          <p:nvPr>
            <p:ph type="body" sz="quarter" idx="13" hasCustomPrompt="1"/>
          </p:nvPr>
        </p:nvSpPr>
        <p:spPr>
          <a:xfrm>
            <a:off x="6323998" y="-2"/>
            <a:ext cx="2927868" cy="5961219"/>
          </a:xfrm>
          <a:gradFill>
            <a:gsLst>
              <a:gs pos="0">
                <a:schemeClr val="tx2">
                  <a:alpha val="0"/>
                </a:schemeClr>
              </a:gs>
              <a:gs pos="100000">
                <a:schemeClr val="tx2"/>
              </a:gs>
            </a:gsLst>
            <a:lin ang="10800000" scaled="0"/>
          </a:gradFill>
        </p:spPr>
        <p:txBody>
          <a:bodyPr/>
          <a:lstStyle/>
          <a:p>
            <a:pPr lvl="0"/>
            <a:r>
              <a:rPr lang="en-US" dirty="0"/>
              <a:t> </a:t>
            </a:r>
          </a:p>
        </p:txBody>
      </p:sp>
    </p:spTree>
    <p:extLst>
      <p:ext uri="{BB962C8B-B14F-4D97-AF65-F5344CB8AC3E}">
        <p14:creationId xmlns:p14="http://schemas.microsoft.com/office/powerpoint/2010/main" val="3675969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PS Divider Slide MPS Divider Slide (Black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3F89-8A9E-C728-E849-0CC8107C5112}"/>
              </a:ext>
            </a:extLst>
          </p:cNvPr>
          <p:cNvSpPr>
            <a:spLocks noGrp="1"/>
          </p:cNvSpPr>
          <p:nvPr>
            <p:ph type="ctrTitle" hasCustomPrompt="1"/>
          </p:nvPr>
        </p:nvSpPr>
        <p:spPr>
          <a:xfrm>
            <a:off x="468146" y="1359805"/>
            <a:ext cx="5397149" cy="1991320"/>
          </a:xfrm>
        </p:spPr>
        <p:txBody>
          <a:bodyPr bIns="468000" anchor="t" anchorCtr="0"/>
          <a:lstStyle>
            <a:lvl1pPr algn="l">
              <a:lnSpc>
                <a:spcPts val="3900"/>
              </a:lnSpc>
              <a:defRPr sz="3700" b="1" i="0" cap="all" baseline="0">
                <a:solidFill>
                  <a:schemeClr val="bg1"/>
                </a:solidFill>
                <a:latin typeface="Arial Black" panose="020B0604020202020204" pitchFamily="34" charset="0"/>
                <a:cs typeface="Arial Black" panose="020B0604020202020204" pitchFamily="34" charset="0"/>
              </a:defRPr>
            </a:lvl1pPr>
          </a:lstStyle>
          <a:p>
            <a:r>
              <a:rPr lang="en-GB" dirty="0"/>
              <a:t>Divider title lorem ipsum </a:t>
            </a:r>
            <a:r>
              <a:rPr lang="en-GB" dirty="0" err="1"/>
              <a:t>dolor</a:t>
            </a:r>
            <a:r>
              <a:rPr lang="en-GB" dirty="0"/>
              <a:t> sit </a:t>
            </a:r>
            <a:r>
              <a:rPr lang="en-GB" dirty="0" err="1"/>
              <a:t>amet</a:t>
            </a:r>
            <a:endParaRPr lang="en-US" dirty="0"/>
          </a:p>
        </p:txBody>
      </p:sp>
      <p:sp>
        <p:nvSpPr>
          <p:cNvPr id="9" name="Rectangle 8">
            <a:extLst>
              <a:ext uri="{FF2B5EF4-FFF2-40B4-BE49-F238E27FC236}">
                <a16:creationId xmlns:a16="http://schemas.microsoft.com/office/drawing/2014/main" id="{6398956B-48EC-DF2B-0636-A5A27DC15850}"/>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3">
            <a:extLst>
              <a:ext uri="{FF2B5EF4-FFF2-40B4-BE49-F238E27FC236}">
                <a16:creationId xmlns:a16="http://schemas.microsoft.com/office/drawing/2014/main" id="{12E26EFD-E257-2E7D-7C6F-9E5030DC3C27}"/>
              </a:ext>
            </a:extLst>
          </p:cNvPr>
          <p:cNvSpPr>
            <a:spLocks noGrp="1"/>
          </p:cNvSpPr>
          <p:nvPr>
            <p:ph type="pic" sz="quarter" idx="10" hasCustomPrompt="1"/>
          </p:nvPr>
        </p:nvSpPr>
        <p:spPr>
          <a:xfrm>
            <a:off x="6324000" y="0"/>
            <a:ext cx="5868000" cy="5961220"/>
          </a:xfrm>
          <a:solidFill>
            <a:srgbClr val="A6A6A6"/>
          </a:solidFill>
        </p:spPr>
        <p:txBody>
          <a:bodyPr anchor="ctr" anchorCtr="1"/>
          <a:lstStyle>
            <a:lvl1pPr>
              <a:defRPr>
                <a:solidFill>
                  <a:schemeClr val="bg1"/>
                </a:solidFill>
              </a:defRPr>
            </a:lvl1pPr>
          </a:lstStyle>
          <a:p>
            <a:r>
              <a:rPr lang="en-US" dirty="0"/>
              <a:t>Insert picture</a:t>
            </a:r>
          </a:p>
        </p:txBody>
      </p:sp>
      <p:pic>
        <p:nvPicPr>
          <p:cNvPr id="6" name="Picture 5">
            <a:extLst>
              <a:ext uri="{FF2B5EF4-FFF2-40B4-BE49-F238E27FC236}">
                <a16:creationId xmlns:a16="http://schemas.microsoft.com/office/drawing/2014/main" id="{B28C5427-1ADB-ADD9-FB7B-77359ECF5E05}"/>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1" name="Text Placeholder 13">
            <a:extLst>
              <a:ext uri="{FF2B5EF4-FFF2-40B4-BE49-F238E27FC236}">
                <a16:creationId xmlns:a16="http://schemas.microsoft.com/office/drawing/2014/main" id="{97C23933-A4F0-11FA-CAB9-695CA609348C}"/>
              </a:ext>
            </a:extLst>
          </p:cNvPr>
          <p:cNvSpPr>
            <a:spLocks noGrp="1"/>
          </p:cNvSpPr>
          <p:nvPr>
            <p:ph type="body" sz="quarter" idx="13" hasCustomPrompt="1"/>
          </p:nvPr>
        </p:nvSpPr>
        <p:spPr>
          <a:xfrm>
            <a:off x="6323998" y="-2"/>
            <a:ext cx="2927868" cy="5961219"/>
          </a:xfrm>
          <a:gradFill>
            <a:gsLst>
              <a:gs pos="0">
                <a:schemeClr val="tx1">
                  <a:alpha val="0"/>
                </a:schemeClr>
              </a:gs>
              <a:gs pos="100000">
                <a:schemeClr val="tx1"/>
              </a:gs>
            </a:gsLst>
            <a:lin ang="10800000" scaled="0"/>
          </a:gradFill>
        </p:spPr>
        <p:txBody>
          <a:bodyPr/>
          <a:lstStyle/>
          <a:p>
            <a:pPr lvl="0"/>
            <a:r>
              <a:rPr lang="en-US" dirty="0"/>
              <a:t> </a:t>
            </a:r>
          </a:p>
        </p:txBody>
      </p:sp>
    </p:spTree>
    <p:extLst>
      <p:ext uri="{BB962C8B-B14F-4D97-AF65-F5344CB8AC3E}">
        <p14:creationId xmlns:p14="http://schemas.microsoft.com/office/powerpoint/2010/main" val="935827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PS Divider Slid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3F89-8A9E-C728-E849-0CC8107C5112}"/>
              </a:ext>
            </a:extLst>
          </p:cNvPr>
          <p:cNvSpPr>
            <a:spLocks noGrp="1"/>
          </p:cNvSpPr>
          <p:nvPr>
            <p:ph type="ctrTitle" hasCustomPrompt="1"/>
          </p:nvPr>
        </p:nvSpPr>
        <p:spPr>
          <a:xfrm>
            <a:off x="468146" y="1359805"/>
            <a:ext cx="5397149" cy="1991320"/>
          </a:xfrm>
        </p:spPr>
        <p:txBody>
          <a:bodyPr bIns="468000" anchor="t" anchorCtr="0"/>
          <a:lstStyle>
            <a:lvl1pPr algn="l">
              <a:lnSpc>
                <a:spcPts val="3900"/>
              </a:lnSpc>
              <a:defRPr sz="3700" b="1" i="0" cap="all" baseline="0">
                <a:solidFill>
                  <a:schemeClr val="bg1"/>
                </a:solidFill>
                <a:latin typeface="Arial Black" panose="020B0604020202020204" pitchFamily="34" charset="0"/>
                <a:cs typeface="Arial Black" panose="020B0604020202020204" pitchFamily="34" charset="0"/>
              </a:defRPr>
            </a:lvl1pPr>
          </a:lstStyle>
          <a:p>
            <a:r>
              <a:rPr lang="en-GB" dirty="0"/>
              <a:t>Divider title lorem ipsum </a:t>
            </a:r>
            <a:r>
              <a:rPr lang="en-GB" dirty="0" err="1"/>
              <a:t>dolor</a:t>
            </a:r>
            <a:r>
              <a:rPr lang="en-GB" dirty="0"/>
              <a:t> sit </a:t>
            </a:r>
            <a:r>
              <a:rPr lang="en-GB" dirty="0" err="1"/>
              <a:t>amet</a:t>
            </a:r>
            <a:endParaRPr lang="en-US" dirty="0"/>
          </a:p>
        </p:txBody>
      </p:sp>
      <p:sp>
        <p:nvSpPr>
          <p:cNvPr id="9" name="Rectangle 8">
            <a:extLst>
              <a:ext uri="{FF2B5EF4-FFF2-40B4-BE49-F238E27FC236}">
                <a16:creationId xmlns:a16="http://schemas.microsoft.com/office/drawing/2014/main" id="{6398956B-48EC-DF2B-0636-A5A27DC15850}"/>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1F3ABB1-263B-2A65-623F-59B1B2888A2D}"/>
              </a:ext>
            </a:extLst>
          </p:cNvPr>
          <p:cNvPicPr>
            <a:picLocks noChangeAspect="1"/>
          </p:cNvPicPr>
          <p:nvPr userDrawn="1"/>
        </p:nvPicPr>
        <p:blipFill>
          <a:blip r:embed="rId2"/>
          <a:stretch>
            <a:fillRect/>
          </a:stretch>
        </p:blipFill>
        <p:spPr>
          <a:xfrm>
            <a:off x="257563" y="6217737"/>
            <a:ext cx="1415662" cy="381443"/>
          </a:xfrm>
          <a:prstGeom prst="rect">
            <a:avLst/>
          </a:prstGeom>
        </p:spPr>
      </p:pic>
    </p:spTree>
    <p:extLst>
      <p:ext uri="{BB962C8B-B14F-4D97-AF65-F5344CB8AC3E}">
        <p14:creationId xmlns:p14="http://schemas.microsoft.com/office/powerpoint/2010/main" val="3962718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PS Divider Slide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3F89-8A9E-C728-E849-0CC8107C5112}"/>
              </a:ext>
            </a:extLst>
          </p:cNvPr>
          <p:cNvSpPr>
            <a:spLocks noGrp="1"/>
          </p:cNvSpPr>
          <p:nvPr>
            <p:ph type="ctrTitle" hasCustomPrompt="1"/>
          </p:nvPr>
        </p:nvSpPr>
        <p:spPr>
          <a:xfrm>
            <a:off x="468146" y="1359805"/>
            <a:ext cx="5397149" cy="1991320"/>
          </a:xfrm>
        </p:spPr>
        <p:txBody>
          <a:bodyPr bIns="468000" anchor="t" anchorCtr="0"/>
          <a:lstStyle>
            <a:lvl1pPr algn="l">
              <a:lnSpc>
                <a:spcPts val="3900"/>
              </a:lnSpc>
              <a:defRPr sz="3700" b="1" i="0" cap="all" baseline="0">
                <a:solidFill>
                  <a:schemeClr val="tx2"/>
                </a:solidFill>
                <a:latin typeface="Arial Black" panose="020B0604020202020204" pitchFamily="34" charset="0"/>
                <a:cs typeface="Arial Black" panose="020B0604020202020204" pitchFamily="34" charset="0"/>
              </a:defRPr>
            </a:lvl1pPr>
          </a:lstStyle>
          <a:p>
            <a:r>
              <a:rPr lang="en-GB" dirty="0"/>
              <a:t>Divider title lorem ipsum </a:t>
            </a:r>
            <a:r>
              <a:rPr lang="en-GB" dirty="0" err="1"/>
              <a:t>dolor</a:t>
            </a:r>
            <a:r>
              <a:rPr lang="en-GB" dirty="0"/>
              <a:t> sit </a:t>
            </a:r>
            <a:r>
              <a:rPr lang="en-GB" dirty="0" err="1"/>
              <a:t>amet</a:t>
            </a:r>
            <a:endParaRPr lang="en-US" dirty="0"/>
          </a:p>
        </p:txBody>
      </p:sp>
      <p:sp>
        <p:nvSpPr>
          <p:cNvPr id="9" name="Rectangle 8">
            <a:extLst>
              <a:ext uri="{FF2B5EF4-FFF2-40B4-BE49-F238E27FC236}">
                <a16:creationId xmlns:a16="http://schemas.microsoft.com/office/drawing/2014/main" id="{6398956B-48EC-DF2B-0636-A5A27DC15850}"/>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E553296-5AED-5FBB-1347-BAAD25E9982E}"/>
              </a:ext>
            </a:extLst>
          </p:cNvPr>
          <p:cNvPicPr>
            <a:picLocks noChangeAspect="1"/>
          </p:cNvPicPr>
          <p:nvPr userDrawn="1"/>
        </p:nvPicPr>
        <p:blipFill>
          <a:blip r:embed="rId2"/>
          <a:stretch>
            <a:fillRect/>
          </a:stretch>
        </p:blipFill>
        <p:spPr>
          <a:xfrm>
            <a:off x="257563" y="6217737"/>
            <a:ext cx="1415662" cy="381443"/>
          </a:xfrm>
          <a:prstGeom prst="rect">
            <a:avLst/>
          </a:prstGeom>
        </p:spPr>
      </p:pic>
    </p:spTree>
    <p:extLst>
      <p:ext uri="{BB962C8B-B14F-4D97-AF65-F5344CB8AC3E}">
        <p14:creationId xmlns:p14="http://schemas.microsoft.com/office/powerpoint/2010/main" val="3037143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PS_Contents (All Blue)">
    <p:bg>
      <p:bgPr>
        <a:solidFill>
          <a:schemeClr val="tx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86241C9-0DF7-982D-1C92-FAEDF1D88FED}"/>
              </a:ext>
            </a:extLst>
          </p:cNvPr>
          <p:cNvSpPr/>
          <p:nvPr userDrawn="1"/>
        </p:nvSpPr>
        <p:spPr>
          <a:xfrm>
            <a:off x="0" y="-870"/>
            <a:ext cx="2927869" cy="5961219"/>
          </a:xfrm>
          <a:prstGeom prst="rect">
            <a:avLst/>
          </a:prstGeom>
          <a:solidFill>
            <a:srgbClr val="1947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01488B-730D-4CD3-B1CF-428A1D767B61}"/>
              </a:ext>
            </a:extLst>
          </p:cNvPr>
          <p:cNvSpPr>
            <a:spLocks noGrp="1"/>
          </p:cNvSpPr>
          <p:nvPr>
            <p:ph type="title" hasCustomPrompt="1"/>
          </p:nvPr>
        </p:nvSpPr>
        <p:spPr>
          <a:xfrm>
            <a:off x="479195" y="1028700"/>
            <a:ext cx="1969477" cy="751858"/>
          </a:xfrm>
        </p:spPr>
        <p:txBody>
          <a:bodyPr/>
          <a:lstStyle>
            <a:lvl1pPr>
              <a:defRPr baseline="0">
                <a:solidFill>
                  <a:schemeClr val="bg1"/>
                </a:solidFill>
              </a:defRPr>
            </a:lvl1pPr>
          </a:lstStyle>
          <a:p>
            <a:r>
              <a:rPr lang="en-GB" dirty="0"/>
              <a:t>Contents</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4" name="Text Placeholder 9">
            <a:extLst>
              <a:ext uri="{FF2B5EF4-FFF2-40B4-BE49-F238E27FC236}">
                <a16:creationId xmlns:a16="http://schemas.microsoft.com/office/drawing/2014/main" id="{613D1A10-488A-61E7-7DBC-F78E543BC416}"/>
              </a:ext>
            </a:extLst>
          </p:cNvPr>
          <p:cNvSpPr>
            <a:spLocks noGrp="1"/>
          </p:cNvSpPr>
          <p:nvPr>
            <p:ph type="body" sz="quarter" idx="11" hasCustomPrompt="1"/>
          </p:nvPr>
        </p:nvSpPr>
        <p:spPr>
          <a:xfrm>
            <a:off x="3397250" y="1028700"/>
            <a:ext cx="8326438" cy="4467225"/>
          </a:xfrm>
        </p:spPr>
        <p:txBody>
          <a:bodyPr numCol="2" spcCol="468000"/>
          <a:lstStyle>
            <a:lvl1pPr>
              <a:lnSpc>
                <a:spcPts val="1700"/>
              </a:lnSpc>
              <a:spcBef>
                <a:spcPts val="0"/>
              </a:spcBef>
              <a:spcAft>
                <a:spcPts val="600"/>
              </a:spcAft>
              <a:defRPr sz="1400" b="0" i="0" baseline="0">
                <a:solidFill>
                  <a:schemeClr val="bg1"/>
                </a:solidFill>
              </a:defRPr>
            </a:lvl1pPr>
            <a:lvl2pPr>
              <a:defRPr b="0">
                <a:solidFill>
                  <a:schemeClr val="tx1"/>
                </a:solidFill>
              </a:defRPr>
            </a:lvl2pPr>
          </a:lstStyle>
          <a:p>
            <a:pPr lvl="0"/>
            <a:r>
              <a:rPr lang="en-GB" dirty="0"/>
              <a:t>00	Content listing</a:t>
            </a:r>
          </a:p>
        </p:txBody>
      </p:sp>
    </p:spTree>
    <p:extLst>
      <p:ext uri="{BB962C8B-B14F-4D97-AF65-F5344CB8AC3E}">
        <p14:creationId xmlns:p14="http://schemas.microsoft.com/office/powerpoint/2010/main" val="798971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PS_Contents (Blu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1488B-730D-4CD3-B1CF-428A1D767B61}"/>
              </a:ext>
            </a:extLst>
          </p:cNvPr>
          <p:cNvSpPr>
            <a:spLocks noGrp="1"/>
          </p:cNvSpPr>
          <p:nvPr>
            <p:ph type="title" hasCustomPrompt="1"/>
          </p:nvPr>
        </p:nvSpPr>
        <p:spPr>
          <a:xfrm>
            <a:off x="479195" y="1028700"/>
            <a:ext cx="1969477" cy="751858"/>
          </a:xfrm>
        </p:spPr>
        <p:txBody>
          <a:bodyPr/>
          <a:lstStyle>
            <a:lvl1pPr>
              <a:defRPr baseline="0">
                <a:solidFill>
                  <a:schemeClr val="tx2"/>
                </a:solidFill>
              </a:defRPr>
            </a:lvl1pPr>
          </a:lstStyle>
          <a:p>
            <a:r>
              <a:rPr lang="en-GB" dirty="0"/>
              <a:t>Contents</a:t>
            </a:r>
            <a:endParaRPr lang="en-US" dirty="0"/>
          </a:p>
        </p:txBody>
      </p:sp>
      <p:sp>
        <p:nvSpPr>
          <p:cNvPr id="7" name="Rectangle 6">
            <a:extLst>
              <a:ext uri="{FF2B5EF4-FFF2-40B4-BE49-F238E27FC236}">
                <a16:creationId xmlns:a16="http://schemas.microsoft.com/office/drawing/2014/main" id="{FAA7F1EF-4690-F0A3-FE2A-40B5D214D215}"/>
              </a:ext>
            </a:extLst>
          </p:cNvPr>
          <p:cNvSpPr/>
          <p:nvPr userDrawn="1"/>
        </p:nvSpPr>
        <p:spPr>
          <a:xfrm>
            <a:off x="0" y="5961219"/>
            <a:ext cx="12191999" cy="8953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2482AB-7631-046F-DA12-82C8F481C208}"/>
              </a:ext>
            </a:extLst>
          </p:cNvPr>
          <p:cNvPicPr>
            <a:picLocks noChangeAspect="1"/>
          </p:cNvPicPr>
          <p:nvPr userDrawn="1"/>
        </p:nvPicPr>
        <p:blipFill>
          <a:blip r:embed="rId2"/>
          <a:stretch>
            <a:fillRect/>
          </a:stretch>
        </p:blipFill>
        <p:spPr>
          <a:xfrm>
            <a:off x="257563" y="6217737"/>
            <a:ext cx="1415662" cy="381443"/>
          </a:xfrm>
          <a:prstGeom prst="rect">
            <a:avLst/>
          </a:prstGeom>
        </p:spPr>
      </p:pic>
      <p:sp>
        <p:nvSpPr>
          <p:cNvPr id="10" name="Text Placeholder 9">
            <a:extLst>
              <a:ext uri="{FF2B5EF4-FFF2-40B4-BE49-F238E27FC236}">
                <a16:creationId xmlns:a16="http://schemas.microsoft.com/office/drawing/2014/main" id="{03AD32D4-D99B-2491-7801-EA1ED70D7390}"/>
              </a:ext>
            </a:extLst>
          </p:cNvPr>
          <p:cNvSpPr>
            <a:spLocks noGrp="1"/>
          </p:cNvSpPr>
          <p:nvPr>
            <p:ph type="body" sz="quarter" idx="11" hasCustomPrompt="1"/>
          </p:nvPr>
        </p:nvSpPr>
        <p:spPr>
          <a:xfrm>
            <a:off x="3397250" y="1028700"/>
            <a:ext cx="8326438" cy="4467225"/>
          </a:xfrm>
        </p:spPr>
        <p:txBody>
          <a:bodyPr numCol="2" spcCol="468000"/>
          <a:lstStyle>
            <a:lvl1pPr>
              <a:lnSpc>
                <a:spcPts val="1700"/>
              </a:lnSpc>
              <a:spcBef>
                <a:spcPts val="0"/>
              </a:spcBef>
              <a:spcAft>
                <a:spcPts val="600"/>
              </a:spcAft>
              <a:defRPr sz="1400" b="0" i="0" baseline="0">
                <a:solidFill>
                  <a:schemeClr val="tx1"/>
                </a:solidFill>
              </a:defRPr>
            </a:lvl1pPr>
            <a:lvl2pPr>
              <a:defRPr b="0">
                <a:solidFill>
                  <a:schemeClr val="tx1"/>
                </a:solidFill>
              </a:defRPr>
            </a:lvl2pPr>
          </a:lstStyle>
          <a:p>
            <a:pPr lvl="0"/>
            <a:r>
              <a:rPr lang="en-GB" dirty="0"/>
              <a:t>00	Content listing</a:t>
            </a:r>
          </a:p>
        </p:txBody>
      </p:sp>
    </p:spTree>
    <p:extLst>
      <p:ext uri="{BB962C8B-B14F-4D97-AF65-F5344CB8AC3E}">
        <p14:creationId xmlns:p14="http://schemas.microsoft.com/office/powerpoint/2010/main" val="365766153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1C6D31-58AB-C51B-DDD7-DF808665B719}"/>
              </a:ext>
            </a:extLst>
          </p:cNvPr>
          <p:cNvSpPr>
            <a:spLocks noGrp="1"/>
          </p:cNvSpPr>
          <p:nvPr>
            <p:ph type="title"/>
          </p:nvPr>
        </p:nvSpPr>
        <p:spPr>
          <a:xfrm>
            <a:off x="468923" y="642111"/>
            <a:ext cx="11254154" cy="754889"/>
          </a:xfrm>
          <a:prstGeom prst="rect">
            <a:avLst/>
          </a:prstGeom>
        </p:spPr>
        <p:txBody>
          <a:bodyPr vert="horz" wrap="square"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4CE9E41-AE83-EF0E-1B94-4CB5C02A9CE4}"/>
              </a:ext>
            </a:extLst>
          </p:cNvPr>
          <p:cNvSpPr>
            <a:spLocks noGrp="1"/>
          </p:cNvSpPr>
          <p:nvPr>
            <p:ph type="body" idx="1"/>
          </p:nvPr>
        </p:nvSpPr>
        <p:spPr>
          <a:xfrm>
            <a:off x="468923" y="1610360"/>
            <a:ext cx="11254154" cy="38855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8443162"/>
      </p:ext>
    </p:extLst>
  </p:cSld>
  <p:clrMap bg1="lt1" tx1="dk1" bg2="lt2" tx2="dk2" accent1="accent1" accent2="accent2" accent3="accent3" accent4="accent4" accent5="accent5" accent6="accent6" hlink="hlink" folHlink="folHlink"/>
  <p:sldLayoutIdLst>
    <p:sldLayoutId id="2147483651" r:id="rId1"/>
    <p:sldLayoutId id="2147483661" r:id="rId2"/>
    <p:sldLayoutId id="2147483662" r:id="rId3"/>
    <p:sldLayoutId id="2147483649" r:id="rId4"/>
    <p:sldLayoutId id="2147483663" r:id="rId5"/>
    <p:sldLayoutId id="2147483664" r:id="rId6"/>
    <p:sldLayoutId id="2147483665" r:id="rId7"/>
    <p:sldLayoutId id="2147483675" r:id="rId8"/>
    <p:sldLayoutId id="2147483676" r:id="rId9"/>
    <p:sldLayoutId id="2147483677" r:id="rId10"/>
    <p:sldLayoutId id="2147483682" r:id="rId11"/>
    <p:sldLayoutId id="2147483683" r:id="rId12"/>
    <p:sldLayoutId id="2147483650" r:id="rId13"/>
    <p:sldLayoutId id="2147483666" r:id="rId14"/>
    <p:sldLayoutId id="2147483655" r:id="rId15"/>
    <p:sldLayoutId id="2147483667" r:id="rId16"/>
    <p:sldLayoutId id="2147483673" r:id="rId17"/>
    <p:sldLayoutId id="2147483674" r:id="rId18"/>
    <p:sldLayoutId id="2147483653" r:id="rId19"/>
    <p:sldLayoutId id="2147483668" r:id="rId20"/>
    <p:sldLayoutId id="2147483654" r:id="rId21"/>
    <p:sldLayoutId id="2147483669" r:id="rId22"/>
    <p:sldLayoutId id="2147483670" r:id="rId23"/>
    <p:sldLayoutId id="2147483671" r:id="rId24"/>
    <p:sldLayoutId id="2147483678" r:id="rId25"/>
    <p:sldLayoutId id="2147483680" r:id="rId26"/>
    <p:sldLayoutId id="2147483679" r:id="rId27"/>
    <p:sldLayoutId id="2147483681" r:id="rId28"/>
    <p:sldLayoutId id="2147483656" r:id="rId29"/>
    <p:sldLayoutId id="2147483657" r:id="rId30"/>
    <p:sldLayoutId id="2147483660" r:id="rId31"/>
    <p:sldLayoutId id="2147483672" r:id="rId32"/>
  </p:sldLayoutIdLst>
  <p:txStyles>
    <p:titleStyle>
      <a:lvl1pPr algn="l" defTabSz="914400" rtl="0" eaLnBrk="1" latinLnBrk="0" hangingPunct="1">
        <a:lnSpc>
          <a:spcPts val="3000"/>
        </a:lnSpc>
        <a:spcBef>
          <a:spcPct val="0"/>
        </a:spcBef>
        <a:spcAft>
          <a:spcPts val="600"/>
        </a:spcAft>
        <a:buNone/>
        <a:defRPr sz="2700" b="1" i="0" kern="1200" baseline="0">
          <a:solidFill>
            <a:schemeClr val="tx2"/>
          </a:solidFill>
          <a:latin typeface="Arial" panose="020B0604020202020204" pitchFamily="34" charset="0"/>
          <a:ea typeface="+mj-ea"/>
          <a:cs typeface="Arial" panose="020B0604020202020204" pitchFamily="34" charset="0"/>
        </a:defRPr>
      </a:lvl1pPr>
    </p:titleStyle>
    <p:bodyStyle>
      <a:lvl1pPr marL="0" indent="-180000" algn="l" defTabSz="180000" rtl="0" eaLnBrk="1" latinLnBrk="0" hangingPunct="1">
        <a:lnSpc>
          <a:spcPts val="1900"/>
        </a:lnSpc>
        <a:spcBef>
          <a:spcPts val="800"/>
        </a:spcBef>
        <a:spcAft>
          <a:spcPts val="500"/>
        </a:spcAft>
        <a:buFont typeface="Arial" panose="020B0604020202020204" pitchFamily="34" charset="0"/>
        <a:buNone/>
        <a:tabLst/>
        <a:defRPr sz="1600" b="1" i="0" kern="1200" baseline="0">
          <a:solidFill>
            <a:schemeClr val="tx2"/>
          </a:solidFill>
          <a:latin typeface="Arial" panose="020B0604020202020204" pitchFamily="34" charset="0"/>
          <a:ea typeface="+mn-ea"/>
          <a:cs typeface="Arial" panose="020B0604020202020204" pitchFamily="34" charset="0"/>
        </a:defRPr>
      </a:lvl1pPr>
      <a:lvl2pPr marL="0" indent="0" algn="l" defTabSz="180000" rtl="0" eaLnBrk="1" latinLnBrk="0" hangingPunct="1">
        <a:lnSpc>
          <a:spcPts val="1700"/>
        </a:lnSpc>
        <a:spcBef>
          <a:spcPts val="0"/>
        </a:spcBef>
        <a:spcAft>
          <a:spcPts val="600"/>
        </a:spcAft>
        <a:buClr>
          <a:schemeClr val="tx2"/>
        </a:buClr>
        <a:buFont typeface="Arial" panose="020B0604020202020204" pitchFamily="34" charset="0"/>
        <a:buNone/>
        <a:tabLst/>
        <a:defRPr sz="1400" kern="1200">
          <a:solidFill>
            <a:schemeClr val="tx1"/>
          </a:solidFill>
          <a:latin typeface="Arial" panose="020B0604020202020204" pitchFamily="34" charset="0"/>
          <a:ea typeface="+mn-ea"/>
          <a:cs typeface="Arial" panose="020B0604020202020204" pitchFamily="34" charset="0"/>
        </a:defRPr>
      </a:lvl2pPr>
      <a:lvl3pPr marL="0" indent="0" algn="l" defTabSz="180000" rtl="0" eaLnBrk="1" latinLnBrk="0" hangingPunct="1">
        <a:lnSpc>
          <a:spcPts val="1550"/>
        </a:lnSpc>
        <a:spcBef>
          <a:spcPts val="0"/>
        </a:spcBef>
        <a:spcAft>
          <a:spcPts val="400"/>
        </a:spcAft>
        <a:buClr>
          <a:schemeClr val="tx2"/>
        </a:buClr>
        <a:buFont typeface="System Font Regular"/>
        <a:buNone/>
        <a:defRPr sz="1200" kern="1200">
          <a:solidFill>
            <a:schemeClr val="tx1"/>
          </a:solidFill>
          <a:latin typeface="Arial" panose="020B0604020202020204" pitchFamily="34" charset="0"/>
          <a:ea typeface="+mn-ea"/>
          <a:cs typeface="Arial" panose="020B0604020202020204" pitchFamily="34" charset="0"/>
        </a:defRPr>
      </a:lvl3pPr>
      <a:lvl4pPr marL="0" indent="0" algn="l" defTabSz="180000" rtl="0" eaLnBrk="1" latinLnBrk="0" hangingPunct="1">
        <a:lnSpc>
          <a:spcPts val="1200"/>
        </a:lnSpc>
        <a:spcBef>
          <a:spcPts val="600"/>
        </a:spcBef>
        <a:spcAft>
          <a:spcPts val="250"/>
        </a:spcAft>
        <a:buFont typeface="Arial" panose="020B0604020202020204" pitchFamily="34" charset="0"/>
        <a:buNone/>
        <a:defRPr sz="900" b="1" kern="1200">
          <a:solidFill>
            <a:schemeClr val="tx1"/>
          </a:solidFill>
          <a:latin typeface="Arial" panose="020B0604020202020204" pitchFamily="34" charset="0"/>
          <a:ea typeface="+mn-ea"/>
          <a:cs typeface="Arial" panose="020B0604020202020204" pitchFamily="34" charset="0"/>
        </a:defRPr>
      </a:lvl4pPr>
      <a:lvl5pPr marL="0" indent="0" algn="l" defTabSz="180000" rtl="0" eaLnBrk="1" latinLnBrk="0" hangingPunct="1">
        <a:lnSpc>
          <a:spcPts val="1200"/>
        </a:lnSpc>
        <a:spcBef>
          <a:spcPts val="0"/>
        </a:spcBef>
        <a:spcAft>
          <a:spcPts val="300"/>
        </a:spcAft>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5pPr>
      <a:lvl6pPr marL="180000" indent="-180000" algn="l" defTabSz="180000" rtl="0" eaLnBrk="1" latinLnBrk="0" hangingPunct="1">
        <a:lnSpc>
          <a:spcPts val="1700"/>
        </a:lnSpc>
        <a:spcBef>
          <a:spcPts val="0"/>
        </a:spcBef>
        <a:spcAft>
          <a:spcPts val="0"/>
        </a:spcAft>
        <a:buClr>
          <a:schemeClr val="tx2"/>
        </a:buClr>
        <a:buFont typeface="Arial" panose="020B0604020202020204" pitchFamily="34" charset="0"/>
        <a:buChar char="•"/>
        <a:defRPr sz="1400" kern="1200" baseline="0">
          <a:solidFill>
            <a:schemeClr val="tx1"/>
          </a:solidFill>
          <a:latin typeface="Arial" panose="020B0604020202020204" pitchFamily="34" charset="0"/>
          <a:ea typeface="+mn-ea"/>
          <a:cs typeface="+mn-cs"/>
        </a:defRPr>
      </a:lvl6pPr>
      <a:lvl7pPr marL="360000" indent="-180000" algn="l" defTabSz="180000" rtl="0" eaLnBrk="1" latinLnBrk="0" hangingPunct="1">
        <a:lnSpc>
          <a:spcPts val="1550"/>
        </a:lnSpc>
        <a:spcBef>
          <a:spcPts val="0"/>
        </a:spcBef>
        <a:spcAft>
          <a:spcPts val="0"/>
        </a:spcAft>
        <a:buClr>
          <a:schemeClr val="tx2"/>
        </a:buClr>
        <a:buFont typeface="System Font Regular"/>
        <a:buChar char="-"/>
        <a:defRPr sz="1200" kern="1200">
          <a:solidFill>
            <a:schemeClr val="tx1"/>
          </a:solidFill>
          <a:latin typeface="Arial" panose="020B0604020202020204" pitchFamily="34" charset="0"/>
          <a:ea typeface="+mn-ea"/>
          <a:cs typeface="Arial" panose="020B0604020202020204" pitchFamily="34" charset="0"/>
        </a:defRPr>
      </a:lvl7pPr>
      <a:lvl8pPr marL="540000" indent="-180000" algn="l" defTabSz="180000" rtl="0" eaLnBrk="1" latinLnBrk="0" hangingPunct="1">
        <a:lnSpc>
          <a:spcPts val="1200"/>
        </a:lnSpc>
        <a:spcBef>
          <a:spcPts val="0"/>
        </a:spcBef>
        <a:buClr>
          <a:schemeClr val="tx2"/>
        </a:buClr>
        <a:buFont typeface="Arial" panose="020B0604020202020204" pitchFamily="34" charset="0"/>
        <a:buChar char="•"/>
        <a:defRPr sz="900" kern="1200">
          <a:solidFill>
            <a:schemeClr val="tx1"/>
          </a:solidFill>
          <a:latin typeface="Arial" panose="020B0604020202020204" pitchFamily="34" charset="0"/>
          <a:ea typeface="+mn-ea"/>
          <a:cs typeface="Arial" panose="020B0604020202020204" pitchFamily="34" charset="0"/>
        </a:defRPr>
      </a:lvl8pPr>
      <a:lvl9pPr marL="720000" indent="-180000" algn="l" defTabSz="180000" rtl="0" eaLnBrk="1" latinLnBrk="0" hangingPunct="1">
        <a:lnSpc>
          <a:spcPts val="1200"/>
        </a:lnSpc>
        <a:spcBef>
          <a:spcPts val="0"/>
        </a:spcBef>
        <a:buClr>
          <a:schemeClr val="tx2"/>
        </a:buClr>
        <a:buFont typeface="System Font Regular"/>
        <a:buChar char="-"/>
        <a:defRPr sz="9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https://www.met.police.uk/littlemedia/" TargetMode="External"/><Relationship Id="rId7"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hyperlink" Target="https://www.ageuk.org.uk/" TargetMode="External"/><Relationship Id="rId4" Type="http://schemas.openxmlformats.org/officeDocument/2006/relationships/hyperlink" Target="https://www.fca.org.uk/scamsmart"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s://www.met.police.uk/littlemedia/" TargetMode="External"/><Relationship Id="rId2" Type="http://schemas.openxmlformats.org/officeDocument/2006/relationships/hyperlink" Target="mailto:CryptoProtect@met.police.uk" TargetMode="External"/><Relationship Id="rId1" Type="http://schemas.openxmlformats.org/officeDocument/2006/relationships/slideLayout" Target="../slideLayouts/slideLayout13.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hyperlink" Target="http://www.slido.com/" TargetMode="Externa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EA790C1-5763-E6A7-98F4-8060E85F4FA6}"/>
              </a:ext>
            </a:extLst>
          </p:cNvPr>
          <p:cNvSpPr>
            <a:spLocks noGrp="1"/>
          </p:cNvSpPr>
          <p:nvPr>
            <p:ph type="ctrTitle"/>
          </p:nvPr>
        </p:nvSpPr>
        <p:spPr/>
        <p:txBody>
          <a:bodyPr/>
          <a:lstStyle/>
          <a:p>
            <a:r>
              <a:rPr lang="en-US" dirty="0"/>
              <a:t>Identifying vulnerability</a:t>
            </a:r>
          </a:p>
        </p:txBody>
      </p:sp>
      <p:sp>
        <p:nvSpPr>
          <p:cNvPr id="10" name="Text Placeholder 9">
            <a:extLst>
              <a:ext uri="{FF2B5EF4-FFF2-40B4-BE49-F238E27FC236}">
                <a16:creationId xmlns:a16="http://schemas.microsoft.com/office/drawing/2014/main" id="{ADF542ED-CB14-05C1-4FF9-A8AA1D017379}"/>
              </a:ext>
            </a:extLst>
          </p:cNvPr>
          <p:cNvSpPr>
            <a:spLocks noGrp="1"/>
          </p:cNvSpPr>
          <p:nvPr>
            <p:ph type="body" sz="quarter" idx="11"/>
          </p:nvPr>
        </p:nvSpPr>
        <p:spPr/>
        <p:txBody>
          <a:bodyPr/>
          <a:lstStyle/>
          <a:p>
            <a:r>
              <a:rPr lang="en-US" dirty="0"/>
              <a:t>Central Specialist Crime	</a:t>
            </a:r>
          </a:p>
        </p:txBody>
      </p:sp>
      <p:sp>
        <p:nvSpPr>
          <p:cNvPr id="12" name="Text Placeholder 11">
            <a:extLst>
              <a:ext uri="{FF2B5EF4-FFF2-40B4-BE49-F238E27FC236}">
                <a16:creationId xmlns:a16="http://schemas.microsoft.com/office/drawing/2014/main" id="{1531B5AB-E6F9-86D5-3CB1-723CCCA91B4D}"/>
              </a:ext>
            </a:extLst>
          </p:cNvPr>
          <p:cNvSpPr>
            <a:spLocks noGrp="1"/>
          </p:cNvSpPr>
          <p:nvPr>
            <p:ph type="body" sz="quarter" idx="14"/>
          </p:nvPr>
        </p:nvSpPr>
        <p:spPr/>
        <p:txBody>
          <a:bodyPr/>
          <a:lstStyle/>
          <a:p>
            <a:r>
              <a:rPr lang="en-US" dirty="0"/>
              <a:t>Fraud &amp; Crypto Crime Prevention Team</a:t>
            </a:r>
          </a:p>
        </p:txBody>
      </p:sp>
      <p:sp>
        <p:nvSpPr>
          <p:cNvPr id="7" name="Subtitle 8">
            <a:extLst>
              <a:ext uri="{FF2B5EF4-FFF2-40B4-BE49-F238E27FC236}">
                <a16:creationId xmlns:a16="http://schemas.microsoft.com/office/drawing/2014/main" id="{53C1B658-610D-5F37-BAB5-E076D92D3A2F}"/>
              </a:ext>
            </a:extLst>
          </p:cNvPr>
          <p:cNvSpPr>
            <a:spLocks noGrp="1"/>
          </p:cNvSpPr>
          <p:nvPr>
            <p:ph type="subTitle" idx="1"/>
          </p:nvPr>
        </p:nvSpPr>
        <p:spPr>
          <a:xfrm>
            <a:off x="468146" y="3121472"/>
            <a:ext cx="5397149" cy="1697630"/>
          </a:xfrm>
        </p:spPr>
        <p:txBody>
          <a:bodyPr/>
          <a:lstStyle/>
          <a:p>
            <a:r>
              <a:rPr lang="en-US" dirty="0"/>
              <a:t>In relation to Fraud, Crypto and Cyber crime offences</a:t>
            </a:r>
          </a:p>
        </p:txBody>
      </p:sp>
    </p:spTree>
    <p:extLst>
      <p:ext uri="{BB962C8B-B14F-4D97-AF65-F5344CB8AC3E}">
        <p14:creationId xmlns:p14="http://schemas.microsoft.com/office/powerpoint/2010/main" val="2308792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Protect from customers from Employment Fraud</a:t>
            </a:r>
          </a:p>
        </p:txBody>
      </p:sp>
      <p:sp>
        <p:nvSpPr>
          <p:cNvPr id="4" name="Text Box 2"/>
          <p:cNvSpPr txBox="1">
            <a:spLocks noChangeArrowheads="1"/>
          </p:cNvSpPr>
          <p:nvPr/>
        </p:nvSpPr>
        <p:spPr bwMode="auto">
          <a:xfrm>
            <a:off x="468922" y="1259840"/>
            <a:ext cx="10961077" cy="3749040"/>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342900" lvl="0" indent="-342900">
              <a:spcBef>
                <a:spcPts val="600"/>
              </a:spcBef>
              <a:buFont typeface="Symbol" panose="05050102010706020507" pitchFamily="18" charset="2"/>
              <a:buChar char=""/>
            </a:pPr>
            <a:r>
              <a:rPr lang="en-GB" sz="1600" dirty="0">
                <a:solidFill>
                  <a:srgbClr val="0033A1"/>
                </a:solidFill>
                <a:effectLst/>
                <a:latin typeface="Arial" panose="020B0604020202020204" pitchFamily="34" charset="0"/>
                <a:ea typeface="Calibri" panose="020F0502020204030204" pitchFamily="34" charset="0"/>
                <a:cs typeface="Arial" panose="020B0604020202020204" pitchFamily="34" charset="0"/>
              </a:rPr>
              <a:t>Always do your research on the employer – There are many ways you can do this. The Financial Conduct Authority website can tell you information about a company or website. Companies house can also provide information about a business.</a:t>
            </a:r>
          </a:p>
          <a:p>
            <a:pPr marL="342900" lvl="0" indent="-342900">
              <a:spcBef>
                <a:spcPts val="600"/>
              </a:spcBef>
              <a:buFont typeface="Symbol" panose="05050102010706020507" pitchFamily="18" charset="2"/>
              <a:buChar char=""/>
            </a:pPr>
            <a:r>
              <a:rPr lang="en-GB" sz="1600" b="1" u="sng" dirty="0">
                <a:solidFill>
                  <a:srgbClr val="0033A1"/>
                </a:solidFill>
                <a:effectLst/>
                <a:latin typeface="Arial" panose="020B0604020202020204" pitchFamily="34" charset="0"/>
                <a:ea typeface="Calibri" panose="020F0502020204030204" pitchFamily="34" charset="0"/>
                <a:cs typeface="Arial" panose="020B0604020202020204" pitchFamily="34" charset="0"/>
              </a:rPr>
              <a:t>Never</a:t>
            </a:r>
            <a:r>
              <a:rPr lang="en-GB" sz="1600" dirty="0">
                <a:solidFill>
                  <a:srgbClr val="0033A1"/>
                </a:solidFill>
                <a:effectLst/>
                <a:latin typeface="Arial" panose="020B0604020202020204" pitchFamily="34" charset="0"/>
                <a:ea typeface="Calibri" panose="020F0502020204030204" pitchFamily="34" charset="0"/>
                <a:cs typeface="Arial" panose="020B0604020202020204" pitchFamily="34" charset="0"/>
              </a:rPr>
              <a:t> provide your own money – No company should be asking their employer to pay to work for them. Always be wary of any employment opportunity where you are being asked to pay to receive your wage or your commission.</a:t>
            </a:r>
          </a:p>
          <a:p>
            <a:pPr marL="342900" lvl="0" indent="-342900">
              <a:spcBef>
                <a:spcPts val="600"/>
              </a:spcBef>
              <a:buFont typeface="Symbol" panose="05050102010706020507" pitchFamily="18" charset="2"/>
              <a:buChar char=""/>
            </a:pPr>
            <a:r>
              <a:rPr lang="en-GB" sz="1600" dirty="0">
                <a:solidFill>
                  <a:srgbClr val="0033A1"/>
                </a:solidFill>
                <a:effectLst/>
                <a:latin typeface="Arial" panose="020B0604020202020204" pitchFamily="34" charset="0"/>
                <a:ea typeface="Calibri" panose="020F0502020204030204" pitchFamily="34" charset="0"/>
                <a:cs typeface="Arial" panose="020B0604020202020204" pitchFamily="34" charset="0"/>
              </a:rPr>
              <a:t>Be cautious of being approached via </a:t>
            </a:r>
            <a:r>
              <a:rPr lang="en-GB" sz="1600" dirty="0" err="1">
                <a:solidFill>
                  <a:srgbClr val="0033A1"/>
                </a:solidFill>
                <a:effectLst/>
                <a:latin typeface="Arial" panose="020B0604020202020204" pitchFamily="34" charset="0"/>
                <a:ea typeface="Calibri" panose="020F0502020204030204" pitchFamily="34" charset="0"/>
                <a:cs typeface="Arial" panose="020B0604020202020204" pitchFamily="34" charset="0"/>
              </a:rPr>
              <a:t>Whatsapp</a:t>
            </a:r>
            <a:r>
              <a:rPr lang="en-GB" sz="1600" dirty="0">
                <a:solidFill>
                  <a:srgbClr val="0033A1"/>
                </a:solidFill>
                <a:effectLst/>
                <a:latin typeface="Arial" panose="020B0604020202020204" pitchFamily="34" charset="0"/>
                <a:ea typeface="Calibri" panose="020F0502020204030204" pitchFamily="34" charset="0"/>
                <a:cs typeface="Arial" panose="020B0604020202020204" pitchFamily="34" charset="0"/>
              </a:rPr>
              <a:t> or Instagram – Most legitimate companies will not use these platforms to reach potential employees. </a:t>
            </a:r>
          </a:p>
          <a:p>
            <a:pPr marL="342900" lvl="0" indent="-342900">
              <a:spcBef>
                <a:spcPts val="600"/>
              </a:spcBef>
              <a:buFont typeface="Symbol" panose="05050102010706020507" pitchFamily="18" charset="2"/>
              <a:buChar char=""/>
            </a:pPr>
            <a:r>
              <a:rPr lang="en-GB" sz="1600" dirty="0">
                <a:solidFill>
                  <a:srgbClr val="0033A1"/>
                </a:solidFill>
                <a:effectLst/>
                <a:latin typeface="Arial" panose="020B0604020202020204" pitchFamily="34" charset="0"/>
                <a:ea typeface="Calibri" panose="020F0502020204030204" pitchFamily="34" charset="0"/>
                <a:cs typeface="Arial" panose="020B0604020202020204" pitchFamily="34" charset="0"/>
              </a:rPr>
              <a:t>If in doubt, Ask! – There are many resources available to you who you can ask if you aren’t sure whether an employment opportunity is a scam or not. This includes, but isn’t limited to: your bank, the citizens advice bureau and ACAS.</a:t>
            </a:r>
          </a:p>
          <a:p>
            <a:pPr marL="342900" indent="-342900">
              <a:spcBef>
                <a:spcPts val="600"/>
              </a:spcBef>
              <a:buFont typeface="Symbol" panose="05050102010706020507" pitchFamily="18" charset="2"/>
              <a:buChar char=""/>
            </a:pPr>
            <a:r>
              <a:rPr lang="en-GB" sz="1600" dirty="0">
                <a:solidFill>
                  <a:srgbClr val="0033A1"/>
                </a:solidFill>
                <a:latin typeface="Arial" panose="020B0604020202020204" pitchFamily="34" charset="0"/>
                <a:cs typeface="Arial" panose="020B0604020202020204" pitchFamily="34" charset="0"/>
              </a:rPr>
              <a:t>Never phone the company on a premium rate number for an interview. You can end up paying a large amount for every minute you are kept on hold. If in doubt, visit www.Ofcom.org.uk/phones-telecoms-and-internet/advice-for-consumers</a:t>
            </a:r>
          </a:p>
          <a:p>
            <a:pPr marL="342900" lvl="0" indent="-342900">
              <a:lnSpc>
                <a:spcPct val="107000"/>
              </a:lnSpc>
              <a:spcAft>
                <a:spcPts val="800"/>
              </a:spcAft>
              <a:buFont typeface="Symbol" panose="05050102010706020507" pitchFamily="18" charset="2"/>
              <a:buChar cha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531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Romance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468923" y="1626842"/>
            <a:ext cx="10965992" cy="4048668"/>
            <a:chOff x="468923" y="1626842"/>
            <a:chExt cx="10965992" cy="4048668"/>
          </a:xfrm>
        </p:grpSpPr>
        <p:sp>
          <p:nvSpPr>
            <p:cNvPr id="4" name="Rounded Rectangle 3"/>
            <p:cNvSpPr/>
            <p:nvPr/>
          </p:nvSpPr>
          <p:spPr>
            <a:xfrm>
              <a:off x="468923" y="1626842"/>
              <a:ext cx="10965992" cy="1829023"/>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Rounded Rectangle 4"/>
            <p:cNvSpPr/>
            <p:nvPr/>
          </p:nvSpPr>
          <p:spPr>
            <a:xfrm>
              <a:off x="803429" y="1714796"/>
              <a:ext cx="1903584" cy="1653113"/>
            </a:xfrm>
            <a:prstGeom prst="roundRect">
              <a:avLst>
                <a:gd name="adj" fmla="val 10000"/>
              </a:avLst>
            </a:prstGeom>
            <a:blipFill rotWithShape="1">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6" name="Freeform 5"/>
            <p:cNvSpPr/>
            <p:nvPr/>
          </p:nvSpPr>
          <p:spPr>
            <a:xfrm rot="21600000">
              <a:off x="801425" y="3451268"/>
              <a:ext cx="1907591" cy="2224241"/>
            </a:xfrm>
            <a:custGeom>
              <a:avLst/>
              <a:gdLst>
                <a:gd name="connsiteX0" fmla="*/ 200297 w 1907590"/>
                <a:gd name="connsiteY0" fmla="*/ 0 h 2224240"/>
                <a:gd name="connsiteX1" fmla="*/ 1707293 w 1907590"/>
                <a:gd name="connsiteY1" fmla="*/ 0 h 2224240"/>
                <a:gd name="connsiteX2" fmla="*/ 1907590 w 1907590"/>
                <a:gd name="connsiteY2" fmla="*/ 200297 h 2224240"/>
                <a:gd name="connsiteX3" fmla="*/ 1907590 w 1907590"/>
                <a:gd name="connsiteY3" fmla="*/ 2224240 h 2224240"/>
                <a:gd name="connsiteX4" fmla="*/ 1907590 w 1907590"/>
                <a:gd name="connsiteY4" fmla="*/ 2224240 h 2224240"/>
                <a:gd name="connsiteX5" fmla="*/ 0 w 1907590"/>
                <a:gd name="connsiteY5" fmla="*/ 2224240 h 2224240"/>
                <a:gd name="connsiteX6" fmla="*/ 0 w 1907590"/>
                <a:gd name="connsiteY6" fmla="*/ 2224240 h 2224240"/>
                <a:gd name="connsiteX7" fmla="*/ 0 w 1907590"/>
                <a:gd name="connsiteY7" fmla="*/ 200297 h 2224240"/>
                <a:gd name="connsiteX8" fmla="*/ 200297 w 1907590"/>
                <a:gd name="connsiteY8" fmla="*/ 0 h 222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24240">
                  <a:moveTo>
                    <a:pt x="1707293" y="2224240"/>
                  </a:moveTo>
                  <a:lnTo>
                    <a:pt x="200297" y="2224240"/>
                  </a:lnTo>
                  <a:cubicBezTo>
                    <a:pt x="89676" y="2224240"/>
                    <a:pt x="0" y="2134564"/>
                    <a:pt x="0" y="2023943"/>
                  </a:cubicBezTo>
                  <a:lnTo>
                    <a:pt x="0" y="0"/>
                  </a:lnTo>
                  <a:lnTo>
                    <a:pt x="0" y="0"/>
                  </a:lnTo>
                  <a:lnTo>
                    <a:pt x="1907590" y="0"/>
                  </a:lnTo>
                  <a:lnTo>
                    <a:pt x="1907590" y="0"/>
                  </a:lnTo>
                  <a:lnTo>
                    <a:pt x="1907590" y="2023943"/>
                  </a:lnTo>
                  <a:cubicBezTo>
                    <a:pt x="1907590" y="2134564"/>
                    <a:pt x="1817914" y="2224240"/>
                    <a:pt x="1707293" y="222424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6682" tIns="128017" rIns="186681" bIns="186681" numCol="1" spcCol="1270" anchor="t" anchorCtr="0">
              <a:noAutofit/>
            </a:bodyPr>
            <a:lstStyle/>
            <a:p>
              <a:pPr lvl="0" algn="ctr" defTabSz="800100">
                <a:lnSpc>
                  <a:spcPct val="90000"/>
                </a:lnSpc>
                <a:spcBef>
                  <a:spcPct val="0"/>
                </a:spcBef>
                <a:spcAft>
                  <a:spcPct val="35000"/>
                </a:spcAft>
              </a:pPr>
              <a:r>
                <a:rPr lang="en-US" sz="1800" kern="1200" dirty="0">
                  <a:solidFill>
                    <a:schemeClr val="tx1"/>
                  </a:solidFill>
                  <a:latin typeface="Arial" panose="020B0604020202020204" pitchFamily="34" charset="0"/>
                  <a:cs typeface="Arial" panose="020B0604020202020204" pitchFamily="34" charset="0"/>
                </a:rPr>
                <a:t>Mary is 61 and divorced. She has two adult children and lives alone. </a:t>
              </a:r>
            </a:p>
          </p:txBody>
        </p:sp>
        <p:sp>
          <p:nvSpPr>
            <p:cNvPr id="7" name="Rounded Rectangle 6"/>
            <p:cNvSpPr/>
            <p:nvPr/>
          </p:nvSpPr>
          <p:spPr>
            <a:xfrm>
              <a:off x="2972454" y="1714796"/>
              <a:ext cx="1762231" cy="1653113"/>
            </a:xfrm>
            <a:prstGeom prst="roundRect">
              <a:avLst>
                <a:gd name="adj" fmla="val 10000"/>
              </a:avLst>
            </a:prstGeom>
            <a:blipFill rotWithShape="1">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8" name="Freeform 7"/>
            <p:cNvSpPr/>
            <p:nvPr/>
          </p:nvSpPr>
          <p:spPr>
            <a:xfrm rot="21600000">
              <a:off x="2899775" y="3451268"/>
              <a:ext cx="1907590" cy="2224241"/>
            </a:xfrm>
            <a:custGeom>
              <a:avLst/>
              <a:gdLst>
                <a:gd name="connsiteX0" fmla="*/ 200297 w 1907590"/>
                <a:gd name="connsiteY0" fmla="*/ 0 h 2224240"/>
                <a:gd name="connsiteX1" fmla="*/ 1707293 w 1907590"/>
                <a:gd name="connsiteY1" fmla="*/ 0 h 2224240"/>
                <a:gd name="connsiteX2" fmla="*/ 1907590 w 1907590"/>
                <a:gd name="connsiteY2" fmla="*/ 200297 h 2224240"/>
                <a:gd name="connsiteX3" fmla="*/ 1907590 w 1907590"/>
                <a:gd name="connsiteY3" fmla="*/ 2224240 h 2224240"/>
                <a:gd name="connsiteX4" fmla="*/ 1907590 w 1907590"/>
                <a:gd name="connsiteY4" fmla="*/ 2224240 h 2224240"/>
                <a:gd name="connsiteX5" fmla="*/ 0 w 1907590"/>
                <a:gd name="connsiteY5" fmla="*/ 2224240 h 2224240"/>
                <a:gd name="connsiteX6" fmla="*/ 0 w 1907590"/>
                <a:gd name="connsiteY6" fmla="*/ 2224240 h 2224240"/>
                <a:gd name="connsiteX7" fmla="*/ 0 w 1907590"/>
                <a:gd name="connsiteY7" fmla="*/ 200297 h 2224240"/>
                <a:gd name="connsiteX8" fmla="*/ 200297 w 1907590"/>
                <a:gd name="connsiteY8" fmla="*/ 0 h 222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24240">
                  <a:moveTo>
                    <a:pt x="1707293" y="2224240"/>
                  </a:moveTo>
                  <a:lnTo>
                    <a:pt x="200297" y="2224240"/>
                  </a:lnTo>
                  <a:cubicBezTo>
                    <a:pt x="89676" y="2224240"/>
                    <a:pt x="0" y="2134564"/>
                    <a:pt x="0" y="2023943"/>
                  </a:cubicBezTo>
                  <a:lnTo>
                    <a:pt x="0" y="0"/>
                  </a:lnTo>
                  <a:lnTo>
                    <a:pt x="0" y="0"/>
                  </a:lnTo>
                  <a:lnTo>
                    <a:pt x="1907590" y="0"/>
                  </a:lnTo>
                  <a:lnTo>
                    <a:pt x="1907590" y="0"/>
                  </a:lnTo>
                  <a:lnTo>
                    <a:pt x="1907590" y="2023943"/>
                  </a:lnTo>
                  <a:cubicBezTo>
                    <a:pt x="1907590" y="2134564"/>
                    <a:pt x="1817914" y="2224240"/>
                    <a:pt x="1707293" y="222424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6681" tIns="128017" rIns="186681" bIns="186681" numCol="1" spcCol="1270" anchor="t" anchorCtr="0">
              <a:noAutofit/>
            </a:bodyPr>
            <a:lstStyle/>
            <a:p>
              <a:pPr lvl="0" algn="ctr" defTabSz="800100">
                <a:lnSpc>
                  <a:spcPct val="90000"/>
                </a:lnSpc>
                <a:spcBef>
                  <a:spcPct val="0"/>
                </a:spcBef>
                <a:spcAft>
                  <a:spcPct val="35000"/>
                </a:spcAft>
              </a:pPr>
              <a:r>
                <a:rPr lang="en-GB" sz="1800" kern="1200" dirty="0">
                  <a:solidFill>
                    <a:schemeClr val="tx1"/>
                  </a:solidFill>
                  <a:latin typeface="Arial" panose="020B0604020202020204" pitchFamily="34" charset="0"/>
                  <a:cs typeface="Arial" panose="020B0604020202020204" pitchFamily="34" charset="0"/>
                </a:rPr>
                <a:t>She went on Match.com and started swiping.</a:t>
              </a:r>
              <a:endParaRPr lang="en-US" sz="1800" kern="1200" dirty="0">
                <a:solidFill>
                  <a:schemeClr val="tx1"/>
                </a:solidFill>
                <a:latin typeface="Arial" panose="020B0604020202020204" pitchFamily="34" charset="0"/>
                <a:cs typeface="Arial" panose="020B0604020202020204" pitchFamily="34" charset="0"/>
              </a:endParaRPr>
            </a:p>
          </p:txBody>
        </p:sp>
        <p:sp>
          <p:nvSpPr>
            <p:cNvPr id="10" name="Rounded Rectangle 9"/>
            <p:cNvSpPr/>
            <p:nvPr/>
          </p:nvSpPr>
          <p:spPr>
            <a:xfrm>
              <a:off x="5173479" y="1714796"/>
              <a:ext cx="1556879" cy="1653113"/>
            </a:xfrm>
            <a:prstGeom prst="roundRect">
              <a:avLst>
                <a:gd name="adj" fmla="val 10000"/>
              </a:avLst>
            </a:prstGeom>
            <a:blipFill rotWithShape="1">
              <a:blip r:embed="rId5"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1" name="Freeform 10"/>
            <p:cNvSpPr/>
            <p:nvPr/>
          </p:nvSpPr>
          <p:spPr>
            <a:xfrm rot="21600000">
              <a:off x="4998124" y="3451268"/>
              <a:ext cx="1907591" cy="2224241"/>
            </a:xfrm>
            <a:custGeom>
              <a:avLst/>
              <a:gdLst>
                <a:gd name="connsiteX0" fmla="*/ 200297 w 1907590"/>
                <a:gd name="connsiteY0" fmla="*/ 0 h 2224240"/>
                <a:gd name="connsiteX1" fmla="*/ 1707293 w 1907590"/>
                <a:gd name="connsiteY1" fmla="*/ 0 h 2224240"/>
                <a:gd name="connsiteX2" fmla="*/ 1907590 w 1907590"/>
                <a:gd name="connsiteY2" fmla="*/ 200297 h 2224240"/>
                <a:gd name="connsiteX3" fmla="*/ 1907590 w 1907590"/>
                <a:gd name="connsiteY3" fmla="*/ 2224240 h 2224240"/>
                <a:gd name="connsiteX4" fmla="*/ 1907590 w 1907590"/>
                <a:gd name="connsiteY4" fmla="*/ 2224240 h 2224240"/>
                <a:gd name="connsiteX5" fmla="*/ 0 w 1907590"/>
                <a:gd name="connsiteY5" fmla="*/ 2224240 h 2224240"/>
                <a:gd name="connsiteX6" fmla="*/ 0 w 1907590"/>
                <a:gd name="connsiteY6" fmla="*/ 2224240 h 2224240"/>
                <a:gd name="connsiteX7" fmla="*/ 0 w 1907590"/>
                <a:gd name="connsiteY7" fmla="*/ 200297 h 2224240"/>
                <a:gd name="connsiteX8" fmla="*/ 200297 w 1907590"/>
                <a:gd name="connsiteY8" fmla="*/ 0 h 222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24240">
                  <a:moveTo>
                    <a:pt x="1707293" y="2224240"/>
                  </a:moveTo>
                  <a:lnTo>
                    <a:pt x="200297" y="2224240"/>
                  </a:lnTo>
                  <a:cubicBezTo>
                    <a:pt x="89676" y="2224240"/>
                    <a:pt x="0" y="2134564"/>
                    <a:pt x="0" y="2023943"/>
                  </a:cubicBezTo>
                  <a:lnTo>
                    <a:pt x="0" y="0"/>
                  </a:lnTo>
                  <a:lnTo>
                    <a:pt x="0" y="0"/>
                  </a:lnTo>
                  <a:lnTo>
                    <a:pt x="1907590" y="0"/>
                  </a:lnTo>
                  <a:lnTo>
                    <a:pt x="1907590" y="0"/>
                  </a:lnTo>
                  <a:lnTo>
                    <a:pt x="1907590" y="2023943"/>
                  </a:lnTo>
                  <a:cubicBezTo>
                    <a:pt x="1907590" y="2134564"/>
                    <a:pt x="1817914" y="2224240"/>
                    <a:pt x="1707293" y="222424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6681" tIns="128017" rIns="186682" bIns="186681" numCol="1" spcCol="1270" anchor="t" anchorCtr="0">
              <a:noAutofit/>
            </a:bodyPr>
            <a:lstStyle/>
            <a:p>
              <a:pPr lvl="0" algn="ctr" defTabSz="800100">
                <a:lnSpc>
                  <a:spcPct val="90000"/>
                </a:lnSpc>
                <a:spcBef>
                  <a:spcPct val="0"/>
                </a:spcBef>
                <a:spcAft>
                  <a:spcPct val="35000"/>
                </a:spcAft>
              </a:pPr>
              <a:r>
                <a:rPr lang="en-GB" sz="1800" kern="1200" dirty="0">
                  <a:solidFill>
                    <a:schemeClr val="tx1"/>
                  </a:solidFill>
                  <a:latin typeface="Arial" panose="020B0604020202020204" pitchFamily="34" charset="0"/>
                  <a:cs typeface="Arial" panose="020B0604020202020204" pitchFamily="34" charset="0"/>
                </a:rPr>
                <a:t>She matched with a Spanish man called Jose Alvarez.</a:t>
              </a:r>
              <a:r>
                <a:rPr lang="en-GB" sz="1800" kern="1200" dirty="0">
                  <a:latin typeface="Arial" panose="020B0604020202020204" pitchFamily="34" charset="0"/>
                  <a:cs typeface="Arial" panose="020B0604020202020204" pitchFamily="34" charset="0"/>
                </a:rPr>
                <a:t>.</a:t>
              </a:r>
              <a:endParaRPr lang="en-US" sz="1800" kern="1200" dirty="0">
                <a:solidFill>
                  <a:schemeClr val="tx1"/>
                </a:solidFill>
                <a:latin typeface="Arial" panose="020B0604020202020204" pitchFamily="34" charset="0"/>
                <a:cs typeface="Arial" panose="020B0604020202020204" pitchFamily="34" charset="0"/>
              </a:endParaRPr>
            </a:p>
          </p:txBody>
        </p:sp>
        <p:sp>
          <p:nvSpPr>
            <p:cNvPr id="12" name="Rounded Rectangle 11"/>
            <p:cNvSpPr/>
            <p:nvPr/>
          </p:nvSpPr>
          <p:spPr>
            <a:xfrm>
              <a:off x="7124829" y="1714796"/>
              <a:ext cx="1850877" cy="1653113"/>
            </a:xfrm>
            <a:prstGeom prst="roundRect">
              <a:avLst>
                <a:gd name="adj" fmla="val 10000"/>
              </a:avLst>
            </a:prstGeom>
            <a:blipFill rotWithShape="1">
              <a:blip r:embed="rId6"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Freeform 12"/>
            <p:cNvSpPr/>
            <p:nvPr/>
          </p:nvSpPr>
          <p:spPr>
            <a:xfrm rot="21600000">
              <a:off x="7096473" y="3451269"/>
              <a:ext cx="1907590" cy="2224240"/>
            </a:xfrm>
            <a:custGeom>
              <a:avLst/>
              <a:gdLst>
                <a:gd name="connsiteX0" fmla="*/ 200297 w 1907590"/>
                <a:gd name="connsiteY0" fmla="*/ 0 h 2224240"/>
                <a:gd name="connsiteX1" fmla="*/ 1707293 w 1907590"/>
                <a:gd name="connsiteY1" fmla="*/ 0 h 2224240"/>
                <a:gd name="connsiteX2" fmla="*/ 1907590 w 1907590"/>
                <a:gd name="connsiteY2" fmla="*/ 200297 h 2224240"/>
                <a:gd name="connsiteX3" fmla="*/ 1907590 w 1907590"/>
                <a:gd name="connsiteY3" fmla="*/ 2224240 h 2224240"/>
                <a:gd name="connsiteX4" fmla="*/ 1907590 w 1907590"/>
                <a:gd name="connsiteY4" fmla="*/ 2224240 h 2224240"/>
                <a:gd name="connsiteX5" fmla="*/ 0 w 1907590"/>
                <a:gd name="connsiteY5" fmla="*/ 2224240 h 2224240"/>
                <a:gd name="connsiteX6" fmla="*/ 0 w 1907590"/>
                <a:gd name="connsiteY6" fmla="*/ 2224240 h 2224240"/>
                <a:gd name="connsiteX7" fmla="*/ 0 w 1907590"/>
                <a:gd name="connsiteY7" fmla="*/ 200297 h 2224240"/>
                <a:gd name="connsiteX8" fmla="*/ 200297 w 1907590"/>
                <a:gd name="connsiteY8" fmla="*/ 0 h 222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24240">
                  <a:moveTo>
                    <a:pt x="1707293" y="2224240"/>
                  </a:moveTo>
                  <a:lnTo>
                    <a:pt x="200297" y="2224240"/>
                  </a:lnTo>
                  <a:cubicBezTo>
                    <a:pt x="89676" y="2224240"/>
                    <a:pt x="0" y="2134564"/>
                    <a:pt x="0" y="2023943"/>
                  </a:cubicBezTo>
                  <a:lnTo>
                    <a:pt x="0" y="0"/>
                  </a:lnTo>
                  <a:lnTo>
                    <a:pt x="0" y="0"/>
                  </a:lnTo>
                  <a:lnTo>
                    <a:pt x="1907590" y="0"/>
                  </a:lnTo>
                  <a:lnTo>
                    <a:pt x="1907590" y="0"/>
                  </a:lnTo>
                  <a:lnTo>
                    <a:pt x="1907590" y="2023943"/>
                  </a:lnTo>
                  <a:cubicBezTo>
                    <a:pt x="1907590" y="2134564"/>
                    <a:pt x="1817914" y="2224240"/>
                    <a:pt x="1707293" y="222424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6681" tIns="128016" rIns="186681" bIns="186681" numCol="1" spcCol="1270" anchor="t" anchorCtr="0">
              <a:noAutofit/>
            </a:bodyPr>
            <a:lstStyle/>
            <a:p>
              <a:pPr lvl="0" algn="ctr" defTabSz="800100">
                <a:lnSpc>
                  <a:spcPct val="90000"/>
                </a:lnSpc>
                <a:spcBef>
                  <a:spcPct val="0"/>
                </a:spcBef>
                <a:spcAft>
                  <a:spcPct val="35000"/>
                </a:spcAft>
              </a:pPr>
              <a:r>
                <a:rPr lang="en-GB" sz="1800" kern="1200" dirty="0">
                  <a:solidFill>
                    <a:schemeClr val="tx1"/>
                  </a:solidFill>
                  <a:latin typeface="Arial" panose="020B0604020202020204" pitchFamily="34" charset="0"/>
                  <a:cs typeface="Arial" panose="020B0604020202020204" pitchFamily="34" charset="0"/>
                </a:rPr>
                <a:t>They started talking on Match.com before moving onto </a:t>
              </a:r>
              <a:r>
                <a:rPr lang="en-GB" sz="1800" kern="1200" dirty="0" err="1">
                  <a:solidFill>
                    <a:schemeClr val="tx1"/>
                  </a:solidFill>
                  <a:latin typeface="Arial" panose="020B0604020202020204" pitchFamily="34" charset="0"/>
                  <a:cs typeface="Arial" panose="020B0604020202020204" pitchFamily="34" charset="0"/>
                </a:rPr>
                <a:t>Whatsapp</a:t>
              </a:r>
              <a:r>
                <a:rPr lang="en-GB" sz="1800" kern="1200" dirty="0">
                  <a:solidFill>
                    <a:schemeClr val="tx1"/>
                  </a:solidFill>
                  <a:latin typeface="Arial" panose="020B0604020202020204" pitchFamily="34" charset="0"/>
                  <a:cs typeface="Arial" panose="020B0604020202020204" pitchFamily="34" charset="0"/>
                </a:rPr>
                <a:t>.</a:t>
              </a:r>
              <a:endParaRPr lang="en-US" sz="1800" kern="1200" dirty="0">
                <a:solidFill>
                  <a:schemeClr val="tx1"/>
                </a:solidFill>
                <a:latin typeface="Arial" panose="020B0604020202020204" pitchFamily="34" charset="0"/>
                <a:cs typeface="Arial" panose="020B0604020202020204" pitchFamily="34" charset="0"/>
              </a:endParaRPr>
            </a:p>
          </p:txBody>
        </p:sp>
        <p:sp>
          <p:nvSpPr>
            <p:cNvPr id="14" name="Rounded Rectangle 13"/>
            <p:cNvSpPr/>
            <p:nvPr/>
          </p:nvSpPr>
          <p:spPr>
            <a:xfrm>
              <a:off x="9224018" y="1714796"/>
              <a:ext cx="1849198" cy="1653113"/>
            </a:xfrm>
            <a:prstGeom prst="roundRect">
              <a:avLst>
                <a:gd name="adj" fmla="val 10000"/>
              </a:avLst>
            </a:prstGeom>
            <a:blipFill rotWithShape="1">
              <a:blip r:embed="rId7"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5" name="Freeform 14"/>
            <p:cNvSpPr/>
            <p:nvPr/>
          </p:nvSpPr>
          <p:spPr>
            <a:xfrm rot="21600000">
              <a:off x="9194822" y="3451269"/>
              <a:ext cx="1907590" cy="2224241"/>
            </a:xfrm>
            <a:custGeom>
              <a:avLst/>
              <a:gdLst>
                <a:gd name="connsiteX0" fmla="*/ 200297 w 1907590"/>
                <a:gd name="connsiteY0" fmla="*/ 0 h 2224240"/>
                <a:gd name="connsiteX1" fmla="*/ 1707293 w 1907590"/>
                <a:gd name="connsiteY1" fmla="*/ 0 h 2224240"/>
                <a:gd name="connsiteX2" fmla="*/ 1907590 w 1907590"/>
                <a:gd name="connsiteY2" fmla="*/ 200297 h 2224240"/>
                <a:gd name="connsiteX3" fmla="*/ 1907590 w 1907590"/>
                <a:gd name="connsiteY3" fmla="*/ 2224240 h 2224240"/>
                <a:gd name="connsiteX4" fmla="*/ 1907590 w 1907590"/>
                <a:gd name="connsiteY4" fmla="*/ 2224240 h 2224240"/>
                <a:gd name="connsiteX5" fmla="*/ 0 w 1907590"/>
                <a:gd name="connsiteY5" fmla="*/ 2224240 h 2224240"/>
                <a:gd name="connsiteX6" fmla="*/ 0 w 1907590"/>
                <a:gd name="connsiteY6" fmla="*/ 2224240 h 2224240"/>
                <a:gd name="connsiteX7" fmla="*/ 0 w 1907590"/>
                <a:gd name="connsiteY7" fmla="*/ 200297 h 2224240"/>
                <a:gd name="connsiteX8" fmla="*/ 200297 w 1907590"/>
                <a:gd name="connsiteY8" fmla="*/ 0 h 222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24240">
                  <a:moveTo>
                    <a:pt x="1707293" y="2224240"/>
                  </a:moveTo>
                  <a:lnTo>
                    <a:pt x="200297" y="2224240"/>
                  </a:lnTo>
                  <a:cubicBezTo>
                    <a:pt x="89676" y="2224240"/>
                    <a:pt x="0" y="2134564"/>
                    <a:pt x="0" y="2023943"/>
                  </a:cubicBezTo>
                  <a:lnTo>
                    <a:pt x="0" y="0"/>
                  </a:lnTo>
                  <a:lnTo>
                    <a:pt x="0" y="0"/>
                  </a:lnTo>
                  <a:lnTo>
                    <a:pt x="1907590" y="0"/>
                  </a:lnTo>
                  <a:lnTo>
                    <a:pt x="1907590" y="0"/>
                  </a:lnTo>
                  <a:lnTo>
                    <a:pt x="1907590" y="2023943"/>
                  </a:lnTo>
                  <a:cubicBezTo>
                    <a:pt x="1907590" y="2134564"/>
                    <a:pt x="1817914" y="2224240"/>
                    <a:pt x="1707293" y="222424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6681" tIns="128016" rIns="186681" bIns="186682" numCol="1" spcCol="1270" anchor="t" anchorCtr="0">
              <a:noAutofit/>
            </a:bodyPr>
            <a:lstStyle/>
            <a:p>
              <a:pPr lvl="0" algn="ctr" defTabSz="800100">
                <a:lnSpc>
                  <a:spcPct val="90000"/>
                </a:lnSpc>
                <a:spcBef>
                  <a:spcPct val="0"/>
                </a:spcBef>
                <a:spcAft>
                  <a:spcPct val="35000"/>
                </a:spcAft>
              </a:pPr>
              <a:r>
                <a:rPr lang="en-GB" sz="1800" kern="1200" dirty="0">
                  <a:solidFill>
                    <a:schemeClr val="tx1"/>
                  </a:solidFill>
                  <a:latin typeface="Arial" panose="020B0604020202020204" pitchFamily="34" charset="0"/>
                  <a:cs typeface="Arial" panose="020B0604020202020204" pitchFamily="34" charset="0"/>
                </a:rPr>
                <a:t>They tried to video call a few times but Jose said there were issues with his connection in rural Spain.</a:t>
              </a:r>
              <a:endParaRPr lang="en-US" sz="1800" kern="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78912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Romance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468923" y="1626803"/>
            <a:ext cx="10965992" cy="4117573"/>
            <a:chOff x="468923" y="1626803"/>
            <a:chExt cx="10965992" cy="4117573"/>
          </a:xfrm>
        </p:grpSpPr>
        <p:sp>
          <p:nvSpPr>
            <p:cNvPr id="4" name="Rounded Rectangle 3"/>
            <p:cNvSpPr/>
            <p:nvPr/>
          </p:nvSpPr>
          <p:spPr>
            <a:xfrm>
              <a:off x="468923" y="1626803"/>
              <a:ext cx="10965992" cy="1860151"/>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Rounded Rectangle 4"/>
            <p:cNvSpPr/>
            <p:nvPr/>
          </p:nvSpPr>
          <p:spPr>
            <a:xfrm>
              <a:off x="799161" y="1878249"/>
              <a:ext cx="1585464" cy="1357257"/>
            </a:xfrm>
            <a:prstGeom prst="roundRect">
              <a:avLst>
                <a:gd name="adj" fmla="val 10000"/>
              </a:avLst>
            </a:prstGeom>
            <a:blipFill rotWithShape="1">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6" name="Freeform 5"/>
            <p:cNvSpPr/>
            <p:nvPr/>
          </p:nvSpPr>
          <p:spPr>
            <a:xfrm rot="21600000">
              <a:off x="799160" y="3482279"/>
              <a:ext cx="1585465" cy="2262096"/>
            </a:xfrm>
            <a:custGeom>
              <a:avLst/>
              <a:gdLst>
                <a:gd name="connsiteX0" fmla="*/ 166474 w 1585464"/>
                <a:gd name="connsiteY0" fmla="*/ 0 h 2262095"/>
                <a:gd name="connsiteX1" fmla="*/ 1418990 w 1585464"/>
                <a:gd name="connsiteY1" fmla="*/ 0 h 2262095"/>
                <a:gd name="connsiteX2" fmla="*/ 1585464 w 1585464"/>
                <a:gd name="connsiteY2" fmla="*/ 166474 h 2262095"/>
                <a:gd name="connsiteX3" fmla="*/ 1585464 w 1585464"/>
                <a:gd name="connsiteY3" fmla="*/ 2262095 h 2262095"/>
                <a:gd name="connsiteX4" fmla="*/ 1585464 w 1585464"/>
                <a:gd name="connsiteY4" fmla="*/ 2262095 h 2262095"/>
                <a:gd name="connsiteX5" fmla="*/ 0 w 1585464"/>
                <a:gd name="connsiteY5" fmla="*/ 2262095 h 2262095"/>
                <a:gd name="connsiteX6" fmla="*/ 0 w 1585464"/>
                <a:gd name="connsiteY6" fmla="*/ 2262095 h 2262095"/>
                <a:gd name="connsiteX7" fmla="*/ 0 w 1585464"/>
                <a:gd name="connsiteY7" fmla="*/ 166474 h 2262095"/>
                <a:gd name="connsiteX8" fmla="*/ 166474 w 1585464"/>
                <a:gd name="connsiteY8" fmla="*/ 0 h 2262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5464" h="2262095">
                  <a:moveTo>
                    <a:pt x="1418990" y="2262095"/>
                  </a:moveTo>
                  <a:lnTo>
                    <a:pt x="166474" y="2262095"/>
                  </a:lnTo>
                  <a:cubicBezTo>
                    <a:pt x="74533" y="2262095"/>
                    <a:pt x="0" y="2187562"/>
                    <a:pt x="0" y="2095621"/>
                  </a:cubicBezTo>
                  <a:lnTo>
                    <a:pt x="0" y="0"/>
                  </a:lnTo>
                  <a:lnTo>
                    <a:pt x="0" y="0"/>
                  </a:lnTo>
                  <a:lnTo>
                    <a:pt x="1585464" y="0"/>
                  </a:lnTo>
                  <a:lnTo>
                    <a:pt x="1585464" y="0"/>
                  </a:lnTo>
                  <a:lnTo>
                    <a:pt x="1585464" y="2095621"/>
                  </a:lnTo>
                  <a:cubicBezTo>
                    <a:pt x="1585464" y="2187562"/>
                    <a:pt x="1510931" y="2262095"/>
                    <a:pt x="1418990" y="2262095"/>
                  </a:cubicBezTo>
                  <a:close/>
                </a:path>
              </a:pathLst>
            </a:custGeom>
            <a:solidFill>
              <a:schemeClr val="bg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6991" tIns="78233" rIns="126990" bIns="126990"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Over the course of 3 weeks, Jose and Mary spoke every day on </a:t>
              </a:r>
              <a:r>
                <a:rPr lang="en-GB" sz="1100" kern="1200" dirty="0" err="1">
                  <a:solidFill>
                    <a:schemeClr val="tx1"/>
                  </a:solidFill>
                  <a:latin typeface="Arial" panose="020B0604020202020204" pitchFamily="34" charset="0"/>
                  <a:cs typeface="Arial" panose="020B0604020202020204" pitchFamily="34" charset="0"/>
                </a:rPr>
                <a:t>Whatsapp</a:t>
              </a:r>
              <a:r>
                <a:rPr lang="en-GB" sz="1100" kern="1200" dirty="0">
                  <a:solidFill>
                    <a:schemeClr val="tx1"/>
                  </a:solidFill>
                  <a:latin typeface="Arial" panose="020B0604020202020204" pitchFamily="34" charset="0"/>
                  <a:cs typeface="Arial" panose="020B0604020202020204" pitchFamily="34" charset="0"/>
                </a:rPr>
                <a:t>. They shared deep feelings and Mary told Jose about how her ex-husband used to rape her when he got angry. They shared intimate photographs.</a:t>
              </a:r>
              <a:endParaRPr lang="en-US" sz="1100" kern="1200" dirty="0">
                <a:latin typeface="Arial" panose="020B0604020202020204" pitchFamily="34" charset="0"/>
                <a:cs typeface="Arial" panose="020B0604020202020204" pitchFamily="34" charset="0"/>
              </a:endParaRPr>
            </a:p>
          </p:txBody>
        </p:sp>
        <p:sp>
          <p:nvSpPr>
            <p:cNvPr id="7" name="Rounded Rectangle 6"/>
            <p:cNvSpPr/>
            <p:nvPr/>
          </p:nvSpPr>
          <p:spPr>
            <a:xfrm>
              <a:off x="2544836" y="1885599"/>
              <a:ext cx="1582134" cy="1342557"/>
            </a:xfrm>
            <a:prstGeom prst="roundRect">
              <a:avLst>
                <a:gd name="adj" fmla="val 10000"/>
              </a:avLst>
            </a:prstGeom>
            <a:blipFill rotWithShape="1">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8" name="Freeform 7"/>
            <p:cNvSpPr/>
            <p:nvPr/>
          </p:nvSpPr>
          <p:spPr>
            <a:xfrm rot="21600000">
              <a:off x="2543171" y="3482279"/>
              <a:ext cx="1585465" cy="2262096"/>
            </a:xfrm>
            <a:custGeom>
              <a:avLst/>
              <a:gdLst>
                <a:gd name="connsiteX0" fmla="*/ 166474 w 1585464"/>
                <a:gd name="connsiteY0" fmla="*/ 0 h 2262095"/>
                <a:gd name="connsiteX1" fmla="*/ 1418990 w 1585464"/>
                <a:gd name="connsiteY1" fmla="*/ 0 h 2262095"/>
                <a:gd name="connsiteX2" fmla="*/ 1585464 w 1585464"/>
                <a:gd name="connsiteY2" fmla="*/ 166474 h 2262095"/>
                <a:gd name="connsiteX3" fmla="*/ 1585464 w 1585464"/>
                <a:gd name="connsiteY3" fmla="*/ 2262095 h 2262095"/>
                <a:gd name="connsiteX4" fmla="*/ 1585464 w 1585464"/>
                <a:gd name="connsiteY4" fmla="*/ 2262095 h 2262095"/>
                <a:gd name="connsiteX5" fmla="*/ 0 w 1585464"/>
                <a:gd name="connsiteY5" fmla="*/ 2262095 h 2262095"/>
                <a:gd name="connsiteX6" fmla="*/ 0 w 1585464"/>
                <a:gd name="connsiteY6" fmla="*/ 2262095 h 2262095"/>
                <a:gd name="connsiteX7" fmla="*/ 0 w 1585464"/>
                <a:gd name="connsiteY7" fmla="*/ 166474 h 2262095"/>
                <a:gd name="connsiteX8" fmla="*/ 166474 w 1585464"/>
                <a:gd name="connsiteY8" fmla="*/ 0 h 2262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5464" h="2262095">
                  <a:moveTo>
                    <a:pt x="1418990" y="2262095"/>
                  </a:moveTo>
                  <a:lnTo>
                    <a:pt x="166474" y="2262095"/>
                  </a:lnTo>
                  <a:cubicBezTo>
                    <a:pt x="74533" y="2262095"/>
                    <a:pt x="0" y="2187562"/>
                    <a:pt x="0" y="2095621"/>
                  </a:cubicBezTo>
                  <a:lnTo>
                    <a:pt x="0" y="0"/>
                  </a:lnTo>
                  <a:lnTo>
                    <a:pt x="0" y="0"/>
                  </a:lnTo>
                  <a:lnTo>
                    <a:pt x="1585464" y="0"/>
                  </a:lnTo>
                  <a:lnTo>
                    <a:pt x="1585464" y="0"/>
                  </a:lnTo>
                  <a:lnTo>
                    <a:pt x="1585464" y="2095621"/>
                  </a:lnTo>
                  <a:cubicBezTo>
                    <a:pt x="1585464" y="2187562"/>
                    <a:pt x="1510931" y="2262095"/>
                    <a:pt x="1418990" y="2262095"/>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6990" tIns="78233" rIns="126991" bIns="126990"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Jose told Mary that he owned an architecture firm in Spain. He sent her photographs from his smart office. </a:t>
              </a:r>
              <a:endParaRPr lang="en-US" sz="1100" kern="1200" dirty="0">
                <a:solidFill>
                  <a:schemeClr val="tx1"/>
                </a:solidFill>
                <a:latin typeface="Arial" panose="020B0604020202020204" pitchFamily="34" charset="0"/>
                <a:cs typeface="Arial" panose="020B0604020202020204" pitchFamily="34" charset="0"/>
              </a:endParaRPr>
            </a:p>
          </p:txBody>
        </p:sp>
        <p:sp>
          <p:nvSpPr>
            <p:cNvPr id="10" name="Rounded Rectangle 9"/>
            <p:cNvSpPr/>
            <p:nvPr/>
          </p:nvSpPr>
          <p:spPr>
            <a:xfrm>
              <a:off x="4347588" y="1885599"/>
              <a:ext cx="1464651" cy="1342557"/>
            </a:xfrm>
            <a:prstGeom prst="roundRect">
              <a:avLst>
                <a:gd name="adj" fmla="val 10000"/>
              </a:avLst>
            </a:prstGeom>
            <a:blipFill rotWithShape="1">
              <a:blip r:embed="rId5"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1" name="Freeform 10"/>
            <p:cNvSpPr/>
            <p:nvPr/>
          </p:nvSpPr>
          <p:spPr>
            <a:xfrm rot="21600000">
              <a:off x="4287182" y="3482279"/>
              <a:ext cx="1585464" cy="2262096"/>
            </a:xfrm>
            <a:custGeom>
              <a:avLst/>
              <a:gdLst>
                <a:gd name="connsiteX0" fmla="*/ 166474 w 1585464"/>
                <a:gd name="connsiteY0" fmla="*/ 0 h 2262095"/>
                <a:gd name="connsiteX1" fmla="*/ 1418990 w 1585464"/>
                <a:gd name="connsiteY1" fmla="*/ 0 h 2262095"/>
                <a:gd name="connsiteX2" fmla="*/ 1585464 w 1585464"/>
                <a:gd name="connsiteY2" fmla="*/ 166474 h 2262095"/>
                <a:gd name="connsiteX3" fmla="*/ 1585464 w 1585464"/>
                <a:gd name="connsiteY3" fmla="*/ 2262095 h 2262095"/>
                <a:gd name="connsiteX4" fmla="*/ 1585464 w 1585464"/>
                <a:gd name="connsiteY4" fmla="*/ 2262095 h 2262095"/>
                <a:gd name="connsiteX5" fmla="*/ 0 w 1585464"/>
                <a:gd name="connsiteY5" fmla="*/ 2262095 h 2262095"/>
                <a:gd name="connsiteX6" fmla="*/ 0 w 1585464"/>
                <a:gd name="connsiteY6" fmla="*/ 2262095 h 2262095"/>
                <a:gd name="connsiteX7" fmla="*/ 0 w 1585464"/>
                <a:gd name="connsiteY7" fmla="*/ 166474 h 2262095"/>
                <a:gd name="connsiteX8" fmla="*/ 166474 w 1585464"/>
                <a:gd name="connsiteY8" fmla="*/ 0 h 2262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5464" h="2262095">
                  <a:moveTo>
                    <a:pt x="1418990" y="2262095"/>
                  </a:moveTo>
                  <a:lnTo>
                    <a:pt x="166474" y="2262095"/>
                  </a:lnTo>
                  <a:cubicBezTo>
                    <a:pt x="74533" y="2262095"/>
                    <a:pt x="0" y="2187562"/>
                    <a:pt x="0" y="2095621"/>
                  </a:cubicBezTo>
                  <a:lnTo>
                    <a:pt x="0" y="0"/>
                  </a:lnTo>
                  <a:lnTo>
                    <a:pt x="0" y="0"/>
                  </a:lnTo>
                  <a:lnTo>
                    <a:pt x="1585464" y="0"/>
                  </a:lnTo>
                  <a:lnTo>
                    <a:pt x="1585464" y="0"/>
                  </a:lnTo>
                  <a:lnTo>
                    <a:pt x="1585464" y="2095621"/>
                  </a:lnTo>
                  <a:cubicBezTo>
                    <a:pt x="1585464" y="2187562"/>
                    <a:pt x="1510931" y="2262095"/>
                    <a:pt x="1418990" y="2262095"/>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6990" tIns="78233" rIns="126990" bIns="126990"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Although they hadn’t met, Mary considered Jose her boyfriend. She shared everything happening in her life with Jose and trusted him implicitly.</a:t>
              </a:r>
              <a:endParaRPr lang="en-US" sz="1100" kern="1200" dirty="0">
                <a:solidFill>
                  <a:schemeClr val="tx1"/>
                </a:solidFill>
                <a:latin typeface="Arial" panose="020B0604020202020204" pitchFamily="34" charset="0"/>
                <a:cs typeface="Arial" panose="020B0604020202020204" pitchFamily="34" charset="0"/>
              </a:endParaRPr>
            </a:p>
          </p:txBody>
        </p:sp>
        <p:sp>
          <p:nvSpPr>
            <p:cNvPr id="12" name="Rounded Rectangle 11"/>
            <p:cNvSpPr/>
            <p:nvPr/>
          </p:nvSpPr>
          <p:spPr>
            <a:xfrm>
              <a:off x="6176936" y="1885599"/>
              <a:ext cx="1293976" cy="1342557"/>
            </a:xfrm>
            <a:prstGeom prst="roundRect">
              <a:avLst>
                <a:gd name="adj" fmla="val 10000"/>
              </a:avLst>
            </a:prstGeom>
            <a:blipFill rotWithShape="1">
              <a:blip r:embed="rId6"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Freeform 12"/>
            <p:cNvSpPr/>
            <p:nvPr/>
          </p:nvSpPr>
          <p:spPr>
            <a:xfrm rot="21600000">
              <a:off x="6031192" y="3482280"/>
              <a:ext cx="1585465" cy="2262095"/>
            </a:xfrm>
            <a:custGeom>
              <a:avLst/>
              <a:gdLst>
                <a:gd name="connsiteX0" fmla="*/ 166474 w 1585464"/>
                <a:gd name="connsiteY0" fmla="*/ 0 h 2262095"/>
                <a:gd name="connsiteX1" fmla="*/ 1418990 w 1585464"/>
                <a:gd name="connsiteY1" fmla="*/ 0 h 2262095"/>
                <a:gd name="connsiteX2" fmla="*/ 1585464 w 1585464"/>
                <a:gd name="connsiteY2" fmla="*/ 166474 h 2262095"/>
                <a:gd name="connsiteX3" fmla="*/ 1585464 w 1585464"/>
                <a:gd name="connsiteY3" fmla="*/ 2262095 h 2262095"/>
                <a:gd name="connsiteX4" fmla="*/ 1585464 w 1585464"/>
                <a:gd name="connsiteY4" fmla="*/ 2262095 h 2262095"/>
                <a:gd name="connsiteX5" fmla="*/ 0 w 1585464"/>
                <a:gd name="connsiteY5" fmla="*/ 2262095 h 2262095"/>
                <a:gd name="connsiteX6" fmla="*/ 0 w 1585464"/>
                <a:gd name="connsiteY6" fmla="*/ 2262095 h 2262095"/>
                <a:gd name="connsiteX7" fmla="*/ 0 w 1585464"/>
                <a:gd name="connsiteY7" fmla="*/ 166474 h 2262095"/>
                <a:gd name="connsiteX8" fmla="*/ 166474 w 1585464"/>
                <a:gd name="connsiteY8" fmla="*/ 0 h 2262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5464" h="2262095">
                  <a:moveTo>
                    <a:pt x="1418990" y="2262095"/>
                  </a:moveTo>
                  <a:lnTo>
                    <a:pt x="166474" y="2262095"/>
                  </a:lnTo>
                  <a:cubicBezTo>
                    <a:pt x="74533" y="2262095"/>
                    <a:pt x="0" y="2187562"/>
                    <a:pt x="0" y="2095621"/>
                  </a:cubicBezTo>
                  <a:lnTo>
                    <a:pt x="0" y="0"/>
                  </a:lnTo>
                  <a:lnTo>
                    <a:pt x="0" y="0"/>
                  </a:lnTo>
                  <a:lnTo>
                    <a:pt x="1585464" y="0"/>
                  </a:lnTo>
                  <a:lnTo>
                    <a:pt x="1585464" y="0"/>
                  </a:lnTo>
                  <a:lnTo>
                    <a:pt x="1585464" y="2095621"/>
                  </a:lnTo>
                  <a:cubicBezTo>
                    <a:pt x="1585464" y="2187562"/>
                    <a:pt x="1510931" y="2262095"/>
                    <a:pt x="1418990" y="2262095"/>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6990" tIns="78232" rIns="126991" bIns="126990"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Jose arranged to stay with Mary over Christmas. He asked if he could bring his daughter as he wanted her to meet Mary. Jose sent photographs of his and his daughter’s passports.</a:t>
              </a:r>
              <a:endParaRPr lang="en-US" sz="1100" kern="1200" dirty="0">
                <a:solidFill>
                  <a:schemeClr val="tx1"/>
                </a:solidFill>
                <a:latin typeface="Arial" panose="020B0604020202020204" pitchFamily="34" charset="0"/>
                <a:cs typeface="Arial" panose="020B0604020202020204" pitchFamily="34" charset="0"/>
              </a:endParaRPr>
            </a:p>
          </p:txBody>
        </p:sp>
        <p:sp>
          <p:nvSpPr>
            <p:cNvPr id="14" name="Rounded Rectangle 13"/>
            <p:cNvSpPr/>
            <p:nvPr/>
          </p:nvSpPr>
          <p:spPr>
            <a:xfrm>
              <a:off x="7775203" y="1878249"/>
              <a:ext cx="1585464" cy="1357257"/>
            </a:xfrm>
            <a:prstGeom prst="roundRect">
              <a:avLst>
                <a:gd name="adj" fmla="val 10000"/>
              </a:avLst>
            </a:prstGeom>
            <a:blipFill rotWithShape="1">
              <a:blip r:embed="rId7"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5" name="Freeform 14"/>
            <p:cNvSpPr/>
            <p:nvPr/>
          </p:nvSpPr>
          <p:spPr>
            <a:xfrm rot="21600000">
              <a:off x="7775203" y="3482280"/>
              <a:ext cx="1585464" cy="2262095"/>
            </a:xfrm>
            <a:custGeom>
              <a:avLst/>
              <a:gdLst>
                <a:gd name="connsiteX0" fmla="*/ 166474 w 1585464"/>
                <a:gd name="connsiteY0" fmla="*/ 0 h 2262095"/>
                <a:gd name="connsiteX1" fmla="*/ 1418990 w 1585464"/>
                <a:gd name="connsiteY1" fmla="*/ 0 h 2262095"/>
                <a:gd name="connsiteX2" fmla="*/ 1585464 w 1585464"/>
                <a:gd name="connsiteY2" fmla="*/ 166474 h 2262095"/>
                <a:gd name="connsiteX3" fmla="*/ 1585464 w 1585464"/>
                <a:gd name="connsiteY3" fmla="*/ 2262095 h 2262095"/>
                <a:gd name="connsiteX4" fmla="*/ 1585464 w 1585464"/>
                <a:gd name="connsiteY4" fmla="*/ 2262095 h 2262095"/>
                <a:gd name="connsiteX5" fmla="*/ 0 w 1585464"/>
                <a:gd name="connsiteY5" fmla="*/ 2262095 h 2262095"/>
                <a:gd name="connsiteX6" fmla="*/ 0 w 1585464"/>
                <a:gd name="connsiteY6" fmla="*/ 2262095 h 2262095"/>
                <a:gd name="connsiteX7" fmla="*/ 0 w 1585464"/>
                <a:gd name="connsiteY7" fmla="*/ 166474 h 2262095"/>
                <a:gd name="connsiteX8" fmla="*/ 166474 w 1585464"/>
                <a:gd name="connsiteY8" fmla="*/ 0 h 2262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5464" h="2262095">
                  <a:moveTo>
                    <a:pt x="1418990" y="2262095"/>
                  </a:moveTo>
                  <a:lnTo>
                    <a:pt x="166474" y="2262095"/>
                  </a:lnTo>
                  <a:cubicBezTo>
                    <a:pt x="74533" y="2262095"/>
                    <a:pt x="0" y="2187562"/>
                    <a:pt x="0" y="2095621"/>
                  </a:cubicBezTo>
                  <a:lnTo>
                    <a:pt x="0" y="0"/>
                  </a:lnTo>
                  <a:lnTo>
                    <a:pt x="0" y="0"/>
                  </a:lnTo>
                  <a:lnTo>
                    <a:pt x="1585464" y="0"/>
                  </a:lnTo>
                  <a:lnTo>
                    <a:pt x="1585464" y="0"/>
                  </a:lnTo>
                  <a:lnTo>
                    <a:pt x="1585464" y="2095621"/>
                  </a:lnTo>
                  <a:cubicBezTo>
                    <a:pt x="1585464" y="2187562"/>
                    <a:pt x="1510931" y="2262095"/>
                    <a:pt x="1418990" y="2262095"/>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6990" tIns="78232" rIns="126990" bIns="126990"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He also mentioned a holiday home he owned in Tuscany. He sent a photograph of him on holiday there with his daughter. The photos looked very luxurious.</a:t>
              </a:r>
              <a:endParaRPr lang="en-US" sz="1100" kern="1200" dirty="0">
                <a:solidFill>
                  <a:schemeClr val="tx1"/>
                </a:solidFill>
                <a:latin typeface="Arial" panose="020B0604020202020204" pitchFamily="34" charset="0"/>
                <a:cs typeface="Arial" panose="020B0604020202020204" pitchFamily="34" charset="0"/>
              </a:endParaRPr>
            </a:p>
          </p:txBody>
        </p:sp>
        <p:sp>
          <p:nvSpPr>
            <p:cNvPr id="16" name="Rounded Rectangle 15"/>
            <p:cNvSpPr/>
            <p:nvPr/>
          </p:nvSpPr>
          <p:spPr>
            <a:xfrm>
              <a:off x="9613897" y="1885599"/>
              <a:ext cx="1396096" cy="1342557"/>
            </a:xfrm>
            <a:prstGeom prst="roundRect">
              <a:avLst>
                <a:gd name="adj" fmla="val 10000"/>
              </a:avLst>
            </a:prstGeom>
            <a:blipFill rotWithShape="1">
              <a:blip r:embed="rId8"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7" name="Freeform 16"/>
            <p:cNvSpPr/>
            <p:nvPr/>
          </p:nvSpPr>
          <p:spPr>
            <a:xfrm rot="21600000">
              <a:off x="9519213" y="3482280"/>
              <a:ext cx="1585464" cy="2262096"/>
            </a:xfrm>
            <a:custGeom>
              <a:avLst/>
              <a:gdLst>
                <a:gd name="connsiteX0" fmla="*/ 166474 w 1585464"/>
                <a:gd name="connsiteY0" fmla="*/ 0 h 2262095"/>
                <a:gd name="connsiteX1" fmla="*/ 1418990 w 1585464"/>
                <a:gd name="connsiteY1" fmla="*/ 0 h 2262095"/>
                <a:gd name="connsiteX2" fmla="*/ 1585464 w 1585464"/>
                <a:gd name="connsiteY2" fmla="*/ 166474 h 2262095"/>
                <a:gd name="connsiteX3" fmla="*/ 1585464 w 1585464"/>
                <a:gd name="connsiteY3" fmla="*/ 2262095 h 2262095"/>
                <a:gd name="connsiteX4" fmla="*/ 1585464 w 1585464"/>
                <a:gd name="connsiteY4" fmla="*/ 2262095 h 2262095"/>
                <a:gd name="connsiteX5" fmla="*/ 0 w 1585464"/>
                <a:gd name="connsiteY5" fmla="*/ 2262095 h 2262095"/>
                <a:gd name="connsiteX6" fmla="*/ 0 w 1585464"/>
                <a:gd name="connsiteY6" fmla="*/ 2262095 h 2262095"/>
                <a:gd name="connsiteX7" fmla="*/ 0 w 1585464"/>
                <a:gd name="connsiteY7" fmla="*/ 166474 h 2262095"/>
                <a:gd name="connsiteX8" fmla="*/ 166474 w 1585464"/>
                <a:gd name="connsiteY8" fmla="*/ 0 h 2262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5464" h="2262095">
                  <a:moveTo>
                    <a:pt x="1418990" y="2262095"/>
                  </a:moveTo>
                  <a:lnTo>
                    <a:pt x="166474" y="2262095"/>
                  </a:lnTo>
                  <a:cubicBezTo>
                    <a:pt x="74533" y="2262095"/>
                    <a:pt x="0" y="2187562"/>
                    <a:pt x="0" y="2095621"/>
                  </a:cubicBezTo>
                  <a:lnTo>
                    <a:pt x="0" y="0"/>
                  </a:lnTo>
                  <a:lnTo>
                    <a:pt x="0" y="0"/>
                  </a:lnTo>
                  <a:lnTo>
                    <a:pt x="1585464" y="0"/>
                  </a:lnTo>
                  <a:lnTo>
                    <a:pt x="1585464" y="0"/>
                  </a:lnTo>
                  <a:lnTo>
                    <a:pt x="1585464" y="2095621"/>
                  </a:lnTo>
                  <a:cubicBezTo>
                    <a:pt x="1585464" y="2187562"/>
                    <a:pt x="1510931" y="2262095"/>
                    <a:pt x="1418990" y="2262095"/>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6990" tIns="78232" rIns="126990" bIns="126991"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The day Jose was meant to arrive in the UK, he called Mary to say that he had been involved in an accident on his way to the airport.</a:t>
              </a:r>
              <a:endParaRPr lang="en-US" sz="1100" kern="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32424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Romance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562403" y="1453290"/>
            <a:ext cx="10744693" cy="4389567"/>
            <a:chOff x="562403" y="1453290"/>
            <a:chExt cx="10744693" cy="4389567"/>
          </a:xfrm>
        </p:grpSpPr>
        <p:sp>
          <p:nvSpPr>
            <p:cNvPr id="4" name="Rounded Rectangle 3"/>
            <p:cNvSpPr/>
            <p:nvPr/>
          </p:nvSpPr>
          <p:spPr>
            <a:xfrm>
              <a:off x="562403" y="1453290"/>
              <a:ext cx="10744693" cy="1988739"/>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Rounded Rectangle 4"/>
            <p:cNvSpPr/>
            <p:nvPr/>
          </p:nvSpPr>
          <p:spPr>
            <a:xfrm>
              <a:off x="888195" y="1629143"/>
              <a:ext cx="1869093" cy="1611744"/>
            </a:xfrm>
            <a:prstGeom prst="roundRect">
              <a:avLst>
                <a:gd name="adj" fmla="val 10000"/>
              </a:avLst>
            </a:prstGeom>
            <a:blipFill rotWithShape="1">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6" name="Freeform 5"/>
            <p:cNvSpPr/>
            <p:nvPr/>
          </p:nvSpPr>
          <p:spPr>
            <a:xfrm rot="21600000">
              <a:off x="888195" y="3424389"/>
              <a:ext cx="1869093" cy="2418468"/>
            </a:xfrm>
            <a:custGeom>
              <a:avLst/>
              <a:gdLst>
                <a:gd name="connsiteX0" fmla="*/ 196255 w 1869093"/>
                <a:gd name="connsiteY0" fmla="*/ 0 h 2418468"/>
                <a:gd name="connsiteX1" fmla="*/ 1672838 w 1869093"/>
                <a:gd name="connsiteY1" fmla="*/ 0 h 2418468"/>
                <a:gd name="connsiteX2" fmla="*/ 1869093 w 1869093"/>
                <a:gd name="connsiteY2" fmla="*/ 196255 h 2418468"/>
                <a:gd name="connsiteX3" fmla="*/ 1869093 w 1869093"/>
                <a:gd name="connsiteY3" fmla="*/ 2418468 h 2418468"/>
                <a:gd name="connsiteX4" fmla="*/ 1869093 w 1869093"/>
                <a:gd name="connsiteY4" fmla="*/ 2418468 h 2418468"/>
                <a:gd name="connsiteX5" fmla="*/ 0 w 1869093"/>
                <a:gd name="connsiteY5" fmla="*/ 2418468 h 2418468"/>
                <a:gd name="connsiteX6" fmla="*/ 0 w 1869093"/>
                <a:gd name="connsiteY6" fmla="*/ 2418468 h 2418468"/>
                <a:gd name="connsiteX7" fmla="*/ 0 w 1869093"/>
                <a:gd name="connsiteY7" fmla="*/ 196255 h 2418468"/>
                <a:gd name="connsiteX8" fmla="*/ 196255 w 1869093"/>
                <a:gd name="connsiteY8" fmla="*/ 0 h 241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9093" h="2418468">
                  <a:moveTo>
                    <a:pt x="1672838" y="2418468"/>
                  </a:moveTo>
                  <a:lnTo>
                    <a:pt x="196255" y="2418468"/>
                  </a:lnTo>
                  <a:cubicBezTo>
                    <a:pt x="87866" y="2418468"/>
                    <a:pt x="0" y="2330602"/>
                    <a:pt x="0" y="2222213"/>
                  </a:cubicBezTo>
                  <a:lnTo>
                    <a:pt x="0" y="0"/>
                  </a:lnTo>
                  <a:lnTo>
                    <a:pt x="0" y="0"/>
                  </a:lnTo>
                  <a:lnTo>
                    <a:pt x="1869093" y="0"/>
                  </a:lnTo>
                  <a:lnTo>
                    <a:pt x="1869093" y="0"/>
                  </a:lnTo>
                  <a:lnTo>
                    <a:pt x="1869093" y="2222213"/>
                  </a:lnTo>
                  <a:cubicBezTo>
                    <a:pt x="1869093" y="2330602"/>
                    <a:pt x="1781227" y="2418468"/>
                    <a:pt x="1672838" y="2418468"/>
                  </a:cubicBezTo>
                  <a:close/>
                </a:path>
              </a:pathLst>
            </a:custGeom>
            <a:solidFill>
              <a:schemeClr val="bg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35713" tIns="78232" rIns="135713" bIns="135713"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Jose told Mary his medical treatment could cost £5000 and he couldn’t pay himself as he was awaiting funds to be released by an overseas investor. Mary offered to transfer money to pay for the treatment.</a:t>
              </a:r>
              <a:endParaRPr lang="en-US" sz="1100" kern="1200" dirty="0">
                <a:latin typeface="Arial" panose="020B0604020202020204" pitchFamily="34" charset="0"/>
                <a:cs typeface="Arial" panose="020B0604020202020204" pitchFamily="34" charset="0"/>
              </a:endParaRPr>
            </a:p>
          </p:txBody>
        </p:sp>
        <p:sp>
          <p:nvSpPr>
            <p:cNvPr id="7" name="Rounded Rectangle 6"/>
            <p:cNvSpPr/>
            <p:nvPr/>
          </p:nvSpPr>
          <p:spPr>
            <a:xfrm>
              <a:off x="2944199" y="1629143"/>
              <a:ext cx="1869093" cy="1611744"/>
            </a:xfrm>
            <a:prstGeom prst="roundRect">
              <a:avLst>
                <a:gd name="adj" fmla="val 10000"/>
              </a:avLst>
            </a:prstGeom>
            <a:blipFill rotWithShape="1">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8" name="Freeform 7"/>
            <p:cNvSpPr/>
            <p:nvPr/>
          </p:nvSpPr>
          <p:spPr>
            <a:xfrm rot="21600000">
              <a:off x="2944199" y="3424388"/>
              <a:ext cx="1869093" cy="2418469"/>
            </a:xfrm>
            <a:custGeom>
              <a:avLst/>
              <a:gdLst>
                <a:gd name="connsiteX0" fmla="*/ 196255 w 1869093"/>
                <a:gd name="connsiteY0" fmla="*/ 0 h 2418468"/>
                <a:gd name="connsiteX1" fmla="*/ 1672838 w 1869093"/>
                <a:gd name="connsiteY1" fmla="*/ 0 h 2418468"/>
                <a:gd name="connsiteX2" fmla="*/ 1869093 w 1869093"/>
                <a:gd name="connsiteY2" fmla="*/ 196255 h 2418468"/>
                <a:gd name="connsiteX3" fmla="*/ 1869093 w 1869093"/>
                <a:gd name="connsiteY3" fmla="*/ 2418468 h 2418468"/>
                <a:gd name="connsiteX4" fmla="*/ 1869093 w 1869093"/>
                <a:gd name="connsiteY4" fmla="*/ 2418468 h 2418468"/>
                <a:gd name="connsiteX5" fmla="*/ 0 w 1869093"/>
                <a:gd name="connsiteY5" fmla="*/ 2418468 h 2418468"/>
                <a:gd name="connsiteX6" fmla="*/ 0 w 1869093"/>
                <a:gd name="connsiteY6" fmla="*/ 2418468 h 2418468"/>
                <a:gd name="connsiteX7" fmla="*/ 0 w 1869093"/>
                <a:gd name="connsiteY7" fmla="*/ 196255 h 2418468"/>
                <a:gd name="connsiteX8" fmla="*/ 196255 w 1869093"/>
                <a:gd name="connsiteY8" fmla="*/ 0 h 241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9093" h="2418468">
                  <a:moveTo>
                    <a:pt x="1672838" y="2418468"/>
                  </a:moveTo>
                  <a:lnTo>
                    <a:pt x="196255" y="2418468"/>
                  </a:lnTo>
                  <a:cubicBezTo>
                    <a:pt x="87866" y="2418468"/>
                    <a:pt x="0" y="2330602"/>
                    <a:pt x="0" y="2222213"/>
                  </a:cubicBezTo>
                  <a:lnTo>
                    <a:pt x="0" y="0"/>
                  </a:lnTo>
                  <a:lnTo>
                    <a:pt x="0" y="0"/>
                  </a:lnTo>
                  <a:lnTo>
                    <a:pt x="1869093" y="0"/>
                  </a:lnTo>
                  <a:lnTo>
                    <a:pt x="1869093" y="0"/>
                  </a:lnTo>
                  <a:lnTo>
                    <a:pt x="1869093" y="2222213"/>
                  </a:lnTo>
                  <a:cubicBezTo>
                    <a:pt x="1869093" y="2330602"/>
                    <a:pt x="1781227" y="2418468"/>
                    <a:pt x="1672838" y="2418468"/>
                  </a:cubicBezTo>
                  <a:close/>
                </a:path>
              </a:pathLst>
            </a:custGeom>
            <a:solidFill>
              <a:schemeClr val="bg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35713" tIns="78233" rIns="135713" bIns="135713"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The cost of the treatment increased by £3000 so Mary transferred more money.</a:t>
              </a:r>
              <a:endParaRPr lang="en-US" sz="1100" kern="1200" dirty="0">
                <a:latin typeface="Arial" panose="020B0604020202020204" pitchFamily="34" charset="0"/>
                <a:cs typeface="Arial" panose="020B0604020202020204" pitchFamily="34" charset="0"/>
              </a:endParaRPr>
            </a:p>
          </p:txBody>
        </p:sp>
        <p:sp>
          <p:nvSpPr>
            <p:cNvPr id="10" name="Rounded Rectangle 9"/>
            <p:cNvSpPr/>
            <p:nvPr/>
          </p:nvSpPr>
          <p:spPr>
            <a:xfrm>
              <a:off x="5002165" y="1629143"/>
              <a:ext cx="1865168" cy="1611744"/>
            </a:xfrm>
            <a:prstGeom prst="roundRect">
              <a:avLst>
                <a:gd name="adj" fmla="val 10000"/>
              </a:avLst>
            </a:prstGeom>
            <a:blipFill rotWithShape="1">
              <a:blip r:embed="rId5"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1" name="Freeform 10"/>
            <p:cNvSpPr/>
            <p:nvPr/>
          </p:nvSpPr>
          <p:spPr>
            <a:xfrm rot="21600000">
              <a:off x="5000202" y="3424388"/>
              <a:ext cx="1869094" cy="2418469"/>
            </a:xfrm>
            <a:custGeom>
              <a:avLst/>
              <a:gdLst>
                <a:gd name="connsiteX0" fmla="*/ 196255 w 1869093"/>
                <a:gd name="connsiteY0" fmla="*/ 0 h 2418468"/>
                <a:gd name="connsiteX1" fmla="*/ 1672838 w 1869093"/>
                <a:gd name="connsiteY1" fmla="*/ 0 h 2418468"/>
                <a:gd name="connsiteX2" fmla="*/ 1869093 w 1869093"/>
                <a:gd name="connsiteY2" fmla="*/ 196255 h 2418468"/>
                <a:gd name="connsiteX3" fmla="*/ 1869093 w 1869093"/>
                <a:gd name="connsiteY3" fmla="*/ 2418468 h 2418468"/>
                <a:gd name="connsiteX4" fmla="*/ 1869093 w 1869093"/>
                <a:gd name="connsiteY4" fmla="*/ 2418468 h 2418468"/>
                <a:gd name="connsiteX5" fmla="*/ 0 w 1869093"/>
                <a:gd name="connsiteY5" fmla="*/ 2418468 h 2418468"/>
                <a:gd name="connsiteX6" fmla="*/ 0 w 1869093"/>
                <a:gd name="connsiteY6" fmla="*/ 2418468 h 2418468"/>
                <a:gd name="connsiteX7" fmla="*/ 0 w 1869093"/>
                <a:gd name="connsiteY7" fmla="*/ 196255 h 2418468"/>
                <a:gd name="connsiteX8" fmla="*/ 196255 w 1869093"/>
                <a:gd name="connsiteY8" fmla="*/ 0 h 241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9093" h="2418468">
                  <a:moveTo>
                    <a:pt x="1672838" y="2418468"/>
                  </a:moveTo>
                  <a:lnTo>
                    <a:pt x="196255" y="2418468"/>
                  </a:lnTo>
                  <a:cubicBezTo>
                    <a:pt x="87866" y="2418468"/>
                    <a:pt x="0" y="2330602"/>
                    <a:pt x="0" y="2222213"/>
                  </a:cubicBezTo>
                  <a:lnTo>
                    <a:pt x="0" y="0"/>
                  </a:lnTo>
                  <a:lnTo>
                    <a:pt x="0" y="0"/>
                  </a:lnTo>
                  <a:lnTo>
                    <a:pt x="1869093" y="0"/>
                  </a:lnTo>
                  <a:lnTo>
                    <a:pt x="1869093" y="0"/>
                  </a:lnTo>
                  <a:lnTo>
                    <a:pt x="1869093" y="2222213"/>
                  </a:lnTo>
                  <a:cubicBezTo>
                    <a:pt x="1869093" y="2330602"/>
                    <a:pt x="1781227" y="2418468"/>
                    <a:pt x="1672838" y="2418468"/>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35713" tIns="78233" rIns="135714" bIns="135713"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Jose’s passport was also destroyed in the accident. He needed another £6000 to pay for a new passport, flights and a hotel near the hospital for his son. There were more and more requests for money over the next few days. Meanwhile, Jose sent photos from inside the hospital.</a:t>
              </a:r>
              <a:endParaRPr lang="en-US" sz="1100" kern="1200" dirty="0">
                <a:solidFill>
                  <a:schemeClr val="tx1"/>
                </a:solidFill>
                <a:latin typeface="Arial" panose="020B0604020202020204" pitchFamily="34" charset="0"/>
                <a:cs typeface="Arial" panose="020B0604020202020204" pitchFamily="34" charset="0"/>
              </a:endParaRPr>
            </a:p>
          </p:txBody>
        </p:sp>
        <p:sp>
          <p:nvSpPr>
            <p:cNvPr id="12" name="Rounded Rectangle 11"/>
            <p:cNvSpPr/>
            <p:nvPr/>
          </p:nvSpPr>
          <p:spPr>
            <a:xfrm>
              <a:off x="7127418" y="1629143"/>
              <a:ext cx="1726668" cy="1611744"/>
            </a:xfrm>
            <a:prstGeom prst="roundRect">
              <a:avLst>
                <a:gd name="adj" fmla="val 10000"/>
              </a:avLst>
            </a:prstGeom>
            <a:blipFill rotWithShape="1">
              <a:blip r:embed="rId6"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Freeform 12"/>
            <p:cNvSpPr/>
            <p:nvPr/>
          </p:nvSpPr>
          <p:spPr>
            <a:xfrm rot="21600000">
              <a:off x="7056205" y="3424389"/>
              <a:ext cx="1869094" cy="2418468"/>
            </a:xfrm>
            <a:custGeom>
              <a:avLst/>
              <a:gdLst>
                <a:gd name="connsiteX0" fmla="*/ 196255 w 1869093"/>
                <a:gd name="connsiteY0" fmla="*/ 0 h 2418468"/>
                <a:gd name="connsiteX1" fmla="*/ 1672838 w 1869093"/>
                <a:gd name="connsiteY1" fmla="*/ 0 h 2418468"/>
                <a:gd name="connsiteX2" fmla="*/ 1869093 w 1869093"/>
                <a:gd name="connsiteY2" fmla="*/ 196255 h 2418468"/>
                <a:gd name="connsiteX3" fmla="*/ 1869093 w 1869093"/>
                <a:gd name="connsiteY3" fmla="*/ 2418468 h 2418468"/>
                <a:gd name="connsiteX4" fmla="*/ 1869093 w 1869093"/>
                <a:gd name="connsiteY4" fmla="*/ 2418468 h 2418468"/>
                <a:gd name="connsiteX5" fmla="*/ 0 w 1869093"/>
                <a:gd name="connsiteY5" fmla="*/ 2418468 h 2418468"/>
                <a:gd name="connsiteX6" fmla="*/ 0 w 1869093"/>
                <a:gd name="connsiteY6" fmla="*/ 2418468 h 2418468"/>
                <a:gd name="connsiteX7" fmla="*/ 0 w 1869093"/>
                <a:gd name="connsiteY7" fmla="*/ 196255 h 2418468"/>
                <a:gd name="connsiteX8" fmla="*/ 196255 w 1869093"/>
                <a:gd name="connsiteY8" fmla="*/ 0 h 241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9093" h="2418468">
                  <a:moveTo>
                    <a:pt x="1672838" y="2418468"/>
                  </a:moveTo>
                  <a:lnTo>
                    <a:pt x="196255" y="2418468"/>
                  </a:lnTo>
                  <a:cubicBezTo>
                    <a:pt x="87866" y="2418468"/>
                    <a:pt x="0" y="2330602"/>
                    <a:pt x="0" y="2222213"/>
                  </a:cubicBezTo>
                  <a:lnTo>
                    <a:pt x="0" y="0"/>
                  </a:lnTo>
                  <a:lnTo>
                    <a:pt x="0" y="0"/>
                  </a:lnTo>
                  <a:lnTo>
                    <a:pt x="1869093" y="0"/>
                  </a:lnTo>
                  <a:lnTo>
                    <a:pt x="1869093" y="0"/>
                  </a:lnTo>
                  <a:lnTo>
                    <a:pt x="1869093" y="2222213"/>
                  </a:lnTo>
                  <a:cubicBezTo>
                    <a:pt x="1869093" y="2330602"/>
                    <a:pt x="1781227" y="2418468"/>
                    <a:pt x="1672838" y="2418468"/>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35713" tIns="78232" rIns="135714" bIns="135713"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Mary’s bank became suspicious and refused to allow any more bank transfers. Mary convinced her friend from church to transfer £10,000 to the suspect. She told her friend it was for her husband’s VISA. Mary convinced her friend from church to transfer £10,000 to the suspect. She told her friend it was for her husband’s VISA. </a:t>
              </a:r>
              <a:endParaRPr lang="en-US" sz="1100" kern="1200" dirty="0">
                <a:solidFill>
                  <a:schemeClr val="tx1"/>
                </a:solidFill>
                <a:latin typeface="Arial" panose="020B0604020202020204" pitchFamily="34" charset="0"/>
                <a:cs typeface="Arial" panose="020B0604020202020204" pitchFamily="34" charset="0"/>
              </a:endParaRPr>
            </a:p>
          </p:txBody>
        </p:sp>
        <p:sp>
          <p:nvSpPr>
            <p:cNvPr id="14" name="Rounded Rectangle 13"/>
            <p:cNvSpPr/>
            <p:nvPr/>
          </p:nvSpPr>
          <p:spPr>
            <a:xfrm>
              <a:off x="9247709" y="1606129"/>
              <a:ext cx="1598093" cy="1657773"/>
            </a:xfrm>
            <a:prstGeom prst="roundRect">
              <a:avLst>
                <a:gd name="adj" fmla="val 10000"/>
              </a:avLst>
            </a:prstGeom>
            <a:blipFill rotWithShape="1">
              <a:blip r:embed="rId7"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5" name="Freeform 14"/>
            <p:cNvSpPr/>
            <p:nvPr/>
          </p:nvSpPr>
          <p:spPr>
            <a:xfrm rot="21600000">
              <a:off x="9112209" y="3424389"/>
              <a:ext cx="1869093" cy="2418468"/>
            </a:xfrm>
            <a:custGeom>
              <a:avLst/>
              <a:gdLst>
                <a:gd name="connsiteX0" fmla="*/ 196255 w 1869093"/>
                <a:gd name="connsiteY0" fmla="*/ 0 h 2418468"/>
                <a:gd name="connsiteX1" fmla="*/ 1672838 w 1869093"/>
                <a:gd name="connsiteY1" fmla="*/ 0 h 2418468"/>
                <a:gd name="connsiteX2" fmla="*/ 1869093 w 1869093"/>
                <a:gd name="connsiteY2" fmla="*/ 196255 h 2418468"/>
                <a:gd name="connsiteX3" fmla="*/ 1869093 w 1869093"/>
                <a:gd name="connsiteY3" fmla="*/ 2418468 h 2418468"/>
                <a:gd name="connsiteX4" fmla="*/ 1869093 w 1869093"/>
                <a:gd name="connsiteY4" fmla="*/ 2418468 h 2418468"/>
                <a:gd name="connsiteX5" fmla="*/ 0 w 1869093"/>
                <a:gd name="connsiteY5" fmla="*/ 2418468 h 2418468"/>
                <a:gd name="connsiteX6" fmla="*/ 0 w 1869093"/>
                <a:gd name="connsiteY6" fmla="*/ 2418468 h 2418468"/>
                <a:gd name="connsiteX7" fmla="*/ 0 w 1869093"/>
                <a:gd name="connsiteY7" fmla="*/ 196255 h 2418468"/>
                <a:gd name="connsiteX8" fmla="*/ 196255 w 1869093"/>
                <a:gd name="connsiteY8" fmla="*/ 0 h 241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9093" h="2418468">
                  <a:moveTo>
                    <a:pt x="1672838" y="2418468"/>
                  </a:moveTo>
                  <a:lnTo>
                    <a:pt x="196255" y="2418468"/>
                  </a:lnTo>
                  <a:cubicBezTo>
                    <a:pt x="87866" y="2418468"/>
                    <a:pt x="0" y="2330602"/>
                    <a:pt x="0" y="2222213"/>
                  </a:cubicBezTo>
                  <a:lnTo>
                    <a:pt x="0" y="0"/>
                  </a:lnTo>
                  <a:lnTo>
                    <a:pt x="0" y="0"/>
                  </a:lnTo>
                  <a:lnTo>
                    <a:pt x="1869093" y="0"/>
                  </a:lnTo>
                  <a:lnTo>
                    <a:pt x="1869093" y="0"/>
                  </a:lnTo>
                  <a:lnTo>
                    <a:pt x="1869093" y="2222213"/>
                  </a:lnTo>
                  <a:cubicBezTo>
                    <a:pt x="1869093" y="2330602"/>
                    <a:pt x="1781227" y="2418468"/>
                    <a:pt x="1672838" y="2418468"/>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35713" tIns="78232" rIns="135713" bIns="135713" numCol="1" spcCol="1270" anchor="t" anchorCtr="0">
              <a:noAutofit/>
            </a:bodyPr>
            <a:lstStyle/>
            <a:p>
              <a:pPr lvl="0" algn="ctr" defTabSz="488950">
                <a:lnSpc>
                  <a:spcPct val="90000"/>
                </a:lnSpc>
                <a:spcBef>
                  <a:spcPct val="0"/>
                </a:spcBef>
                <a:spcAft>
                  <a:spcPct val="35000"/>
                </a:spcAft>
              </a:pPr>
              <a:r>
                <a:rPr lang="en-GB" sz="1100" kern="1200" dirty="0">
                  <a:solidFill>
                    <a:schemeClr val="tx1"/>
                  </a:solidFill>
                  <a:latin typeface="Arial" panose="020B0604020202020204" pitchFamily="34" charset="0"/>
                  <a:cs typeface="Arial" panose="020B0604020202020204" pitchFamily="34" charset="0"/>
                </a:rPr>
                <a:t>Jose told Mary that there had been a problem with the payment to the hotel. He said he would send the invoice from the hotel again as the incorrect payment details had been included in the first invoice. </a:t>
              </a:r>
              <a:endParaRPr lang="en-US" sz="1100" kern="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35210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Romance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698500" y="1394504"/>
            <a:ext cx="10604500" cy="4399192"/>
            <a:chOff x="698500" y="1394504"/>
            <a:chExt cx="10604500" cy="4399192"/>
          </a:xfrm>
        </p:grpSpPr>
        <p:sp>
          <p:nvSpPr>
            <p:cNvPr id="4" name="Rounded Rectangle 3"/>
            <p:cNvSpPr/>
            <p:nvPr/>
          </p:nvSpPr>
          <p:spPr>
            <a:xfrm>
              <a:off x="698500" y="1394504"/>
              <a:ext cx="10604500" cy="1987375"/>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Rounded Rectangle 4"/>
            <p:cNvSpPr/>
            <p:nvPr/>
          </p:nvSpPr>
          <p:spPr>
            <a:xfrm>
              <a:off x="1028703" y="1511302"/>
              <a:ext cx="1827384" cy="1753777"/>
            </a:xfrm>
            <a:prstGeom prst="roundRect">
              <a:avLst>
                <a:gd name="adj" fmla="val 10000"/>
              </a:avLst>
            </a:prstGeom>
            <a:blipFill rotWithShape="1">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6" name="Freeform 5"/>
            <p:cNvSpPr/>
            <p:nvPr/>
          </p:nvSpPr>
          <p:spPr>
            <a:xfrm rot="21600000">
              <a:off x="1020042" y="3376886"/>
              <a:ext cx="1844706" cy="2416810"/>
            </a:xfrm>
            <a:custGeom>
              <a:avLst/>
              <a:gdLst>
                <a:gd name="connsiteX0" fmla="*/ 193694 w 1844706"/>
                <a:gd name="connsiteY0" fmla="*/ 0 h 2416810"/>
                <a:gd name="connsiteX1" fmla="*/ 1651012 w 1844706"/>
                <a:gd name="connsiteY1" fmla="*/ 0 h 2416810"/>
                <a:gd name="connsiteX2" fmla="*/ 1844706 w 1844706"/>
                <a:gd name="connsiteY2" fmla="*/ 193694 h 2416810"/>
                <a:gd name="connsiteX3" fmla="*/ 1844706 w 1844706"/>
                <a:gd name="connsiteY3" fmla="*/ 2416810 h 2416810"/>
                <a:gd name="connsiteX4" fmla="*/ 1844706 w 1844706"/>
                <a:gd name="connsiteY4" fmla="*/ 2416810 h 2416810"/>
                <a:gd name="connsiteX5" fmla="*/ 0 w 1844706"/>
                <a:gd name="connsiteY5" fmla="*/ 2416810 h 2416810"/>
                <a:gd name="connsiteX6" fmla="*/ 0 w 1844706"/>
                <a:gd name="connsiteY6" fmla="*/ 2416810 h 2416810"/>
                <a:gd name="connsiteX7" fmla="*/ 0 w 1844706"/>
                <a:gd name="connsiteY7" fmla="*/ 193694 h 2416810"/>
                <a:gd name="connsiteX8" fmla="*/ 193694 w 1844706"/>
                <a:gd name="connsiteY8" fmla="*/ 0 h 241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4706" h="2416810">
                  <a:moveTo>
                    <a:pt x="1651012" y="2416810"/>
                  </a:moveTo>
                  <a:lnTo>
                    <a:pt x="193694" y="2416810"/>
                  </a:lnTo>
                  <a:cubicBezTo>
                    <a:pt x="86720" y="2416810"/>
                    <a:pt x="0" y="2330090"/>
                    <a:pt x="0" y="2223116"/>
                  </a:cubicBezTo>
                  <a:lnTo>
                    <a:pt x="0" y="0"/>
                  </a:lnTo>
                  <a:lnTo>
                    <a:pt x="0" y="0"/>
                  </a:lnTo>
                  <a:lnTo>
                    <a:pt x="1844706" y="0"/>
                  </a:lnTo>
                  <a:lnTo>
                    <a:pt x="1844706" y="0"/>
                  </a:lnTo>
                  <a:lnTo>
                    <a:pt x="1844706" y="2223116"/>
                  </a:lnTo>
                  <a:cubicBezTo>
                    <a:pt x="1844706" y="2330090"/>
                    <a:pt x="1757986" y="2416810"/>
                    <a:pt x="1651012" y="2416810"/>
                  </a:cubicBezTo>
                  <a:close/>
                </a:path>
              </a:pathLst>
            </a:custGeom>
            <a:solidFill>
              <a:schemeClr val="bg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851" tIns="71120" rIns="127851" bIns="127851" numCol="1" spcCol="1270" anchor="t" anchorCtr="0">
              <a:noAutofit/>
            </a:bodyPr>
            <a:lstStyle/>
            <a:p>
              <a:pPr lvl="0" algn="ctr" defTabSz="444500">
                <a:lnSpc>
                  <a:spcPct val="90000"/>
                </a:lnSpc>
                <a:spcBef>
                  <a:spcPct val="0"/>
                </a:spcBef>
                <a:spcAft>
                  <a:spcPct val="35000"/>
                </a:spcAft>
              </a:pPr>
              <a:r>
                <a:rPr lang="en-GB" sz="1000" kern="1200" dirty="0">
                  <a:solidFill>
                    <a:schemeClr val="tx1"/>
                  </a:solidFill>
                  <a:latin typeface="Arial" panose="020B0604020202020204" pitchFamily="34" charset="0"/>
                  <a:cs typeface="Arial" panose="020B0604020202020204" pitchFamily="34" charset="0"/>
                </a:rPr>
                <a:t>Mary reported the matter to police because she thought the Spanish hotel had defrauded her. She still trusted Jose. The police tried to convince Mary that Jose was the criminal, not the hotel, but she still believed in him deep down.</a:t>
              </a:r>
              <a:endParaRPr lang="en-US" sz="1000" kern="1200" dirty="0">
                <a:latin typeface="Arial" panose="020B0604020202020204" pitchFamily="34" charset="0"/>
                <a:cs typeface="Arial" panose="020B0604020202020204" pitchFamily="34" charset="0"/>
              </a:endParaRPr>
            </a:p>
          </p:txBody>
        </p:sp>
        <p:sp>
          <p:nvSpPr>
            <p:cNvPr id="7" name="Rounded Rectangle 6"/>
            <p:cNvSpPr/>
            <p:nvPr/>
          </p:nvSpPr>
          <p:spPr>
            <a:xfrm>
              <a:off x="3051156" y="1490073"/>
              <a:ext cx="1840832" cy="1796236"/>
            </a:xfrm>
            <a:prstGeom prst="roundRect">
              <a:avLst>
                <a:gd name="adj" fmla="val 10000"/>
              </a:avLst>
            </a:prstGeom>
            <a:blipFill rotWithShape="1">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8" name="Freeform 7"/>
            <p:cNvSpPr/>
            <p:nvPr/>
          </p:nvSpPr>
          <p:spPr>
            <a:xfrm rot="21600000">
              <a:off x="3049219" y="3376885"/>
              <a:ext cx="1844706" cy="2416811"/>
            </a:xfrm>
            <a:custGeom>
              <a:avLst/>
              <a:gdLst>
                <a:gd name="connsiteX0" fmla="*/ 193694 w 1844706"/>
                <a:gd name="connsiteY0" fmla="*/ 0 h 2416810"/>
                <a:gd name="connsiteX1" fmla="*/ 1651012 w 1844706"/>
                <a:gd name="connsiteY1" fmla="*/ 0 h 2416810"/>
                <a:gd name="connsiteX2" fmla="*/ 1844706 w 1844706"/>
                <a:gd name="connsiteY2" fmla="*/ 193694 h 2416810"/>
                <a:gd name="connsiteX3" fmla="*/ 1844706 w 1844706"/>
                <a:gd name="connsiteY3" fmla="*/ 2416810 h 2416810"/>
                <a:gd name="connsiteX4" fmla="*/ 1844706 w 1844706"/>
                <a:gd name="connsiteY4" fmla="*/ 2416810 h 2416810"/>
                <a:gd name="connsiteX5" fmla="*/ 0 w 1844706"/>
                <a:gd name="connsiteY5" fmla="*/ 2416810 h 2416810"/>
                <a:gd name="connsiteX6" fmla="*/ 0 w 1844706"/>
                <a:gd name="connsiteY6" fmla="*/ 2416810 h 2416810"/>
                <a:gd name="connsiteX7" fmla="*/ 0 w 1844706"/>
                <a:gd name="connsiteY7" fmla="*/ 193694 h 2416810"/>
                <a:gd name="connsiteX8" fmla="*/ 193694 w 1844706"/>
                <a:gd name="connsiteY8" fmla="*/ 0 h 241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4706" h="2416810">
                  <a:moveTo>
                    <a:pt x="1651012" y="2416810"/>
                  </a:moveTo>
                  <a:lnTo>
                    <a:pt x="193694" y="2416810"/>
                  </a:lnTo>
                  <a:cubicBezTo>
                    <a:pt x="86720" y="2416810"/>
                    <a:pt x="0" y="2330090"/>
                    <a:pt x="0" y="2223116"/>
                  </a:cubicBezTo>
                  <a:lnTo>
                    <a:pt x="0" y="0"/>
                  </a:lnTo>
                  <a:lnTo>
                    <a:pt x="0" y="0"/>
                  </a:lnTo>
                  <a:lnTo>
                    <a:pt x="1844706" y="0"/>
                  </a:lnTo>
                  <a:lnTo>
                    <a:pt x="1844706" y="0"/>
                  </a:lnTo>
                  <a:lnTo>
                    <a:pt x="1844706" y="2223116"/>
                  </a:lnTo>
                  <a:cubicBezTo>
                    <a:pt x="1844706" y="2330090"/>
                    <a:pt x="1757986" y="2416810"/>
                    <a:pt x="1651012" y="241681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851" tIns="71121" rIns="127851" bIns="127851" numCol="1" spcCol="1270" anchor="t" anchorCtr="0">
              <a:noAutofit/>
            </a:bodyPr>
            <a:lstStyle/>
            <a:p>
              <a:pPr lvl="0" algn="ctr" defTabSz="444500">
                <a:lnSpc>
                  <a:spcPct val="90000"/>
                </a:lnSpc>
                <a:spcBef>
                  <a:spcPct val="0"/>
                </a:spcBef>
                <a:spcAft>
                  <a:spcPct val="35000"/>
                </a:spcAft>
              </a:pPr>
              <a:r>
                <a:rPr lang="en-GB" sz="1000" kern="1200" dirty="0">
                  <a:solidFill>
                    <a:schemeClr val="tx1"/>
                  </a:solidFill>
                  <a:latin typeface="Arial" panose="020B0604020202020204" pitchFamily="34" charset="0"/>
                  <a:cs typeface="Arial" panose="020B0604020202020204" pitchFamily="34" charset="0"/>
                </a:rPr>
                <a:t>Mary told police she had met Jose in person because she was embarrassed. She only admitted to have given £4000 to Jose. Eventually, Mary told her son what had happened and her son eventually found out from Mary that she had given Jose a total of £43,000 over the course of 3 weeks. Mary was now in debt and her pension wasn’t enough to cover the repayments.</a:t>
              </a:r>
              <a:endParaRPr lang="en-US" sz="1000" kern="1200" dirty="0">
                <a:solidFill>
                  <a:schemeClr val="tx1"/>
                </a:solidFill>
                <a:latin typeface="Arial" panose="020B0604020202020204" pitchFamily="34" charset="0"/>
                <a:cs typeface="Arial" panose="020B0604020202020204" pitchFamily="34" charset="0"/>
              </a:endParaRPr>
            </a:p>
          </p:txBody>
        </p:sp>
        <p:sp>
          <p:nvSpPr>
            <p:cNvPr id="10" name="Rounded Rectangle 9"/>
            <p:cNvSpPr/>
            <p:nvPr/>
          </p:nvSpPr>
          <p:spPr>
            <a:xfrm>
              <a:off x="5080001" y="1523998"/>
              <a:ext cx="1841496" cy="1728386"/>
            </a:xfrm>
            <a:prstGeom prst="roundRect">
              <a:avLst>
                <a:gd name="adj" fmla="val 10000"/>
              </a:avLst>
            </a:prstGeom>
            <a:blipFill rotWithShape="1">
              <a:blip r:embed="rId5"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1" name="Freeform 10"/>
            <p:cNvSpPr/>
            <p:nvPr/>
          </p:nvSpPr>
          <p:spPr>
            <a:xfrm rot="21600000">
              <a:off x="5078396" y="3376885"/>
              <a:ext cx="1844707" cy="2416811"/>
            </a:xfrm>
            <a:custGeom>
              <a:avLst/>
              <a:gdLst>
                <a:gd name="connsiteX0" fmla="*/ 193694 w 1844706"/>
                <a:gd name="connsiteY0" fmla="*/ 0 h 2416810"/>
                <a:gd name="connsiteX1" fmla="*/ 1651012 w 1844706"/>
                <a:gd name="connsiteY1" fmla="*/ 0 h 2416810"/>
                <a:gd name="connsiteX2" fmla="*/ 1844706 w 1844706"/>
                <a:gd name="connsiteY2" fmla="*/ 193694 h 2416810"/>
                <a:gd name="connsiteX3" fmla="*/ 1844706 w 1844706"/>
                <a:gd name="connsiteY3" fmla="*/ 2416810 h 2416810"/>
                <a:gd name="connsiteX4" fmla="*/ 1844706 w 1844706"/>
                <a:gd name="connsiteY4" fmla="*/ 2416810 h 2416810"/>
                <a:gd name="connsiteX5" fmla="*/ 0 w 1844706"/>
                <a:gd name="connsiteY5" fmla="*/ 2416810 h 2416810"/>
                <a:gd name="connsiteX6" fmla="*/ 0 w 1844706"/>
                <a:gd name="connsiteY6" fmla="*/ 2416810 h 2416810"/>
                <a:gd name="connsiteX7" fmla="*/ 0 w 1844706"/>
                <a:gd name="connsiteY7" fmla="*/ 193694 h 2416810"/>
                <a:gd name="connsiteX8" fmla="*/ 193694 w 1844706"/>
                <a:gd name="connsiteY8" fmla="*/ 0 h 241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4706" h="2416810">
                  <a:moveTo>
                    <a:pt x="1651012" y="2416810"/>
                  </a:moveTo>
                  <a:lnTo>
                    <a:pt x="193694" y="2416810"/>
                  </a:lnTo>
                  <a:cubicBezTo>
                    <a:pt x="86720" y="2416810"/>
                    <a:pt x="0" y="2330090"/>
                    <a:pt x="0" y="2223116"/>
                  </a:cubicBezTo>
                  <a:lnTo>
                    <a:pt x="0" y="0"/>
                  </a:lnTo>
                  <a:lnTo>
                    <a:pt x="0" y="0"/>
                  </a:lnTo>
                  <a:lnTo>
                    <a:pt x="1844706" y="0"/>
                  </a:lnTo>
                  <a:lnTo>
                    <a:pt x="1844706" y="0"/>
                  </a:lnTo>
                  <a:lnTo>
                    <a:pt x="1844706" y="2223116"/>
                  </a:lnTo>
                  <a:cubicBezTo>
                    <a:pt x="1844706" y="2330090"/>
                    <a:pt x="1757986" y="2416810"/>
                    <a:pt x="1651012" y="241681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851" tIns="71121" rIns="127852" bIns="127851" numCol="1" spcCol="1270" anchor="t" anchorCtr="0">
              <a:noAutofit/>
            </a:bodyPr>
            <a:lstStyle/>
            <a:p>
              <a:pPr lvl="0" algn="ctr" defTabSz="444500">
                <a:lnSpc>
                  <a:spcPct val="90000"/>
                </a:lnSpc>
                <a:spcBef>
                  <a:spcPct val="0"/>
                </a:spcBef>
                <a:spcAft>
                  <a:spcPct val="35000"/>
                </a:spcAft>
              </a:pPr>
              <a:r>
                <a:rPr lang="en-GB" sz="1000" kern="1200" dirty="0">
                  <a:solidFill>
                    <a:schemeClr val="tx1"/>
                  </a:solidFill>
                  <a:latin typeface="Arial" panose="020B0604020202020204" pitchFamily="34" charset="0"/>
                  <a:cs typeface="Arial" panose="020B0604020202020204" pitchFamily="34" charset="0"/>
                </a:rPr>
                <a:t>Mary eventually told her son part of what had happened. Her son did some research online and found a Facebook group of Jose’s other victims across the country.</a:t>
              </a:r>
              <a:endParaRPr lang="en-US" sz="1000" kern="1200" dirty="0">
                <a:solidFill>
                  <a:schemeClr val="tx1"/>
                </a:solidFill>
                <a:latin typeface="Arial" panose="020B0604020202020204" pitchFamily="34" charset="0"/>
                <a:cs typeface="Arial" panose="020B0604020202020204" pitchFamily="34" charset="0"/>
              </a:endParaRPr>
            </a:p>
          </p:txBody>
        </p:sp>
        <p:sp>
          <p:nvSpPr>
            <p:cNvPr id="12" name="Rounded Rectangle 11"/>
            <p:cNvSpPr/>
            <p:nvPr/>
          </p:nvSpPr>
          <p:spPr>
            <a:xfrm>
              <a:off x="7177857" y="1490073"/>
              <a:ext cx="1704139" cy="1796236"/>
            </a:xfrm>
            <a:prstGeom prst="roundRect">
              <a:avLst>
                <a:gd name="adj" fmla="val 10000"/>
              </a:avLst>
            </a:prstGeom>
            <a:blipFill rotWithShape="1">
              <a:blip r:embed="rId6"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Freeform 12"/>
            <p:cNvSpPr/>
            <p:nvPr/>
          </p:nvSpPr>
          <p:spPr>
            <a:xfrm rot="21600000">
              <a:off x="7107573" y="3376886"/>
              <a:ext cx="1844707" cy="2416810"/>
            </a:xfrm>
            <a:custGeom>
              <a:avLst/>
              <a:gdLst>
                <a:gd name="connsiteX0" fmla="*/ 193694 w 1844706"/>
                <a:gd name="connsiteY0" fmla="*/ 0 h 2416810"/>
                <a:gd name="connsiteX1" fmla="*/ 1651012 w 1844706"/>
                <a:gd name="connsiteY1" fmla="*/ 0 h 2416810"/>
                <a:gd name="connsiteX2" fmla="*/ 1844706 w 1844706"/>
                <a:gd name="connsiteY2" fmla="*/ 193694 h 2416810"/>
                <a:gd name="connsiteX3" fmla="*/ 1844706 w 1844706"/>
                <a:gd name="connsiteY3" fmla="*/ 2416810 h 2416810"/>
                <a:gd name="connsiteX4" fmla="*/ 1844706 w 1844706"/>
                <a:gd name="connsiteY4" fmla="*/ 2416810 h 2416810"/>
                <a:gd name="connsiteX5" fmla="*/ 0 w 1844706"/>
                <a:gd name="connsiteY5" fmla="*/ 2416810 h 2416810"/>
                <a:gd name="connsiteX6" fmla="*/ 0 w 1844706"/>
                <a:gd name="connsiteY6" fmla="*/ 2416810 h 2416810"/>
                <a:gd name="connsiteX7" fmla="*/ 0 w 1844706"/>
                <a:gd name="connsiteY7" fmla="*/ 193694 h 2416810"/>
                <a:gd name="connsiteX8" fmla="*/ 193694 w 1844706"/>
                <a:gd name="connsiteY8" fmla="*/ 0 h 241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4706" h="2416810">
                  <a:moveTo>
                    <a:pt x="1651012" y="2416810"/>
                  </a:moveTo>
                  <a:lnTo>
                    <a:pt x="193694" y="2416810"/>
                  </a:lnTo>
                  <a:cubicBezTo>
                    <a:pt x="86720" y="2416810"/>
                    <a:pt x="0" y="2330090"/>
                    <a:pt x="0" y="2223116"/>
                  </a:cubicBezTo>
                  <a:lnTo>
                    <a:pt x="0" y="0"/>
                  </a:lnTo>
                  <a:lnTo>
                    <a:pt x="0" y="0"/>
                  </a:lnTo>
                  <a:lnTo>
                    <a:pt x="1844706" y="0"/>
                  </a:lnTo>
                  <a:lnTo>
                    <a:pt x="1844706" y="0"/>
                  </a:lnTo>
                  <a:lnTo>
                    <a:pt x="1844706" y="2223116"/>
                  </a:lnTo>
                  <a:cubicBezTo>
                    <a:pt x="1844706" y="2330090"/>
                    <a:pt x="1757986" y="2416810"/>
                    <a:pt x="1651012" y="241681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851" tIns="71120" rIns="127852" bIns="127851" numCol="1" spcCol="1270" anchor="t" anchorCtr="0">
              <a:noAutofit/>
            </a:bodyPr>
            <a:lstStyle/>
            <a:p>
              <a:pPr lvl="0" algn="ctr" defTabSz="444500">
                <a:lnSpc>
                  <a:spcPct val="90000"/>
                </a:lnSpc>
                <a:spcBef>
                  <a:spcPct val="0"/>
                </a:spcBef>
                <a:spcAft>
                  <a:spcPct val="35000"/>
                </a:spcAft>
              </a:pPr>
              <a:r>
                <a:rPr lang="en-GB" sz="1000" kern="1200" dirty="0">
                  <a:solidFill>
                    <a:schemeClr val="tx1"/>
                  </a:solidFill>
                  <a:latin typeface="Arial" panose="020B0604020202020204" pitchFamily="34" charset="0"/>
                  <a:cs typeface="Arial" panose="020B0604020202020204" pitchFamily="34" charset="0"/>
                </a:rPr>
                <a:t>Jose started calling Mary from a new phone number. He told Mary that he loved her and would come and prove to her that their romance had been real. He told her he was getting a flight from Spain to Manchester Airport the next day. He said he had a surprise gift  with him ready to give Mary. </a:t>
              </a:r>
              <a:endParaRPr lang="en-US" sz="1000" kern="1200" dirty="0">
                <a:solidFill>
                  <a:schemeClr val="tx1"/>
                </a:solidFill>
                <a:latin typeface="Arial" panose="020B0604020202020204" pitchFamily="34" charset="0"/>
                <a:cs typeface="Arial" panose="020B0604020202020204" pitchFamily="34" charset="0"/>
              </a:endParaRPr>
            </a:p>
          </p:txBody>
        </p:sp>
        <p:sp>
          <p:nvSpPr>
            <p:cNvPr id="14" name="Rounded Rectangle 13"/>
            <p:cNvSpPr/>
            <p:nvPr/>
          </p:nvSpPr>
          <p:spPr>
            <a:xfrm>
              <a:off x="9306325" y="1490073"/>
              <a:ext cx="1505557" cy="1796236"/>
            </a:xfrm>
            <a:prstGeom prst="roundRect">
              <a:avLst>
                <a:gd name="adj" fmla="val 10000"/>
              </a:avLst>
            </a:prstGeom>
            <a:blipFill rotWithShape="1">
              <a:blip r:embed="rId7"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5" name="Freeform 14"/>
            <p:cNvSpPr/>
            <p:nvPr/>
          </p:nvSpPr>
          <p:spPr>
            <a:xfrm rot="21600000">
              <a:off x="9136751" y="3376886"/>
              <a:ext cx="1844706" cy="2416810"/>
            </a:xfrm>
            <a:custGeom>
              <a:avLst/>
              <a:gdLst>
                <a:gd name="connsiteX0" fmla="*/ 193694 w 1844706"/>
                <a:gd name="connsiteY0" fmla="*/ 0 h 2416810"/>
                <a:gd name="connsiteX1" fmla="*/ 1651012 w 1844706"/>
                <a:gd name="connsiteY1" fmla="*/ 0 h 2416810"/>
                <a:gd name="connsiteX2" fmla="*/ 1844706 w 1844706"/>
                <a:gd name="connsiteY2" fmla="*/ 193694 h 2416810"/>
                <a:gd name="connsiteX3" fmla="*/ 1844706 w 1844706"/>
                <a:gd name="connsiteY3" fmla="*/ 2416810 h 2416810"/>
                <a:gd name="connsiteX4" fmla="*/ 1844706 w 1844706"/>
                <a:gd name="connsiteY4" fmla="*/ 2416810 h 2416810"/>
                <a:gd name="connsiteX5" fmla="*/ 0 w 1844706"/>
                <a:gd name="connsiteY5" fmla="*/ 2416810 h 2416810"/>
                <a:gd name="connsiteX6" fmla="*/ 0 w 1844706"/>
                <a:gd name="connsiteY6" fmla="*/ 2416810 h 2416810"/>
                <a:gd name="connsiteX7" fmla="*/ 0 w 1844706"/>
                <a:gd name="connsiteY7" fmla="*/ 193694 h 2416810"/>
                <a:gd name="connsiteX8" fmla="*/ 193694 w 1844706"/>
                <a:gd name="connsiteY8" fmla="*/ 0 h 241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4706" h="2416810">
                  <a:moveTo>
                    <a:pt x="1651012" y="2416810"/>
                  </a:moveTo>
                  <a:lnTo>
                    <a:pt x="193694" y="2416810"/>
                  </a:lnTo>
                  <a:cubicBezTo>
                    <a:pt x="86720" y="2416810"/>
                    <a:pt x="0" y="2330090"/>
                    <a:pt x="0" y="2223116"/>
                  </a:cubicBezTo>
                  <a:lnTo>
                    <a:pt x="0" y="0"/>
                  </a:lnTo>
                  <a:lnTo>
                    <a:pt x="0" y="0"/>
                  </a:lnTo>
                  <a:lnTo>
                    <a:pt x="1844706" y="0"/>
                  </a:lnTo>
                  <a:lnTo>
                    <a:pt x="1844706" y="0"/>
                  </a:lnTo>
                  <a:lnTo>
                    <a:pt x="1844706" y="2223116"/>
                  </a:lnTo>
                  <a:cubicBezTo>
                    <a:pt x="1844706" y="2330090"/>
                    <a:pt x="1757986" y="2416810"/>
                    <a:pt x="1651012" y="241681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851" tIns="71120" rIns="127851" bIns="127851" numCol="1" spcCol="1270" anchor="t" anchorCtr="0">
              <a:noAutofit/>
            </a:bodyPr>
            <a:lstStyle/>
            <a:p>
              <a:pPr lvl="0" algn="ctr" defTabSz="444500">
                <a:lnSpc>
                  <a:spcPct val="90000"/>
                </a:lnSpc>
                <a:spcBef>
                  <a:spcPct val="0"/>
                </a:spcBef>
                <a:spcAft>
                  <a:spcPct val="35000"/>
                </a:spcAft>
              </a:pPr>
              <a:r>
                <a:rPr lang="en-GB" sz="1000" kern="1200" dirty="0">
                  <a:solidFill>
                    <a:schemeClr val="tx1"/>
                  </a:solidFill>
                  <a:latin typeface="Arial" panose="020B0604020202020204" pitchFamily="34" charset="0"/>
                  <a:cs typeface="Arial" panose="020B0604020202020204" pitchFamily="34" charset="0"/>
                </a:rPr>
                <a:t>Mary asked Jose which flight it was. He was vague in his responses but eventually gave a flight number. Mary got the bus to the airport to meet him off the plane. Jose didn’t arrive, but messaged Mary a few hours later to say he had been deported after arrival. He blamed Mary for reporting him to the authorities.</a:t>
              </a:r>
              <a:endParaRPr lang="en-US" sz="1000" kern="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80225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Romance Fraud</a:t>
            </a:r>
          </a:p>
        </p:txBody>
      </p:sp>
      <p:sp>
        <p:nvSpPr>
          <p:cNvPr id="3" name="Text Placeholder 2"/>
          <p:cNvSpPr>
            <a:spLocks noGrp="1"/>
          </p:cNvSpPr>
          <p:nvPr>
            <p:ph type="body" sz="quarter" idx="11"/>
          </p:nvPr>
        </p:nvSpPr>
        <p:spPr/>
        <p:txBody>
          <a:bodyPr/>
          <a:lstStyle/>
          <a:p>
            <a:r>
              <a:rPr lang="en-GB" b="0" dirty="0"/>
              <a:t>Romance fraud involves criminals going to great lengths to gain their victim’s trust and to convince them that they are in a genuine relationship, for financial gain. They use language to manipulate, persuade and exploit so that requests for money do not raise alarm bells. These requests might be highly emotive, such as criminals claiming they need money for emergency medical care, or to pay for transport costs to visit the victim if they are overseas. </a:t>
            </a:r>
          </a:p>
          <a:p>
            <a:r>
              <a:rPr lang="en-GB" b="0" dirty="0"/>
              <a:t>Within the last year, there have been 1103 reports of romance frauds within the MPS area. The average loss per person is £12,691.</a:t>
            </a:r>
          </a:p>
          <a:p>
            <a:r>
              <a:rPr lang="en-GB" dirty="0"/>
              <a:t>Demographics of victim – </a:t>
            </a:r>
            <a:r>
              <a:rPr lang="en-GB" b="0" dirty="0"/>
              <a:t>Approximately 41% of reported victims are female. The highest numbers of female victims are between 21-40 years old. The highest number of male victims are between 21-30 years old. Of the known locations where victims meet suspects, the highest number are through Instagram followed by Facebook. </a:t>
            </a:r>
            <a:r>
              <a:rPr lang="en-GB" b="0" i="1" dirty="0"/>
              <a:t>Of note, these statistics include relationships of all lengths including sextortion.</a:t>
            </a:r>
            <a:endParaRPr lang="en-GB" dirty="0"/>
          </a:p>
          <a:p>
            <a:r>
              <a:rPr lang="en-GB" dirty="0"/>
              <a:t>Crime prevention advice: </a:t>
            </a:r>
            <a:r>
              <a:rPr lang="en-GB" b="0" dirty="0"/>
              <a:t>Do not sent money to someone you’ve never met in person, speak to friends and family to get advice, perform reverse image searches for images sent and check the Metadata of images.</a:t>
            </a:r>
            <a:endParaRPr lang="en-GB" dirty="0"/>
          </a:p>
          <a:p>
            <a:endParaRPr lang="en-GB" b="0" dirty="0"/>
          </a:p>
        </p:txBody>
      </p:sp>
    </p:spTree>
    <p:extLst>
      <p:ext uri="{BB962C8B-B14F-4D97-AF65-F5344CB8AC3E}">
        <p14:creationId xmlns:p14="http://schemas.microsoft.com/office/powerpoint/2010/main" val="109219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Investment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468923" y="1521654"/>
            <a:ext cx="10965992" cy="4134239"/>
            <a:chOff x="468923" y="1521654"/>
            <a:chExt cx="10965992" cy="4134239"/>
          </a:xfrm>
        </p:grpSpPr>
        <p:sp>
          <p:nvSpPr>
            <p:cNvPr id="4" name="Rounded Rectangle 3"/>
            <p:cNvSpPr/>
            <p:nvPr/>
          </p:nvSpPr>
          <p:spPr>
            <a:xfrm>
              <a:off x="468923" y="1521654"/>
              <a:ext cx="10965992" cy="1867680"/>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Rounded Rectangle 4"/>
            <p:cNvSpPr/>
            <p:nvPr/>
          </p:nvSpPr>
          <p:spPr>
            <a:xfrm>
              <a:off x="803429" y="1611467"/>
              <a:ext cx="1903584" cy="1688052"/>
            </a:xfrm>
            <a:prstGeom prst="roundRect">
              <a:avLst>
                <a:gd name="adj" fmla="val 10000"/>
              </a:avLst>
            </a:prstGeom>
            <a:blipFill rotWithShape="1">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6" name="Freeform 5"/>
            <p:cNvSpPr/>
            <p:nvPr/>
          </p:nvSpPr>
          <p:spPr>
            <a:xfrm rot="21600000">
              <a:off x="801425" y="3384641"/>
              <a:ext cx="1907591" cy="2271251"/>
            </a:xfrm>
            <a:custGeom>
              <a:avLst/>
              <a:gdLst>
                <a:gd name="connsiteX0" fmla="*/ 200297 w 1907590"/>
                <a:gd name="connsiteY0" fmla="*/ 0 h 2271250"/>
                <a:gd name="connsiteX1" fmla="*/ 1707293 w 1907590"/>
                <a:gd name="connsiteY1" fmla="*/ 0 h 2271250"/>
                <a:gd name="connsiteX2" fmla="*/ 1907590 w 1907590"/>
                <a:gd name="connsiteY2" fmla="*/ 200297 h 2271250"/>
                <a:gd name="connsiteX3" fmla="*/ 1907590 w 1907590"/>
                <a:gd name="connsiteY3" fmla="*/ 2271250 h 2271250"/>
                <a:gd name="connsiteX4" fmla="*/ 1907590 w 1907590"/>
                <a:gd name="connsiteY4" fmla="*/ 2271250 h 2271250"/>
                <a:gd name="connsiteX5" fmla="*/ 0 w 1907590"/>
                <a:gd name="connsiteY5" fmla="*/ 2271250 h 2271250"/>
                <a:gd name="connsiteX6" fmla="*/ 0 w 1907590"/>
                <a:gd name="connsiteY6" fmla="*/ 2271250 h 2271250"/>
                <a:gd name="connsiteX7" fmla="*/ 0 w 1907590"/>
                <a:gd name="connsiteY7" fmla="*/ 200297 h 2271250"/>
                <a:gd name="connsiteX8" fmla="*/ 200297 w 1907590"/>
                <a:gd name="connsiteY8" fmla="*/ 0 h 227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71250">
                  <a:moveTo>
                    <a:pt x="1707293" y="2271250"/>
                  </a:moveTo>
                  <a:lnTo>
                    <a:pt x="200297" y="2271250"/>
                  </a:lnTo>
                  <a:cubicBezTo>
                    <a:pt x="89676" y="2271250"/>
                    <a:pt x="0" y="2181574"/>
                    <a:pt x="0" y="2070953"/>
                  </a:cubicBezTo>
                  <a:lnTo>
                    <a:pt x="0" y="0"/>
                  </a:lnTo>
                  <a:lnTo>
                    <a:pt x="0" y="0"/>
                  </a:lnTo>
                  <a:lnTo>
                    <a:pt x="1907590" y="0"/>
                  </a:lnTo>
                  <a:lnTo>
                    <a:pt x="1907590" y="0"/>
                  </a:lnTo>
                  <a:lnTo>
                    <a:pt x="1907590" y="2070953"/>
                  </a:lnTo>
                  <a:cubicBezTo>
                    <a:pt x="1907590" y="2181574"/>
                    <a:pt x="1817914" y="2271250"/>
                    <a:pt x="1707293" y="227125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346" tIns="106681" rIns="165345" bIns="165345" numCol="1" spcCol="1270" anchor="t" anchorCtr="0">
              <a:noAutofit/>
            </a:bodyPr>
            <a:lstStyle/>
            <a:p>
              <a:pPr lvl="0" algn="ctr" defTabSz="666750">
                <a:lnSpc>
                  <a:spcPct val="90000"/>
                </a:lnSpc>
                <a:spcBef>
                  <a:spcPct val="0"/>
                </a:spcBef>
                <a:spcAft>
                  <a:spcPct val="35000"/>
                </a:spcAft>
              </a:pPr>
              <a:r>
                <a:rPr lang="en-US" sz="1500" kern="1200" dirty="0">
                  <a:solidFill>
                    <a:schemeClr val="tx1"/>
                  </a:solidFill>
                  <a:latin typeface="Arial" panose="020B0604020202020204" pitchFamily="34" charset="0"/>
                  <a:cs typeface="Arial" panose="020B0604020202020204" pitchFamily="34" charset="0"/>
                </a:rPr>
                <a:t>Mark clicks on an advert on Facebook which appears to be a reputable individual promoting an investment opportunity.</a:t>
              </a:r>
            </a:p>
          </p:txBody>
        </p:sp>
        <p:sp>
          <p:nvSpPr>
            <p:cNvPr id="7" name="Rounded Rectangle 6"/>
            <p:cNvSpPr/>
            <p:nvPr/>
          </p:nvSpPr>
          <p:spPr>
            <a:xfrm>
              <a:off x="2972454" y="1611467"/>
              <a:ext cx="1762231" cy="1688052"/>
            </a:xfrm>
            <a:prstGeom prst="roundRect">
              <a:avLst>
                <a:gd name="adj" fmla="val 10000"/>
              </a:avLst>
            </a:prstGeom>
            <a:blipFill rotWithShape="1">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8" name="Freeform 7"/>
            <p:cNvSpPr/>
            <p:nvPr/>
          </p:nvSpPr>
          <p:spPr>
            <a:xfrm rot="21600000">
              <a:off x="2899775" y="3384641"/>
              <a:ext cx="1907590" cy="2271251"/>
            </a:xfrm>
            <a:custGeom>
              <a:avLst/>
              <a:gdLst>
                <a:gd name="connsiteX0" fmla="*/ 200297 w 1907590"/>
                <a:gd name="connsiteY0" fmla="*/ 0 h 2271250"/>
                <a:gd name="connsiteX1" fmla="*/ 1707293 w 1907590"/>
                <a:gd name="connsiteY1" fmla="*/ 0 h 2271250"/>
                <a:gd name="connsiteX2" fmla="*/ 1907590 w 1907590"/>
                <a:gd name="connsiteY2" fmla="*/ 200297 h 2271250"/>
                <a:gd name="connsiteX3" fmla="*/ 1907590 w 1907590"/>
                <a:gd name="connsiteY3" fmla="*/ 2271250 h 2271250"/>
                <a:gd name="connsiteX4" fmla="*/ 1907590 w 1907590"/>
                <a:gd name="connsiteY4" fmla="*/ 2271250 h 2271250"/>
                <a:gd name="connsiteX5" fmla="*/ 0 w 1907590"/>
                <a:gd name="connsiteY5" fmla="*/ 2271250 h 2271250"/>
                <a:gd name="connsiteX6" fmla="*/ 0 w 1907590"/>
                <a:gd name="connsiteY6" fmla="*/ 2271250 h 2271250"/>
                <a:gd name="connsiteX7" fmla="*/ 0 w 1907590"/>
                <a:gd name="connsiteY7" fmla="*/ 200297 h 2271250"/>
                <a:gd name="connsiteX8" fmla="*/ 200297 w 1907590"/>
                <a:gd name="connsiteY8" fmla="*/ 0 h 227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71250">
                  <a:moveTo>
                    <a:pt x="1707293" y="2271250"/>
                  </a:moveTo>
                  <a:lnTo>
                    <a:pt x="200297" y="2271250"/>
                  </a:lnTo>
                  <a:cubicBezTo>
                    <a:pt x="89676" y="2271250"/>
                    <a:pt x="0" y="2181574"/>
                    <a:pt x="0" y="2070953"/>
                  </a:cubicBezTo>
                  <a:lnTo>
                    <a:pt x="0" y="0"/>
                  </a:lnTo>
                  <a:lnTo>
                    <a:pt x="0" y="0"/>
                  </a:lnTo>
                  <a:lnTo>
                    <a:pt x="1907590" y="0"/>
                  </a:lnTo>
                  <a:lnTo>
                    <a:pt x="1907590" y="0"/>
                  </a:lnTo>
                  <a:lnTo>
                    <a:pt x="1907590" y="2070953"/>
                  </a:lnTo>
                  <a:cubicBezTo>
                    <a:pt x="1907590" y="2181574"/>
                    <a:pt x="1817914" y="2271250"/>
                    <a:pt x="1707293" y="227125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345" tIns="106681" rIns="165345" bIns="165345" numCol="1" spcCol="1270" anchor="t" anchorCtr="0">
              <a:noAutofit/>
            </a:bodyPr>
            <a:lstStyle/>
            <a:p>
              <a:pPr lvl="0" algn="ctr" defTabSz="666750">
                <a:lnSpc>
                  <a:spcPct val="90000"/>
                </a:lnSpc>
                <a:spcBef>
                  <a:spcPct val="0"/>
                </a:spcBef>
                <a:spcAft>
                  <a:spcPct val="35000"/>
                </a:spcAft>
              </a:pPr>
              <a:r>
                <a:rPr lang="en-US" sz="1500" kern="1200" dirty="0">
                  <a:solidFill>
                    <a:schemeClr val="tx1"/>
                  </a:solidFill>
                  <a:latin typeface="Arial" panose="020B0604020202020204" pitchFamily="34" charset="0"/>
                  <a:cs typeface="Arial" panose="020B0604020202020204" pitchFamily="34" charset="0"/>
                </a:rPr>
                <a:t>He is taken to website which looks professional and registers for an account.</a:t>
              </a:r>
            </a:p>
          </p:txBody>
        </p:sp>
        <p:sp>
          <p:nvSpPr>
            <p:cNvPr id="10" name="Rounded Rectangle 9"/>
            <p:cNvSpPr/>
            <p:nvPr/>
          </p:nvSpPr>
          <p:spPr>
            <a:xfrm>
              <a:off x="5009321" y="1611467"/>
              <a:ext cx="1885195" cy="1688052"/>
            </a:xfrm>
            <a:prstGeom prst="roundRect">
              <a:avLst>
                <a:gd name="adj" fmla="val 10000"/>
              </a:avLst>
            </a:prstGeom>
            <a:blipFill rotWithShape="1">
              <a:blip r:embed="rId5"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1" name="Freeform 10"/>
            <p:cNvSpPr/>
            <p:nvPr/>
          </p:nvSpPr>
          <p:spPr>
            <a:xfrm rot="21600000">
              <a:off x="4998124" y="3384641"/>
              <a:ext cx="1907591" cy="2271251"/>
            </a:xfrm>
            <a:custGeom>
              <a:avLst/>
              <a:gdLst>
                <a:gd name="connsiteX0" fmla="*/ 200297 w 1907590"/>
                <a:gd name="connsiteY0" fmla="*/ 0 h 2271250"/>
                <a:gd name="connsiteX1" fmla="*/ 1707293 w 1907590"/>
                <a:gd name="connsiteY1" fmla="*/ 0 h 2271250"/>
                <a:gd name="connsiteX2" fmla="*/ 1907590 w 1907590"/>
                <a:gd name="connsiteY2" fmla="*/ 200297 h 2271250"/>
                <a:gd name="connsiteX3" fmla="*/ 1907590 w 1907590"/>
                <a:gd name="connsiteY3" fmla="*/ 2271250 h 2271250"/>
                <a:gd name="connsiteX4" fmla="*/ 1907590 w 1907590"/>
                <a:gd name="connsiteY4" fmla="*/ 2271250 h 2271250"/>
                <a:gd name="connsiteX5" fmla="*/ 0 w 1907590"/>
                <a:gd name="connsiteY5" fmla="*/ 2271250 h 2271250"/>
                <a:gd name="connsiteX6" fmla="*/ 0 w 1907590"/>
                <a:gd name="connsiteY6" fmla="*/ 2271250 h 2271250"/>
                <a:gd name="connsiteX7" fmla="*/ 0 w 1907590"/>
                <a:gd name="connsiteY7" fmla="*/ 200297 h 2271250"/>
                <a:gd name="connsiteX8" fmla="*/ 200297 w 1907590"/>
                <a:gd name="connsiteY8" fmla="*/ 0 h 227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71250">
                  <a:moveTo>
                    <a:pt x="1707293" y="2271250"/>
                  </a:moveTo>
                  <a:lnTo>
                    <a:pt x="200297" y="2271250"/>
                  </a:lnTo>
                  <a:cubicBezTo>
                    <a:pt x="89676" y="2271250"/>
                    <a:pt x="0" y="2181574"/>
                    <a:pt x="0" y="2070953"/>
                  </a:cubicBezTo>
                  <a:lnTo>
                    <a:pt x="0" y="0"/>
                  </a:lnTo>
                  <a:lnTo>
                    <a:pt x="0" y="0"/>
                  </a:lnTo>
                  <a:lnTo>
                    <a:pt x="1907590" y="0"/>
                  </a:lnTo>
                  <a:lnTo>
                    <a:pt x="1907590" y="0"/>
                  </a:lnTo>
                  <a:lnTo>
                    <a:pt x="1907590" y="2070953"/>
                  </a:lnTo>
                  <a:cubicBezTo>
                    <a:pt x="1907590" y="2181574"/>
                    <a:pt x="1817914" y="2271250"/>
                    <a:pt x="1707293" y="227125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345" tIns="106681" rIns="165346" bIns="165345" numCol="1" spcCol="1270" anchor="t" anchorCtr="0">
              <a:noAutofit/>
            </a:bodyPr>
            <a:lstStyle/>
            <a:p>
              <a:pPr lvl="0" algn="ctr" defTabSz="666750">
                <a:lnSpc>
                  <a:spcPct val="90000"/>
                </a:lnSpc>
                <a:spcBef>
                  <a:spcPct val="0"/>
                </a:spcBef>
                <a:spcAft>
                  <a:spcPct val="35000"/>
                </a:spcAft>
              </a:pPr>
              <a:r>
                <a:rPr lang="en-US" sz="1500" kern="1200" dirty="0">
                  <a:solidFill>
                    <a:schemeClr val="tx1"/>
                  </a:solidFill>
                  <a:latin typeface="Arial" panose="020B0604020202020204" pitchFamily="34" charset="0"/>
                  <a:cs typeface="Arial" panose="020B0604020202020204" pitchFamily="34" charset="0"/>
                </a:rPr>
                <a:t>He receives a follow-up call from a professional sounding broker who takes him through the available investment options.</a:t>
              </a:r>
            </a:p>
          </p:txBody>
        </p:sp>
        <p:sp>
          <p:nvSpPr>
            <p:cNvPr id="12" name="Rounded Rectangle 11"/>
            <p:cNvSpPr/>
            <p:nvPr/>
          </p:nvSpPr>
          <p:spPr>
            <a:xfrm>
              <a:off x="7124829" y="1611467"/>
              <a:ext cx="1850877" cy="1688052"/>
            </a:xfrm>
            <a:prstGeom prst="roundRect">
              <a:avLst>
                <a:gd name="adj" fmla="val 10000"/>
              </a:avLst>
            </a:prstGeom>
            <a:blipFill rotWithShape="1">
              <a:blip r:embed="rId6"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Freeform 12"/>
            <p:cNvSpPr/>
            <p:nvPr/>
          </p:nvSpPr>
          <p:spPr>
            <a:xfrm rot="21600000">
              <a:off x="7096473" y="3384642"/>
              <a:ext cx="1907590" cy="2271250"/>
            </a:xfrm>
            <a:custGeom>
              <a:avLst/>
              <a:gdLst>
                <a:gd name="connsiteX0" fmla="*/ 200297 w 1907590"/>
                <a:gd name="connsiteY0" fmla="*/ 0 h 2271250"/>
                <a:gd name="connsiteX1" fmla="*/ 1707293 w 1907590"/>
                <a:gd name="connsiteY1" fmla="*/ 0 h 2271250"/>
                <a:gd name="connsiteX2" fmla="*/ 1907590 w 1907590"/>
                <a:gd name="connsiteY2" fmla="*/ 200297 h 2271250"/>
                <a:gd name="connsiteX3" fmla="*/ 1907590 w 1907590"/>
                <a:gd name="connsiteY3" fmla="*/ 2271250 h 2271250"/>
                <a:gd name="connsiteX4" fmla="*/ 1907590 w 1907590"/>
                <a:gd name="connsiteY4" fmla="*/ 2271250 h 2271250"/>
                <a:gd name="connsiteX5" fmla="*/ 0 w 1907590"/>
                <a:gd name="connsiteY5" fmla="*/ 2271250 h 2271250"/>
                <a:gd name="connsiteX6" fmla="*/ 0 w 1907590"/>
                <a:gd name="connsiteY6" fmla="*/ 2271250 h 2271250"/>
                <a:gd name="connsiteX7" fmla="*/ 0 w 1907590"/>
                <a:gd name="connsiteY7" fmla="*/ 200297 h 2271250"/>
                <a:gd name="connsiteX8" fmla="*/ 200297 w 1907590"/>
                <a:gd name="connsiteY8" fmla="*/ 0 h 227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71250">
                  <a:moveTo>
                    <a:pt x="1707293" y="2271250"/>
                  </a:moveTo>
                  <a:lnTo>
                    <a:pt x="200297" y="2271250"/>
                  </a:lnTo>
                  <a:cubicBezTo>
                    <a:pt x="89676" y="2271250"/>
                    <a:pt x="0" y="2181574"/>
                    <a:pt x="0" y="2070953"/>
                  </a:cubicBezTo>
                  <a:lnTo>
                    <a:pt x="0" y="0"/>
                  </a:lnTo>
                  <a:lnTo>
                    <a:pt x="0" y="0"/>
                  </a:lnTo>
                  <a:lnTo>
                    <a:pt x="1907590" y="0"/>
                  </a:lnTo>
                  <a:lnTo>
                    <a:pt x="1907590" y="0"/>
                  </a:lnTo>
                  <a:lnTo>
                    <a:pt x="1907590" y="2070953"/>
                  </a:lnTo>
                  <a:cubicBezTo>
                    <a:pt x="1907590" y="2181574"/>
                    <a:pt x="1817914" y="2271250"/>
                    <a:pt x="1707293" y="227125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345" tIns="106680" rIns="165345" bIns="165345" numCol="1" spcCol="1270" anchor="t" anchorCtr="0">
              <a:noAutofit/>
            </a:bodyPr>
            <a:lstStyle/>
            <a:p>
              <a:pPr lvl="0" algn="ctr" defTabSz="666750">
                <a:lnSpc>
                  <a:spcPct val="90000"/>
                </a:lnSpc>
                <a:spcBef>
                  <a:spcPct val="0"/>
                </a:spcBef>
                <a:spcAft>
                  <a:spcPct val="35000"/>
                </a:spcAft>
              </a:pPr>
              <a:r>
                <a:rPr lang="en-US" sz="1500" kern="1200" dirty="0">
                  <a:solidFill>
                    <a:schemeClr val="tx1"/>
                  </a:solidFill>
                  <a:latin typeface="Arial" panose="020B0604020202020204" pitchFamily="34" charset="0"/>
                  <a:cs typeface="Arial" panose="020B0604020202020204" pitchFamily="34" charset="0"/>
                </a:rPr>
                <a:t>Mark invests a small amount to begin with as he is aware of fraud and doesn’t want to lose his money.</a:t>
              </a:r>
            </a:p>
          </p:txBody>
        </p:sp>
        <p:sp>
          <p:nvSpPr>
            <p:cNvPr id="14" name="Rounded Rectangle 13"/>
            <p:cNvSpPr/>
            <p:nvPr/>
          </p:nvSpPr>
          <p:spPr>
            <a:xfrm>
              <a:off x="9224018" y="1611467"/>
              <a:ext cx="1849198" cy="1688052"/>
            </a:xfrm>
            <a:prstGeom prst="roundRect">
              <a:avLst>
                <a:gd name="adj" fmla="val 10000"/>
              </a:avLst>
            </a:prstGeom>
            <a:blipFill rotWithShape="1">
              <a:blip r:embed="rId7"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5" name="Freeform 14"/>
            <p:cNvSpPr/>
            <p:nvPr/>
          </p:nvSpPr>
          <p:spPr>
            <a:xfrm rot="21600000">
              <a:off x="9194822" y="3384642"/>
              <a:ext cx="1907590" cy="2271251"/>
            </a:xfrm>
            <a:custGeom>
              <a:avLst/>
              <a:gdLst>
                <a:gd name="connsiteX0" fmla="*/ 200297 w 1907590"/>
                <a:gd name="connsiteY0" fmla="*/ 0 h 2271250"/>
                <a:gd name="connsiteX1" fmla="*/ 1707293 w 1907590"/>
                <a:gd name="connsiteY1" fmla="*/ 0 h 2271250"/>
                <a:gd name="connsiteX2" fmla="*/ 1907590 w 1907590"/>
                <a:gd name="connsiteY2" fmla="*/ 200297 h 2271250"/>
                <a:gd name="connsiteX3" fmla="*/ 1907590 w 1907590"/>
                <a:gd name="connsiteY3" fmla="*/ 2271250 h 2271250"/>
                <a:gd name="connsiteX4" fmla="*/ 1907590 w 1907590"/>
                <a:gd name="connsiteY4" fmla="*/ 2271250 h 2271250"/>
                <a:gd name="connsiteX5" fmla="*/ 0 w 1907590"/>
                <a:gd name="connsiteY5" fmla="*/ 2271250 h 2271250"/>
                <a:gd name="connsiteX6" fmla="*/ 0 w 1907590"/>
                <a:gd name="connsiteY6" fmla="*/ 2271250 h 2271250"/>
                <a:gd name="connsiteX7" fmla="*/ 0 w 1907590"/>
                <a:gd name="connsiteY7" fmla="*/ 200297 h 2271250"/>
                <a:gd name="connsiteX8" fmla="*/ 200297 w 1907590"/>
                <a:gd name="connsiteY8" fmla="*/ 0 h 227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271250">
                  <a:moveTo>
                    <a:pt x="1707293" y="2271250"/>
                  </a:moveTo>
                  <a:lnTo>
                    <a:pt x="200297" y="2271250"/>
                  </a:lnTo>
                  <a:cubicBezTo>
                    <a:pt x="89676" y="2271250"/>
                    <a:pt x="0" y="2181574"/>
                    <a:pt x="0" y="2070953"/>
                  </a:cubicBezTo>
                  <a:lnTo>
                    <a:pt x="0" y="0"/>
                  </a:lnTo>
                  <a:lnTo>
                    <a:pt x="0" y="0"/>
                  </a:lnTo>
                  <a:lnTo>
                    <a:pt x="1907590" y="0"/>
                  </a:lnTo>
                  <a:lnTo>
                    <a:pt x="1907590" y="0"/>
                  </a:lnTo>
                  <a:lnTo>
                    <a:pt x="1907590" y="2070953"/>
                  </a:lnTo>
                  <a:cubicBezTo>
                    <a:pt x="1907590" y="2181574"/>
                    <a:pt x="1817914" y="2271250"/>
                    <a:pt x="1707293" y="2271250"/>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345" tIns="106680" rIns="165345" bIns="165346" numCol="1" spcCol="1270" anchor="t" anchorCtr="0">
              <a:noAutofit/>
            </a:bodyPr>
            <a:lstStyle/>
            <a:p>
              <a:pPr lvl="0" algn="ctr" defTabSz="666750">
                <a:lnSpc>
                  <a:spcPct val="90000"/>
                </a:lnSpc>
                <a:spcBef>
                  <a:spcPct val="0"/>
                </a:spcBef>
                <a:spcAft>
                  <a:spcPct val="35000"/>
                </a:spcAft>
              </a:pPr>
              <a:r>
                <a:rPr lang="en-US" sz="1500" kern="1200" dirty="0">
                  <a:solidFill>
                    <a:schemeClr val="tx1"/>
                  </a:solidFill>
                  <a:latin typeface="Arial" panose="020B0604020202020204" pitchFamily="34" charset="0"/>
                  <a:cs typeface="Arial" panose="020B0604020202020204" pitchFamily="34" charset="0"/>
                </a:rPr>
                <a:t>The website for the company has an dashboard of investments and he can see the value of his specific investment increasing.</a:t>
              </a:r>
            </a:p>
          </p:txBody>
        </p:sp>
      </p:grpSp>
    </p:spTree>
    <p:extLst>
      <p:ext uri="{BB962C8B-B14F-4D97-AF65-F5344CB8AC3E}">
        <p14:creationId xmlns:p14="http://schemas.microsoft.com/office/powerpoint/2010/main" val="909668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Investment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468923" y="1531432"/>
            <a:ext cx="10965992" cy="4232673"/>
            <a:chOff x="468923" y="1531432"/>
            <a:chExt cx="10965992" cy="4232673"/>
          </a:xfrm>
        </p:grpSpPr>
        <p:sp>
          <p:nvSpPr>
            <p:cNvPr id="4" name="Rounded Rectangle 3"/>
            <p:cNvSpPr/>
            <p:nvPr/>
          </p:nvSpPr>
          <p:spPr>
            <a:xfrm>
              <a:off x="468923" y="1531432"/>
              <a:ext cx="10965992" cy="1912149"/>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Rounded Rectangle 4"/>
            <p:cNvSpPr/>
            <p:nvPr/>
          </p:nvSpPr>
          <p:spPr>
            <a:xfrm>
              <a:off x="801426" y="1789907"/>
              <a:ext cx="1907590" cy="1395197"/>
            </a:xfrm>
            <a:prstGeom prst="roundRect">
              <a:avLst>
                <a:gd name="adj" fmla="val 10000"/>
              </a:avLst>
            </a:prstGeom>
            <a:blipFill rotWithShape="1">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6" name="Freeform 5"/>
            <p:cNvSpPr/>
            <p:nvPr/>
          </p:nvSpPr>
          <p:spPr>
            <a:xfrm rot="21600000">
              <a:off x="801426" y="3438776"/>
              <a:ext cx="1907590" cy="2325328"/>
            </a:xfrm>
            <a:custGeom>
              <a:avLst/>
              <a:gdLst>
                <a:gd name="connsiteX0" fmla="*/ 200297 w 1907590"/>
                <a:gd name="connsiteY0" fmla="*/ 0 h 2325328"/>
                <a:gd name="connsiteX1" fmla="*/ 1707293 w 1907590"/>
                <a:gd name="connsiteY1" fmla="*/ 0 h 2325328"/>
                <a:gd name="connsiteX2" fmla="*/ 1907590 w 1907590"/>
                <a:gd name="connsiteY2" fmla="*/ 200297 h 2325328"/>
                <a:gd name="connsiteX3" fmla="*/ 1907590 w 1907590"/>
                <a:gd name="connsiteY3" fmla="*/ 2325328 h 2325328"/>
                <a:gd name="connsiteX4" fmla="*/ 1907590 w 1907590"/>
                <a:gd name="connsiteY4" fmla="*/ 2325328 h 2325328"/>
                <a:gd name="connsiteX5" fmla="*/ 0 w 1907590"/>
                <a:gd name="connsiteY5" fmla="*/ 2325328 h 2325328"/>
                <a:gd name="connsiteX6" fmla="*/ 0 w 1907590"/>
                <a:gd name="connsiteY6" fmla="*/ 2325328 h 2325328"/>
                <a:gd name="connsiteX7" fmla="*/ 0 w 1907590"/>
                <a:gd name="connsiteY7" fmla="*/ 200297 h 2325328"/>
                <a:gd name="connsiteX8" fmla="*/ 200297 w 1907590"/>
                <a:gd name="connsiteY8" fmla="*/ 0 h 23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25328">
                  <a:moveTo>
                    <a:pt x="1707293" y="2325328"/>
                  </a:moveTo>
                  <a:lnTo>
                    <a:pt x="200297" y="2325328"/>
                  </a:lnTo>
                  <a:cubicBezTo>
                    <a:pt x="89676" y="2325328"/>
                    <a:pt x="0" y="2235652"/>
                    <a:pt x="0" y="2125031"/>
                  </a:cubicBezTo>
                  <a:lnTo>
                    <a:pt x="0" y="0"/>
                  </a:lnTo>
                  <a:lnTo>
                    <a:pt x="0" y="0"/>
                  </a:lnTo>
                  <a:lnTo>
                    <a:pt x="1907590" y="0"/>
                  </a:lnTo>
                  <a:lnTo>
                    <a:pt x="1907590" y="0"/>
                  </a:lnTo>
                  <a:lnTo>
                    <a:pt x="1907590" y="2125031"/>
                  </a:lnTo>
                  <a:cubicBezTo>
                    <a:pt x="1907590" y="2235652"/>
                    <a:pt x="1817914" y="2325328"/>
                    <a:pt x="1707293" y="2325328"/>
                  </a:cubicBezTo>
                  <a:close/>
                </a:path>
              </a:pathLst>
            </a:custGeom>
            <a:solidFill>
              <a:schemeClr val="bg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8233" tIns="99568" rIns="158233" bIns="158233" numCol="1" spcCol="1270" anchor="t" anchorCtr="0">
              <a:noAutofit/>
            </a:bodyPr>
            <a:lstStyle/>
            <a:p>
              <a:pPr lvl="0" algn="ctr" defTabSz="622300">
                <a:lnSpc>
                  <a:spcPct val="90000"/>
                </a:lnSpc>
                <a:spcBef>
                  <a:spcPct val="0"/>
                </a:spcBef>
                <a:spcAft>
                  <a:spcPct val="35000"/>
                </a:spcAft>
              </a:pPr>
              <a:r>
                <a:rPr lang="en-US" sz="1400" kern="1200" dirty="0">
                  <a:solidFill>
                    <a:schemeClr val="tx1"/>
                  </a:solidFill>
                  <a:latin typeface="Arial" panose="020B0604020202020204" pitchFamily="34" charset="0"/>
                  <a:cs typeface="Arial" panose="020B0604020202020204" pitchFamily="34" charset="0"/>
                </a:rPr>
                <a:t>From this, Mark receives further calls from the broker who invites him to invest more money.</a:t>
              </a:r>
              <a:endParaRPr lang="en-US" sz="1400" kern="1200" dirty="0">
                <a:latin typeface="Arial" panose="020B0604020202020204" pitchFamily="34" charset="0"/>
                <a:cs typeface="Arial" panose="020B0604020202020204" pitchFamily="34" charset="0"/>
              </a:endParaRPr>
            </a:p>
          </p:txBody>
        </p:sp>
        <p:sp>
          <p:nvSpPr>
            <p:cNvPr id="7" name="Rounded Rectangle 6"/>
            <p:cNvSpPr/>
            <p:nvPr/>
          </p:nvSpPr>
          <p:spPr>
            <a:xfrm>
              <a:off x="2901778" y="1623383"/>
              <a:ext cx="1903584" cy="1728244"/>
            </a:xfrm>
            <a:prstGeom prst="roundRect">
              <a:avLst>
                <a:gd name="adj" fmla="val 10000"/>
              </a:avLst>
            </a:prstGeom>
            <a:blipFill rotWithShape="1">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8" name="Freeform 7"/>
            <p:cNvSpPr/>
            <p:nvPr/>
          </p:nvSpPr>
          <p:spPr>
            <a:xfrm rot="21600000">
              <a:off x="2899775" y="3438775"/>
              <a:ext cx="1907590" cy="2325329"/>
            </a:xfrm>
            <a:custGeom>
              <a:avLst/>
              <a:gdLst>
                <a:gd name="connsiteX0" fmla="*/ 200297 w 1907590"/>
                <a:gd name="connsiteY0" fmla="*/ 0 h 2325328"/>
                <a:gd name="connsiteX1" fmla="*/ 1707293 w 1907590"/>
                <a:gd name="connsiteY1" fmla="*/ 0 h 2325328"/>
                <a:gd name="connsiteX2" fmla="*/ 1907590 w 1907590"/>
                <a:gd name="connsiteY2" fmla="*/ 200297 h 2325328"/>
                <a:gd name="connsiteX3" fmla="*/ 1907590 w 1907590"/>
                <a:gd name="connsiteY3" fmla="*/ 2325328 h 2325328"/>
                <a:gd name="connsiteX4" fmla="*/ 1907590 w 1907590"/>
                <a:gd name="connsiteY4" fmla="*/ 2325328 h 2325328"/>
                <a:gd name="connsiteX5" fmla="*/ 0 w 1907590"/>
                <a:gd name="connsiteY5" fmla="*/ 2325328 h 2325328"/>
                <a:gd name="connsiteX6" fmla="*/ 0 w 1907590"/>
                <a:gd name="connsiteY6" fmla="*/ 2325328 h 2325328"/>
                <a:gd name="connsiteX7" fmla="*/ 0 w 1907590"/>
                <a:gd name="connsiteY7" fmla="*/ 200297 h 2325328"/>
                <a:gd name="connsiteX8" fmla="*/ 200297 w 1907590"/>
                <a:gd name="connsiteY8" fmla="*/ 0 h 23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25328">
                  <a:moveTo>
                    <a:pt x="1707293" y="2325328"/>
                  </a:moveTo>
                  <a:lnTo>
                    <a:pt x="200297" y="2325328"/>
                  </a:lnTo>
                  <a:cubicBezTo>
                    <a:pt x="89676" y="2325328"/>
                    <a:pt x="0" y="2235652"/>
                    <a:pt x="0" y="2125031"/>
                  </a:cubicBezTo>
                  <a:lnTo>
                    <a:pt x="0" y="0"/>
                  </a:lnTo>
                  <a:lnTo>
                    <a:pt x="0" y="0"/>
                  </a:lnTo>
                  <a:lnTo>
                    <a:pt x="1907590" y="0"/>
                  </a:lnTo>
                  <a:lnTo>
                    <a:pt x="1907590" y="0"/>
                  </a:lnTo>
                  <a:lnTo>
                    <a:pt x="1907590" y="2125031"/>
                  </a:lnTo>
                  <a:cubicBezTo>
                    <a:pt x="1907590" y="2235652"/>
                    <a:pt x="1817914" y="2325328"/>
                    <a:pt x="1707293" y="2325328"/>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8233" tIns="99569" rIns="158233" bIns="158233" numCol="1" spcCol="1270" anchor="t" anchorCtr="0">
              <a:noAutofit/>
            </a:bodyPr>
            <a:lstStyle/>
            <a:p>
              <a:pPr lvl="0" algn="ctr" defTabSz="622300">
                <a:lnSpc>
                  <a:spcPct val="90000"/>
                </a:lnSpc>
                <a:spcBef>
                  <a:spcPct val="0"/>
                </a:spcBef>
                <a:spcAft>
                  <a:spcPct val="35000"/>
                </a:spcAft>
              </a:pPr>
              <a:r>
                <a:rPr lang="en-US" sz="1400" kern="1200" dirty="0">
                  <a:solidFill>
                    <a:schemeClr val="tx1"/>
                  </a:solidFill>
                  <a:latin typeface="Arial" panose="020B0604020202020204" pitchFamily="34" charset="0"/>
                  <a:cs typeface="Arial" panose="020B0604020202020204" pitchFamily="34" charset="0"/>
                </a:rPr>
                <a:t>Mark grants remote-access for the broker to download an application so that Mark can buy </a:t>
              </a:r>
              <a:r>
                <a:rPr lang="en-US" sz="1400" kern="1200" dirty="0" err="1">
                  <a:solidFill>
                    <a:schemeClr val="tx1"/>
                  </a:solidFill>
                  <a:latin typeface="Arial" panose="020B0604020202020204" pitchFamily="34" charset="0"/>
                  <a:cs typeface="Arial" panose="020B0604020202020204" pitchFamily="34" charset="0"/>
                </a:rPr>
                <a:t>cryptoassets</a:t>
              </a:r>
              <a:r>
                <a:rPr lang="en-US" sz="1400" kern="1200" dirty="0">
                  <a:solidFill>
                    <a:schemeClr val="tx1"/>
                  </a:solidFill>
                  <a:latin typeface="Arial" panose="020B0604020202020204" pitchFamily="34" charset="0"/>
                  <a:cs typeface="Arial" panose="020B0604020202020204" pitchFamily="34" charset="0"/>
                </a:rPr>
                <a:t> to further his investment portfolio.</a:t>
              </a:r>
            </a:p>
          </p:txBody>
        </p:sp>
        <p:sp>
          <p:nvSpPr>
            <p:cNvPr id="10" name="Rounded Rectangle 9"/>
            <p:cNvSpPr/>
            <p:nvPr/>
          </p:nvSpPr>
          <p:spPr>
            <a:xfrm>
              <a:off x="5070803" y="1623383"/>
              <a:ext cx="1762231" cy="1728244"/>
            </a:xfrm>
            <a:prstGeom prst="roundRect">
              <a:avLst>
                <a:gd name="adj" fmla="val 10000"/>
              </a:avLst>
            </a:prstGeom>
            <a:blipFill rotWithShape="1">
              <a:blip r:embed="rId5"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1" name="Freeform 10"/>
            <p:cNvSpPr/>
            <p:nvPr/>
          </p:nvSpPr>
          <p:spPr>
            <a:xfrm rot="21600000">
              <a:off x="4998124" y="3438775"/>
              <a:ext cx="1907591" cy="2325329"/>
            </a:xfrm>
            <a:custGeom>
              <a:avLst/>
              <a:gdLst>
                <a:gd name="connsiteX0" fmla="*/ 200297 w 1907590"/>
                <a:gd name="connsiteY0" fmla="*/ 0 h 2325328"/>
                <a:gd name="connsiteX1" fmla="*/ 1707293 w 1907590"/>
                <a:gd name="connsiteY1" fmla="*/ 0 h 2325328"/>
                <a:gd name="connsiteX2" fmla="*/ 1907590 w 1907590"/>
                <a:gd name="connsiteY2" fmla="*/ 200297 h 2325328"/>
                <a:gd name="connsiteX3" fmla="*/ 1907590 w 1907590"/>
                <a:gd name="connsiteY3" fmla="*/ 2325328 h 2325328"/>
                <a:gd name="connsiteX4" fmla="*/ 1907590 w 1907590"/>
                <a:gd name="connsiteY4" fmla="*/ 2325328 h 2325328"/>
                <a:gd name="connsiteX5" fmla="*/ 0 w 1907590"/>
                <a:gd name="connsiteY5" fmla="*/ 2325328 h 2325328"/>
                <a:gd name="connsiteX6" fmla="*/ 0 w 1907590"/>
                <a:gd name="connsiteY6" fmla="*/ 2325328 h 2325328"/>
                <a:gd name="connsiteX7" fmla="*/ 0 w 1907590"/>
                <a:gd name="connsiteY7" fmla="*/ 200297 h 2325328"/>
                <a:gd name="connsiteX8" fmla="*/ 200297 w 1907590"/>
                <a:gd name="connsiteY8" fmla="*/ 0 h 23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25328">
                  <a:moveTo>
                    <a:pt x="1707293" y="2325328"/>
                  </a:moveTo>
                  <a:lnTo>
                    <a:pt x="200297" y="2325328"/>
                  </a:lnTo>
                  <a:cubicBezTo>
                    <a:pt x="89676" y="2325328"/>
                    <a:pt x="0" y="2235652"/>
                    <a:pt x="0" y="2125031"/>
                  </a:cubicBezTo>
                  <a:lnTo>
                    <a:pt x="0" y="0"/>
                  </a:lnTo>
                  <a:lnTo>
                    <a:pt x="0" y="0"/>
                  </a:lnTo>
                  <a:lnTo>
                    <a:pt x="1907590" y="0"/>
                  </a:lnTo>
                  <a:lnTo>
                    <a:pt x="1907590" y="0"/>
                  </a:lnTo>
                  <a:lnTo>
                    <a:pt x="1907590" y="2125031"/>
                  </a:lnTo>
                  <a:cubicBezTo>
                    <a:pt x="1907590" y="2235652"/>
                    <a:pt x="1817914" y="2325328"/>
                    <a:pt x="1707293" y="2325328"/>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8233" tIns="99569" rIns="158234" bIns="158233" numCol="1" spcCol="1270" anchor="t" anchorCtr="0">
              <a:noAutofit/>
            </a:bodyPr>
            <a:lstStyle/>
            <a:p>
              <a:pPr lvl="0" algn="ctr" defTabSz="622300">
                <a:lnSpc>
                  <a:spcPct val="90000"/>
                </a:lnSpc>
                <a:spcBef>
                  <a:spcPct val="0"/>
                </a:spcBef>
                <a:spcAft>
                  <a:spcPct val="35000"/>
                </a:spcAft>
              </a:pPr>
              <a:r>
                <a:rPr lang="en-US" sz="1400" kern="1200" dirty="0">
                  <a:solidFill>
                    <a:schemeClr val="tx1"/>
                  </a:solidFill>
                  <a:latin typeface="Arial" panose="020B0604020202020204" pitchFamily="34" charset="0"/>
                  <a:cs typeface="Arial" panose="020B0604020202020204" pitchFamily="34" charset="0"/>
                </a:rPr>
                <a:t>Over a number of weeks, Mark invests thousands of pounds; often £3000 at a time. The broker advises him that if  invests over certain amounts, he will receive returns at preferential rates.</a:t>
              </a:r>
            </a:p>
          </p:txBody>
        </p:sp>
        <p:sp>
          <p:nvSpPr>
            <p:cNvPr id="12" name="Rounded Rectangle 11"/>
            <p:cNvSpPr/>
            <p:nvPr/>
          </p:nvSpPr>
          <p:spPr>
            <a:xfrm>
              <a:off x="7107671" y="1623383"/>
              <a:ext cx="1885195" cy="1728244"/>
            </a:xfrm>
            <a:prstGeom prst="roundRect">
              <a:avLst>
                <a:gd name="adj" fmla="val 10000"/>
              </a:avLst>
            </a:prstGeom>
            <a:blipFill rotWithShape="1">
              <a:blip r:embed="rId6"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Freeform 12"/>
            <p:cNvSpPr/>
            <p:nvPr/>
          </p:nvSpPr>
          <p:spPr>
            <a:xfrm rot="21600000">
              <a:off x="7096473" y="3438776"/>
              <a:ext cx="1907590" cy="2325328"/>
            </a:xfrm>
            <a:custGeom>
              <a:avLst/>
              <a:gdLst>
                <a:gd name="connsiteX0" fmla="*/ 200297 w 1907590"/>
                <a:gd name="connsiteY0" fmla="*/ 0 h 2325328"/>
                <a:gd name="connsiteX1" fmla="*/ 1707293 w 1907590"/>
                <a:gd name="connsiteY1" fmla="*/ 0 h 2325328"/>
                <a:gd name="connsiteX2" fmla="*/ 1907590 w 1907590"/>
                <a:gd name="connsiteY2" fmla="*/ 200297 h 2325328"/>
                <a:gd name="connsiteX3" fmla="*/ 1907590 w 1907590"/>
                <a:gd name="connsiteY3" fmla="*/ 2325328 h 2325328"/>
                <a:gd name="connsiteX4" fmla="*/ 1907590 w 1907590"/>
                <a:gd name="connsiteY4" fmla="*/ 2325328 h 2325328"/>
                <a:gd name="connsiteX5" fmla="*/ 0 w 1907590"/>
                <a:gd name="connsiteY5" fmla="*/ 2325328 h 2325328"/>
                <a:gd name="connsiteX6" fmla="*/ 0 w 1907590"/>
                <a:gd name="connsiteY6" fmla="*/ 2325328 h 2325328"/>
                <a:gd name="connsiteX7" fmla="*/ 0 w 1907590"/>
                <a:gd name="connsiteY7" fmla="*/ 200297 h 2325328"/>
                <a:gd name="connsiteX8" fmla="*/ 200297 w 1907590"/>
                <a:gd name="connsiteY8" fmla="*/ 0 h 23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25328">
                  <a:moveTo>
                    <a:pt x="1707293" y="2325328"/>
                  </a:moveTo>
                  <a:lnTo>
                    <a:pt x="200297" y="2325328"/>
                  </a:lnTo>
                  <a:cubicBezTo>
                    <a:pt x="89676" y="2325328"/>
                    <a:pt x="0" y="2235652"/>
                    <a:pt x="0" y="2125031"/>
                  </a:cubicBezTo>
                  <a:lnTo>
                    <a:pt x="0" y="0"/>
                  </a:lnTo>
                  <a:lnTo>
                    <a:pt x="0" y="0"/>
                  </a:lnTo>
                  <a:lnTo>
                    <a:pt x="1907590" y="0"/>
                  </a:lnTo>
                  <a:lnTo>
                    <a:pt x="1907590" y="0"/>
                  </a:lnTo>
                  <a:lnTo>
                    <a:pt x="1907590" y="2125031"/>
                  </a:lnTo>
                  <a:cubicBezTo>
                    <a:pt x="1907590" y="2235652"/>
                    <a:pt x="1817914" y="2325328"/>
                    <a:pt x="1707293" y="2325328"/>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8233" tIns="99568" rIns="158233" bIns="158233" numCol="1" spcCol="1270" anchor="t" anchorCtr="0">
              <a:noAutofit/>
            </a:bodyPr>
            <a:lstStyle/>
            <a:p>
              <a:pPr lvl="0" algn="ctr" defTabSz="622300">
                <a:lnSpc>
                  <a:spcPct val="90000"/>
                </a:lnSpc>
                <a:spcBef>
                  <a:spcPct val="0"/>
                </a:spcBef>
                <a:spcAft>
                  <a:spcPct val="35000"/>
                </a:spcAft>
              </a:pPr>
              <a:r>
                <a:rPr lang="en-US" sz="1400" kern="1200" dirty="0">
                  <a:solidFill>
                    <a:schemeClr val="tx1"/>
                  </a:solidFill>
                  <a:latin typeface="Arial" panose="020B0604020202020204" pitchFamily="34" charset="0"/>
                  <a:cs typeface="Arial" panose="020B0604020202020204" pitchFamily="34" charset="0"/>
                </a:rPr>
                <a:t>The broker continues to follow up on the investments and suggests Mark takes out loans to increase his investment. </a:t>
              </a:r>
            </a:p>
          </p:txBody>
        </p:sp>
        <p:sp>
          <p:nvSpPr>
            <p:cNvPr id="14" name="Rounded Rectangle 13"/>
            <p:cNvSpPr/>
            <p:nvPr/>
          </p:nvSpPr>
          <p:spPr>
            <a:xfrm>
              <a:off x="9223179" y="1623383"/>
              <a:ext cx="1850877" cy="1728244"/>
            </a:xfrm>
            <a:prstGeom prst="roundRect">
              <a:avLst>
                <a:gd name="adj" fmla="val 10000"/>
              </a:avLst>
            </a:prstGeom>
            <a:blipFill rotWithShape="1">
              <a:blip r:embed="rId7"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5" name="Freeform 14"/>
            <p:cNvSpPr/>
            <p:nvPr/>
          </p:nvSpPr>
          <p:spPr>
            <a:xfrm rot="21600000">
              <a:off x="9194822" y="3438776"/>
              <a:ext cx="1907590" cy="2325329"/>
            </a:xfrm>
            <a:custGeom>
              <a:avLst/>
              <a:gdLst>
                <a:gd name="connsiteX0" fmla="*/ 200297 w 1907590"/>
                <a:gd name="connsiteY0" fmla="*/ 0 h 2325328"/>
                <a:gd name="connsiteX1" fmla="*/ 1707293 w 1907590"/>
                <a:gd name="connsiteY1" fmla="*/ 0 h 2325328"/>
                <a:gd name="connsiteX2" fmla="*/ 1907590 w 1907590"/>
                <a:gd name="connsiteY2" fmla="*/ 200297 h 2325328"/>
                <a:gd name="connsiteX3" fmla="*/ 1907590 w 1907590"/>
                <a:gd name="connsiteY3" fmla="*/ 2325328 h 2325328"/>
                <a:gd name="connsiteX4" fmla="*/ 1907590 w 1907590"/>
                <a:gd name="connsiteY4" fmla="*/ 2325328 h 2325328"/>
                <a:gd name="connsiteX5" fmla="*/ 0 w 1907590"/>
                <a:gd name="connsiteY5" fmla="*/ 2325328 h 2325328"/>
                <a:gd name="connsiteX6" fmla="*/ 0 w 1907590"/>
                <a:gd name="connsiteY6" fmla="*/ 2325328 h 2325328"/>
                <a:gd name="connsiteX7" fmla="*/ 0 w 1907590"/>
                <a:gd name="connsiteY7" fmla="*/ 200297 h 2325328"/>
                <a:gd name="connsiteX8" fmla="*/ 200297 w 1907590"/>
                <a:gd name="connsiteY8" fmla="*/ 0 h 23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25328">
                  <a:moveTo>
                    <a:pt x="1707293" y="2325328"/>
                  </a:moveTo>
                  <a:lnTo>
                    <a:pt x="200297" y="2325328"/>
                  </a:lnTo>
                  <a:cubicBezTo>
                    <a:pt x="89676" y="2325328"/>
                    <a:pt x="0" y="2235652"/>
                    <a:pt x="0" y="2125031"/>
                  </a:cubicBezTo>
                  <a:lnTo>
                    <a:pt x="0" y="0"/>
                  </a:lnTo>
                  <a:lnTo>
                    <a:pt x="0" y="0"/>
                  </a:lnTo>
                  <a:lnTo>
                    <a:pt x="1907590" y="0"/>
                  </a:lnTo>
                  <a:lnTo>
                    <a:pt x="1907590" y="0"/>
                  </a:lnTo>
                  <a:lnTo>
                    <a:pt x="1907590" y="2125031"/>
                  </a:lnTo>
                  <a:cubicBezTo>
                    <a:pt x="1907590" y="2235652"/>
                    <a:pt x="1817914" y="2325328"/>
                    <a:pt x="1707293" y="2325328"/>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8233" tIns="99568" rIns="158233" bIns="158234" numCol="1" spcCol="1270" anchor="t" anchorCtr="0">
              <a:noAutofit/>
            </a:bodyPr>
            <a:lstStyle/>
            <a:p>
              <a:pPr lvl="0" algn="ctr" defTabSz="622300">
                <a:lnSpc>
                  <a:spcPct val="90000"/>
                </a:lnSpc>
                <a:spcBef>
                  <a:spcPct val="0"/>
                </a:spcBef>
                <a:spcAft>
                  <a:spcPct val="35000"/>
                </a:spcAft>
              </a:pPr>
              <a:r>
                <a:rPr lang="en-US" sz="1400" kern="1200" dirty="0">
                  <a:solidFill>
                    <a:schemeClr val="tx1"/>
                  </a:solidFill>
                  <a:latin typeface="Arial" panose="020B0604020202020204" pitchFamily="34" charset="0"/>
                  <a:cs typeface="Arial" panose="020B0604020202020204" pitchFamily="34" charset="0"/>
                </a:rPr>
                <a:t>The broker gives timeframes to increase urgency such as saying that certain amounts need to be sent by 6pm or that opportunities will be missed.</a:t>
              </a:r>
            </a:p>
          </p:txBody>
        </p:sp>
      </p:grpSp>
    </p:spTree>
    <p:extLst>
      <p:ext uri="{BB962C8B-B14F-4D97-AF65-F5344CB8AC3E}">
        <p14:creationId xmlns:p14="http://schemas.microsoft.com/office/powerpoint/2010/main" val="1444843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Investment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468923" y="1492095"/>
            <a:ext cx="10965992" cy="4242517"/>
            <a:chOff x="468923" y="1492095"/>
            <a:chExt cx="10965992" cy="4242517"/>
          </a:xfrm>
        </p:grpSpPr>
        <p:sp>
          <p:nvSpPr>
            <p:cNvPr id="4" name="Rounded Rectangle 3"/>
            <p:cNvSpPr/>
            <p:nvPr/>
          </p:nvSpPr>
          <p:spPr>
            <a:xfrm>
              <a:off x="468923" y="1492095"/>
              <a:ext cx="10965992" cy="1916596"/>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Rounded Rectangle 4"/>
            <p:cNvSpPr/>
            <p:nvPr/>
          </p:nvSpPr>
          <p:spPr>
            <a:xfrm>
              <a:off x="869369" y="1584260"/>
              <a:ext cx="1771703" cy="1652703"/>
            </a:xfrm>
            <a:prstGeom prst="roundRect">
              <a:avLst>
                <a:gd name="adj" fmla="val 10000"/>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6" name="Freeform 5"/>
            <p:cNvSpPr/>
            <p:nvPr/>
          </p:nvSpPr>
          <p:spPr>
            <a:xfrm rot="21600000">
              <a:off x="801426" y="3403875"/>
              <a:ext cx="1907590" cy="2330736"/>
            </a:xfrm>
            <a:custGeom>
              <a:avLst/>
              <a:gdLst>
                <a:gd name="connsiteX0" fmla="*/ 200297 w 1907590"/>
                <a:gd name="connsiteY0" fmla="*/ 0 h 2330736"/>
                <a:gd name="connsiteX1" fmla="*/ 1707293 w 1907590"/>
                <a:gd name="connsiteY1" fmla="*/ 0 h 2330736"/>
                <a:gd name="connsiteX2" fmla="*/ 1907590 w 1907590"/>
                <a:gd name="connsiteY2" fmla="*/ 200297 h 2330736"/>
                <a:gd name="connsiteX3" fmla="*/ 1907590 w 1907590"/>
                <a:gd name="connsiteY3" fmla="*/ 2330736 h 2330736"/>
                <a:gd name="connsiteX4" fmla="*/ 1907590 w 1907590"/>
                <a:gd name="connsiteY4" fmla="*/ 2330736 h 2330736"/>
                <a:gd name="connsiteX5" fmla="*/ 0 w 1907590"/>
                <a:gd name="connsiteY5" fmla="*/ 2330736 h 2330736"/>
                <a:gd name="connsiteX6" fmla="*/ 0 w 1907590"/>
                <a:gd name="connsiteY6" fmla="*/ 2330736 h 2330736"/>
                <a:gd name="connsiteX7" fmla="*/ 0 w 1907590"/>
                <a:gd name="connsiteY7" fmla="*/ 200297 h 2330736"/>
                <a:gd name="connsiteX8" fmla="*/ 200297 w 1907590"/>
                <a:gd name="connsiteY8" fmla="*/ 0 h 23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30736">
                  <a:moveTo>
                    <a:pt x="1707293" y="2330736"/>
                  </a:moveTo>
                  <a:lnTo>
                    <a:pt x="200297" y="2330736"/>
                  </a:lnTo>
                  <a:cubicBezTo>
                    <a:pt x="89676" y="2330736"/>
                    <a:pt x="0" y="2241060"/>
                    <a:pt x="0" y="2130439"/>
                  </a:cubicBezTo>
                  <a:lnTo>
                    <a:pt x="0" y="0"/>
                  </a:lnTo>
                  <a:lnTo>
                    <a:pt x="0" y="0"/>
                  </a:lnTo>
                  <a:lnTo>
                    <a:pt x="1907590" y="0"/>
                  </a:lnTo>
                  <a:lnTo>
                    <a:pt x="1907590" y="0"/>
                  </a:lnTo>
                  <a:lnTo>
                    <a:pt x="1907590" y="2130439"/>
                  </a:lnTo>
                  <a:cubicBezTo>
                    <a:pt x="1907590" y="2241060"/>
                    <a:pt x="1817914" y="2330736"/>
                    <a:pt x="1707293" y="2330736"/>
                  </a:cubicBezTo>
                  <a:close/>
                </a:path>
              </a:pathLst>
            </a:custGeom>
            <a:solidFill>
              <a:schemeClr val="bg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1121" tIns="92456" rIns="151121" bIns="151121" numCol="1" spcCol="1270" anchor="t" anchorCtr="0">
              <a:noAutofit/>
            </a:bodyPr>
            <a:lstStyle/>
            <a:p>
              <a:pPr lvl="0" algn="ctr" defTabSz="577850">
                <a:lnSpc>
                  <a:spcPct val="90000"/>
                </a:lnSpc>
                <a:spcBef>
                  <a:spcPct val="0"/>
                </a:spcBef>
                <a:spcAft>
                  <a:spcPct val="35000"/>
                </a:spcAft>
              </a:pPr>
              <a:r>
                <a:rPr lang="en-US" sz="1300" kern="1200" dirty="0">
                  <a:solidFill>
                    <a:schemeClr val="tx1"/>
                  </a:solidFill>
                  <a:latin typeface="Arial" panose="020B0604020202020204" pitchFamily="34" charset="0"/>
                  <a:cs typeface="Arial" panose="020B0604020202020204" pitchFamily="34" charset="0"/>
                </a:rPr>
                <a:t>When Mark expresses a wish to withdraw his funds, the broker advises that this can’t happen immediately due to a technical issue. </a:t>
              </a:r>
              <a:endParaRPr lang="en-US" sz="1300" kern="1200" dirty="0">
                <a:latin typeface="Arial" panose="020B0604020202020204" pitchFamily="34" charset="0"/>
                <a:cs typeface="Arial" panose="020B0604020202020204" pitchFamily="34" charset="0"/>
              </a:endParaRPr>
            </a:p>
          </p:txBody>
        </p:sp>
        <p:sp>
          <p:nvSpPr>
            <p:cNvPr id="7" name="Rounded Rectangle 6"/>
            <p:cNvSpPr/>
            <p:nvPr/>
          </p:nvSpPr>
          <p:spPr>
            <a:xfrm>
              <a:off x="2920649" y="1574084"/>
              <a:ext cx="1814037" cy="1662879"/>
            </a:xfrm>
            <a:prstGeom prst="roundRect">
              <a:avLst>
                <a:gd name="adj" fmla="val 10000"/>
              </a:avLst>
            </a:prstGeom>
            <a:blipFill rotWithShape="1">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8" name="Freeform 7"/>
            <p:cNvSpPr/>
            <p:nvPr/>
          </p:nvSpPr>
          <p:spPr>
            <a:xfrm rot="21600000">
              <a:off x="2899775" y="3403874"/>
              <a:ext cx="1907590" cy="2330737"/>
            </a:xfrm>
            <a:custGeom>
              <a:avLst/>
              <a:gdLst>
                <a:gd name="connsiteX0" fmla="*/ 200297 w 1907590"/>
                <a:gd name="connsiteY0" fmla="*/ 0 h 2330736"/>
                <a:gd name="connsiteX1" fmla="*/ 1707293 w 1907590"/>
                <a:gd name="connsiteY1" fmla="*/ 0 h 2330736"/>
                <a:gd name="connsiteX2" fmla="*/ 1907590 w 1907590"/>
                <a:gd name="connsiteY2" fmla="*/ 200297 h 2330736"/>
                <a:gd name="connsiteX3" fmla="*/ 1907590 w 1907590"/>
                <a:gd name="connsiteY3" fmla="*/ 2330736 h 2330736"/>
                <a:gd name="connsiteX4" fmla="*/ 1907590 w 1907590"/>
                <a:gd name="connsiteY4" fmla="*/ 2330736 h 2330736"/>
                <a:gd name="connsiteX5" fmla="*/ 0 w 1907590"/>
                <a:gd name="connsiteY5" fmla="*/ 2330736 h 2330736"/>
                <a:gd name="connsiteX6" fmla="*/ 0 w 1907590"/>
                <a:gd name="connsiteY6" fmla="*/ 2330736 h 2330736"/>
                <a:gd name="connsiteX7" fmla="*/ 0 w 1907590"/>
                <a:gd name="connsiteY7" fmla="*/ 200297 h 2330736"/>
                <a:gd name="connsiteX8" fmla="*/ 200297 w 1907590"/>
                <a:gd name="connsiteY8" fmla="*/ 0 h 23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30736">
                  <a:moveTo>
                    <a:pt x="1707293" y="2330736"/>
                  </a:moveTo>
                  <a:lnTo>
                    <a:pt x="200297" y="2330736"/>
                  </a:lnTo>
                  <a:cubicBezTo>
                    <a:pt x="89676" y="2330736"/>
                    <a:pt x="0" y="2241060"/>
                    <a:pt x="0" y="2130439"/>
                  </a:cubicBezTo>
                  <a:lnTo>
                    <a:pt x="0" y="0"/>
                  </a:lnTo>
                  <a:lnTo>
                    <a:pt x="0" y="0"/>
                  </a:lnTo>
                  <a:lnTo>
                    <a:pt x="1907590" y="0"/>
                  </a:lnTo>
                  <a:lnTo>
                    <a:pt x="1907590" y="0"/>
                  </a:lnTo>
                  <a:lnTo>
                    <a:pt x="1907590" y="2130439"/>
                  </a:lnTo>
                  <a:cubicBezTo>
                    <a:pt x="1907590" y="2241060"/>
                    <a:pt x="1817914" y="2330736"/>
                    <a:pt x="1707293" y="2330736"/>
                  </a:cubicBezTo>
                  <a:close/>
                </a:path>
              </a:pathLst>
            </a:custGeom>
            <a:solidFill>
              <a:schemeClr val="bg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1121" tIns="92457" rIns="151121" bIns="151121" numCol="1" spcCol="1270" anchor="t" anchorCtr="0">
              <a:noAutofit/>
            </a:bodyPr>
            <a:lstStyle/>
            <a:p>
              <a:pPr lvl="0" algn="ctr" defTabSz="577850">
                <a:lnSpc>
                  <a:spcPct val="90000"/>
                </a:lnSpc>
                <a:spcBef>
                  <a:spcPct val="0"/>
                </a:spcBef>
                <a:spcAft>
                  <a:spcPct val="35000"/>
                </a:spcAft>
              </a:pPr>
              <a:r>
                <a:rPr lang="en-US" sz="1300" kern="1200" dirty="0">
                  <a:solidFill>
                    <a:schemeClr val="tx1"/>
                  </a:solidFill>
                  <a:latin typeface="Arial" panose="020B0604020202020204" pitchFamily="34" charset="0"/>
                  <a:cs typeface="Arial" panose="020B0604020202020204" pitchFamily="34" charset="0"/>
                </a:rPr>
                <a:t>Mark recognizes the situation as a fraud and contacts the police who advise that the funds have been transferred overseas.</a:t>
              </a:r>
            </a:p>
            <a:p>
              <a:pPr lvl="0" algn="ctr" defTabSz="577850">
                <a:lnSpc>
                  <a:spcPct val="90000"/>
                </a:lnSpc>
                <a:spcBef>
                  <a:spcPct val="0"/>
                </a:spcBef>
                <a:spcAft>
                  <a:spcPct val="35000"/>
                </a:spcAft>
              </a:pPr>
              <a:r>
                <a:rPr lang="en-US" sz="1300" b="0" kern="1200" dirty="0">
                  <a:solidFill>
                    <a:schemeClr val="tx1"/>
                  </a:solidFill>
                  <a:latin typeface="Arial" panose="020B0604020202020204" pitchFamily="34" charset="0"/>
                  <a:cs typeface="Arial" panose="020B0604020202020204" pitchFamily="34" charset="0"/>
                </a:rPr>
                <a:t>They advise him not to speak to the broker.</a:t>
              </a:r>
              <a:endParaRPr lang="en-US" sz="1300" kern="1200" dirty="0">
                <a:latin typeface="Arial" panose="020B0604020202020204" pitchFamily="34" charset="0"/>
                <a:cs typeface="Arial" panose="020B0604020202020204" pitchFamily="34" charset="0"/>
              </a:endParaRPr>
            </a:p>
          </p:txBody>
        </p:sp>
        <p:sp>
          <p:nvSpPr>
            <p:cNvPr id="10" name="Rounded Rectangle 9"/>
            <p:cNvSpPr/>
            <p:nvPr/>
          </p:nvSpPr>
          <p:spPr>
            <a:xfrm>
              <a:off x="5000127" y="1584260"/>
              <a:ext cx="1903584" cy="1732264"/>
            </a:xfrm>
            <a:prstGeom prst="roundRect">
              <a:avLst>
                <a:gd name="adj" fmla="val 10000"/>
              </a:avLst>
            </a:prstGeom>
            <a:blipFill rotWithShape="1">
              <a:blip r:embed="rId5"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1" name="Freeform 10"/>
            <p:cNvSpPr/>
            <p:nvPr/>
          </p:nvSpPr>
          <p:spPr>
            <a:xfrm rot="21600000">
              <a:off x="4998124" y="3403874"/>
              <a:ext cx="1907591" cy="2330737"/>
            </a:xfrm>
            <a:custGeom>
              <a:avLst/>
              <a:gdLst>
                <a:gd name="connsiteX0" fmla="*/ 200297 w 1907590"/>
                <a:gd name="connsiteY0" fmla="*/ 0 h 2330736"/>
                <a:gd name="connsiteX1" fmla="*/ 1707293 w 1907590"/>
                <a:gd name="connsiteY1" fmla="*/ 0 h 2330736"/>
                <a:gd name="connsiteX2" fmla="*/ 1907590 w 1907590"/>
                <a:gd name="connsiteY2" fmla="*/ 200297 h 2330736"/>
                <a:gd name="connsiteX3" fmla="*/ 1907590 w 1907590"/>
                <a:gd name="connsiteY3" fmla="*/ 2330736 h 2330736"/>
                <a:gd name="connsiteX4" fmla="*/ 1907590 w 1907590"/>
                <a:gd name="connsiteY4" fmla="*/ 2330736 h 2330736"/>
                <a:gd name="connsiteX5" fmla="*/ 0 w 1907590"/>
                <a:gd name="connsiteY5" fmla="*/ 2330736 h 2330736"/>
                <a:gd name="connsiteX6" fmla="*/ 0 w 1907590"/>
                <a:gd name="connsiteY6" fmla="*/ 2330736 h 2330736"/>
                <a:gd name="connsiteX7" fmla="*/ 0 w 1907590"/>
                <a:gd name="connsiteY7" fmla="*/ 200297 h 2330736"/>
                <a:gd name="connsiteX8" fmla="*/ 200297 w 1907590"/>
                <a:gd name="connsiteY8" fmla="*/ 0 h 23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30736">
                  <a:moveTo>
                    <a:pt x="1707293" y="2330736"/>
                  </a:moveTo>
                  <a:lnTo>
                    <a:pt x="200297" y="2330736"/>
                  </a:lnTo>
                  <a:cubicBezTo>
                    <a:pt x="89676" y="2330736"/>
                    <a:pt x="0" y="2241060"/>
                    <a:pt x="0" y="2130439"/>
                  </a:cubicBezTo>
                  <a:lnTo>
                    <a:pt x="0" y="0"/>
                  </a:lnTo>
                  <a:lnTo>
                    <a:pt x="0" y="0"/>
                  </a:lnTo>
                  <a:lnTo>
                    <a:pt x="1907590" y="0"/>
                  </a:lnTo>
                  <a:lnTo>
                    <a:pt x="1907590" y="0"/>
                  </a:lnTo>
                  <a:lnTo>
                    <a:pt x="1907590" y="2130439"/>
                  </a:lnTo>
                  <a:cubicBezTo>
                    <a:pt x="1907590" y="2241060"/>
                    <a:pt x="1817914" y="2330736"/>
                    <a:pt x="1707293" y="2330736"/>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1121" tIns="92457" rIns="151122" bIns="151121" numCol="1" spcCol="1270" anchor="t" anchorCtr="0">
              <a:noAutofit/>
            </a:bodyPr>
            <a:lstStyle/>
            <a:p>
              <a:pPr lvl="0" algn="ctr" defTabSz="577850">
                <a:lnSpc>
                  <a:spcPct val="90000"/>
                </a:lnSpc>
                <a:spcBef>
                  <a:spcPct val="0"/>
                </a:spcBef>
                <a:spcAft>
                  <a:spcPct val="35000"/>
                </a:spcAft>
              </a:pPr>
              <a:r>
                <a:rPr lang="en-US" sz="1300" kern="1200" dirty="0">
                  <a:solidFill>
                    <a:schemeClr val="tx1"/>
                  </a:solidFill>
                  <a:latin typeface="Arial" panose="020B0604020202020204" pitchFamily="34" charset="0"/>
                  <a:cs typeface="Arial" panose="020B0604020202020204" pitchFamily="34" charset="0"/>
                </a:rPr>
                <a:t>After Mark stops engaging with the broker, he is bombarded by calls. The company would ring him from different numbers, even after the matter was reported to the police. </a:t>
              </a:r>
            </a:p>
          </p:txBody>
        </p:sp>
        <p:sp>
          <p:nvSpPr>
            <p:cNvPr id="12" name="Rounded Rectangle 11"/>
            <p:cNvSpPr/>
            <p:nvPr/>
          </p:nvSpPr>
          <p:spPr>
            <a:xfrm>
              <a:off x="7169152" y="1584260"/>
              <a:ext cx="1762231" cy="1732264"/>
            </a:xfrm>
            <a:prstGeom prst="roundRect">
              <a:avLst>
                <a:gd name="adj" fmla="val 10000"/>
              </a:avLst>
            </a:prstGeom>
            <a:blipFill rotWithShape="1">
              <a:blip r:embed="rId6"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Freeform 12"/>
            <p:cNvSpPr/>
            <p:nvPr/>
          </p:nvSpPr>
          <p:spPr>
            <a:xfrm rot="21600000">
              <a:off x="7096473" y="3403875"/>
              <a:ext cx="1907590" cy="2330736"/>
            </a:xfrm>
            <a:custGeom>
              <a:avLst/>
              <a:gdLst>
                <a:gd name="connsiteX0" fmla="*/ 200297 w 1907590"/>
                <a:gd name="connsiteY0" fmla="*/ 0 h 2330736"/>
                <a:gd name="connsiteX1" fmla="*/ 1707293 w 1907590"/>
                <a:gd name="connsiteY1" fmla="*/ 0 h 2330736"/>
                <a:gd name="connsiteX2" fmla="*/ 1907590 w 1907590"/>
                <a:gd name="connsiteY2" fmla="*/ 200297 h 2330736"/>
                <a:gd name="connsiteX3" fmla="*/ 1907590 w 1907590"/>
                <a:gd name="connsiteY3" fmla="*/ 2330736 h 2330736"/>
                <a:gd name="connsiteX4" fmla="*/ 1907590 w 1907590"/>
                <a:gd name="connsiteY4" fmla="*/ 2330736 h 2330736"/>
                <a:gd name="connsiteX5" fmla="*/ 0 w 1907590"/>
                <a:gd name="connsiteY5" fmla="*/ 2330736 h 2330736"/>
                <a:gd name="connsiteX6" fmla="*/ 0 w 1907590"/>
                <a:gd name="connsiteY6" fmla="*/ 2330736 h 2330736"/>
                <a:gd name="connsiteX7" fmla="*/ 0 w 1907590"/>
                <a:gd name="connsiteY7" fmla="*/ 200297 h 2330736"/>
                <a:gd name="connsiteX8" fmla="*/ 200297 w 1907590"/>
                <a:gd name="connsiteY8" fmla="*/ 0 h 23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30736">
                  <a:moveTo>
                    <a:pt x="1707293" y="2330736"/>
                  </a:moveTo>
                  <a:lnTo>
                    <a:pt x="200297" y="2330736"/>
                  </a:lnTo>
                  <a:cubicBezTo>
                    <a:pt x="89676" y="2330736"/>
                    <a:pt x="0" y="2241060"/>
                    <a:pt x="0" y="2130439"/>
                  </a:cubicBezTo>
                  <a:lnTo>
                    <a:pt x="0" y="0"/>
                  </a:lnTo>
                  <a:lnTo>
                    <a:pt x="0" y="0"/>
                  </a:lnTo>
                  <a:lnTo>
                    <a:pt x="1907590" y="0"/>
                  </a:lnTo>
                  <a:lnTo>
                    <a:pt x="1907590" y="0"/>
                  </a:lnTo>
                  <a:lnTo>
                    <a:pt x="1907590" y="2130439"/>
                  </a:lnTo>
                  <a:cubicBezTo>
                    <a:pt x="1907590" y="2241060"/>
                    <a:pt x="1817914" y="2330736"/>
                    <a:pt x="1707293" y="2330736"/>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1121" tIns="92456" rIns="151121" bIns="151121" numCol="1" spcCol="1270" anchor="t" anchorCtr="0">
              <a:noAutofit/>
            </a:bodyPr>
            <a:lstStyle/>
            <a:p>
              <a:pPr lvl="0" algn="ctr" defTabSz="577850">
                <a:lnSpc>
                  <a:spcPct val="90000"/>
                </a:lnSpc>
                <a:spcBef>
                  <a:spcPct val="0"/>
                </a:spcBef>
                <a:spcAft>
                  <a:spcPct val="35000"/>
                </a:spcAft>
              </a:pPr>
              <a:r>
                <a:rPr lang="en-US" sz="1300" kern="1200" dirty="0">
                  <a:solidFill>
                    <a:schemeClr val="tx1"/>
                  </a:solidFill>
                  <a:latin typeface="Arial" panose="020B0604020202020204" pitchFamily="34" charset="0"/>
                  <a:cs typeface="Arial" panose="020B0604020202020204" pitchFamily="34" charset="0"/>
                </a:rPr>
                <a:t>He is then contacted by a company who advise they can recover the funds for him.</a:t>
              </a:r>
            </a:p>
          </p:txBody>
        </p:sp>
        <p:sp>
          <p:nvSpPr>
            <p:cNvPr id="14" name="Rounded Rectangle 13"/>
            <p:cNvSpPr/>
            <p:nvPr/>
          </p:nvSpPr>
          <p:spPr>
            <a:xfrm>
              <a:off x="9206020" y="1584260"/>
              <a:ext cx="1885195" cy="1732264"/>
            </a:xfrm>
            <a:prstGeom prst="roundRect">
              <a:avLst>
                <a:gd name="adj" fmla="val 10000"/>
              </a:avLst>
            </a:prstGeom>
            <a:blipFill rotWithShape="1">
              <a:blip r:embed="rId7"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5" name="Freeform 14"/>
            <p:cNvSpPr/>
            <p:nvPr/>
          </p:nvSpPr>
          <p:spPr>
            <a:xfrm rot="21600000">
              <a:off x="9194822" y="3403875"/>
              <a:ext cx="1907590" cy="2330737"/>
            </a:xfrm>
            <a:custGeom>
              <a:avLst/>
              <a:gdLst>
                <a:gd name="connsiteX0" fmla="*/ 200297 w 1907590"/>
                <a:gd name="connsiteY0" fmla="*/ 0 h 2330736"/>
                <a:gd name="connsiteX1" fmla="*/ 1707293 w 1907590"/>
                <a:gd name="connsiteY1" fmla="*/ 0 h 2330736"/>
                <a:gd name="connsiteX2" fmla="*/ 1907590 w 1907590"/>
                <a:gd name="connsiteY2" fmla="*/ 200297 h 2330736"/>
                <a:gd name="connsiteX3" fmla="*/ 1907590 w 1907590"/>
                <a:gd name="connsiteY3" fmla="*/ 2330736 h 2330736"/>
                <a:gd name="connsiteX4" fmla="*/ 1907590 w 1907590"/>
                <a:gd name="connsiteY4" fmla="*/ 2330736 h 2330736"/>
                <a:gd name="connsiteX5" fmla="*/ 0 w 1907590"/>
                <a:gd name="connsiteY5" fmla="*/ 2330736 h 2330736"/>
                <a:gd name="connsiteX6" fmla="*/ 0 w 1907590"/>
                <a:gd name="connsiteY6" fmla="*/ 2330736 h 2330736"/>
                <a:gd name="connsiteX7" fmla="*/ 0 w 1907590"/>
                <a:gd name="connsiteY7" fmla="*/ 200297 h 2330736"/>
                <a:gd name="connsiteX8" fmla="*/ 200297 w 1907590"/>
                <a:gd name="connsiteY8" fmla="*/ 0 h 233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7590" h="2330736">
                  <a:moveTo>
                    <a:pt x="1707293" y="2330736"/>
                  </a:moveTo>
                  <a:lnTo>
                    <a:pt x="200297" y="2330736"/>
                  </a:lnTo>
                  <a:cubicBezTo>
                    <a:pt x="89676" y="2330736"/>
                    <a:pt x="0" y="2241060"/>
                    <a:pt x="0" y="2130439"/>
                  </a:cubicBezTo>
                  <a:lnTo>
                    <a:pt x="0" y="0"/>
                  </a:lnTo>
                  <a:lnTo>
                    <a:pt x="0" y="0"/>
                  </a:lnTo>
                  <a:lnTo>
                    <a:pt x="1907590" y="0"/>
                  </a:lnTo>
                  <a:lnTo>
                    <a:pt x="1907590" y="0"/>
                  </a:lnTo>
                  <a:lnTo>
                    <a:pt x="1907590" y="2130439"/>
                  </a:lnTo>
                  <a:cubicBezTo>
                    <a:pt x="1907590" y="2241060"/>
                    <a:pt x="1817914" y="2330736"/>
                    <a:pt x="1707293" y="2330736"/>
                  </a:cubicBezTo>
                  <a:close/>
                </a:path>
              </a:pathLst>
            </a:custGeom>
            <a:no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51121" tIns="92456" rIns="151121" bIns="151122" numCol="1" spcCol="1270" anchor="t" anchorCtr="0">
              <a:noAutofit/>
            </a:bodyPr>
            <a:lstStyle/>
            <a:p>
              <a:pPr lvl="0" algn="ctr" defTabSz="577850">
                <a:lnSpc>
                  <a:spcPct val="90000"/>
                </a:lnSpc>
                <a:spcBef>
                  <a:spcPct val="0"/>
                </a:spcBef>
                <a:spcAft>
                  <a:spcPct val="35000"/>
                </a:spcAft>
              </a:pPr>
              <a:r>
                <a:rPr lang="en-US" sz="1300" kern="1200" dirty="0">
                  <a:solidFill>
                    <a:schemeClr val="tx1"/>
                  </a:solidFill>
                  <a:latin typeface="Arial" panose="020B0604020202020204" pitchFamily="34" charset="0"/>
                  <a:cs typeface="Arial" panose="020B0604020202020204" pitchFamily="34" charset="0"/>
                </a:rPr>
                <a:t>Frustrated by the lack of police action, he then pays money to the company to recover the funds. </a:t>
              </a:r>
            </a:p>
          </p:txBody>
        </p:sp>
      </p:grpSp>
    </p:spTree>
    <p:extLst>
      <p:ext uri="{BB962C8B-B14F-4D97-AF65-F5344CB8AC3E}">
        <p14:creationId xmlns:p14="http://schemas.microsoft.com/office/powerpoint/2010/main" val="139824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Investment Fraud - </a:t>
            </a:r>
            <a:r>
              <a:rPr lang="en-US" dirty="0"/>
              <a:t>Common features</a:t>
            </a:r>
            <a:endParaRPr lang="en-GB" dirty="0"/>
          </a:p>
        </p:txBody>
      </p:sp>
      <p:sp>
        <p:nvSpPr>
          <p:cNvPr id="3" name="Text Placeholder 2"/>
          <p:cNvSpPr>
            <a:spLocks noGrp="1"/>
          </p:cNvSpPr>
          <p:nvPr>
            <p:ph type="body" sz="quarter" idx="11"/>
          </p:nvPr>
        </p:nvSpPr>
        <p:spPr/>
        <p:txBody>
          <a:bodyPr/>
          <a:lstStyle/>
          <a:p>
            <a:r>
              <a:rPr lang="en-GB" b="0" dirty="0"/>
              <a:t>Investment frauds usually involve criminals contacting people and convincing them to invest in schemes or products that are worthless or do not exist. Once the criminals have received payment, they cease contact with the victim.</a:t>
            </a:r>
          </a:p>
          <a:p>
            <a:r>
              <a:rPr lang="en-GB" b="0" dirty="0"/>
              <a:t>There are numerous types of investment fraud from share sales, pyramid schemes or fraud recovery to other types of investment fraud. Within the last 12 months, there have been 4,387 investment fraud offences within the MPS area with an average loss per person of approximately £15,859.</a:t>
            </a:r>
          </a:p>
          <a:p>
            <a:r>
              <a:rPr lang="en-GB" dirty="0"/>
              <a:t>Demographics of victim – </a:t>
            </a:r>
            <a:r>
              <a:rPr lang="en-GB" b="0" dirty="0"/>
              <a:t>Approximately 57% of reported victims are male. The age ranges vary depending on the type of investment fraud and gender however victims are predominantly between the ages of 21-50 years old. </a:t>
            </a:r>
          </a:p>
          <a:p>
            <a:r>
              <a:rPr lang="en-GB" dirty="0"/>
              <a:t>Crime prevention advice – </a:t>
            </a:r>
            <a:r>
              <a:rPr lang="en-GB" b="0" dirty="0"/>
              <a:t>Don’t be rushed into making an investment, seek advice first through speaking to friends, family or seeking professional independent advice, use the FCA’s register to check if the company is regulated.</a:t>
            </a:r>
          </a:p>
        </p:txBody>
      </p:sp>
    </p:spTree>
    <p:extLst>
      <p:ext uri="{BB962C8B-B14F-4D97-AF65-F5344CB8AC3E}">
        <p14:creationId xmlns:p14="http://schemas.microsoft.com/office/powerpoint/2010/main" val="3624953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Text Placeholder 2"/>
          <p:cNvSpPr>
            <a:spLocks noGrp="1"/>
          </p:cNvSpPr>
          <p:nvPr>
            <p:ph type="body" sz="quarter" idx="11"/>
          </p:nvPr>
        </p:nvSpPr>
        <p:spPr/>
        <p:txBody>
          <a:bodyPr numCol="1"/>
          <a:lstStyle/>
          <a:p>
            <a:pPr marL="105750" indent="-285750">
              <a:lnSpc>
                <a:spcPct val="250000"/>
              </a:lnSpc>
              <a:buFont typeface="Arial" panose="020B0604020202020204" pitchFamily="34" charset="0"/>
              <a:buChar char="•"/>
            </a:pPr>
            <a:r>
              <a:rPr lang="en-GB" b="1" dirty="0"/>
              <a:t>To provide an introduction to Fraud, Crypto and Cyber Crime</a:t>
            </a:r>
          </a:p>
          <a:p>
            <a:pPr marL="105750" indent="-285750">
              <a:lnSpc>
                <a:spcPct val="250000"/>
              </a:lnSpc>
              <a:buFont typeface="Arial" panose="020B0604020202020204" pitchFamily="34" charset="0"/>
              <a:buChar char="•"/>
            </a:pPr>
            <a:r>
              <a:rPr lang="en-GB" b="1" dirty="0"/>
              <a:t>To improve knowledge of common offences and to increase awareness of criminal 					methodology</a:t>
            </a:r>
          </a:p>
          <a:p>
            <a:pPr marL="105750" indent="-285750">
              <a:lnSpc>
                <a:spcPct val="250000"/>
              </a:lnSpc>
              <a:buFont typeface="Arial" panose="020B0604020202020204" pitchFamily="34" charset="0"/>
              <a:buChar char="•"/>
            </a:pPr>
            <a:r>
              <a:rPr lang="en-GB" b="1" dirty="0"/>
              <a:t>To increase knowledge of identifying vulnerability </a:t>
            </a:r>
          </a:p>
          <a:p>
            <a:pPr marL="105750" indent="-285750">
              <a:lnSpc>
                <a:spcPct val="250000"/>
              </a:lnSpc>
              <a:buFont typeface="Arial" panose="020B0604020202020204" pitchFamily="34" charset="0"/>
              <a:buChar char="•"/>
            </a:pPr>
            <a:r>
              <a:rPr lang="en-GB" b="1" dirty="0"/>
              <a:t>To provide an introduction to digital assets and associated crime</a:t>
            </a:r>
          </a:p>
          <a:p>
            <a:pPr marL="105750" indent="-285750">
              <a:lnSpc>
                <a:spcPct val="250000"/>
              </a:lnSpc>
              <a:buFont typeface="Arial" panose="020B0604020202020204" pitchFamily="34" charset="0"/>
              <a:buChar char="•"/>
            </a:pPr>
            <a:r>
              <a:rPr lang="en-GB" b="1" dirty="0"/>
              <a:t>To raise awareness of how to report crime</a:t>
            </a:r>
          </a:p>
          <a:p>
            <a:endParaRPr lang="en-GB" dirty="0"/>
          </a:p>
        </p:txBody>
      </p:sp>
    </p:spTree>
    <p:extLst>
      <p:ext uri="{BB962C8B-B14F-4D97-AF65-F5344CB8AC3E}">
        <p14:creationId xmlns:p14="http://schemas.microsoft.com/office/powerpoint/2010/main" val="2237512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Courier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1" name="Diagram 20"/>
          <p:cNvGraphicFramePr/>
          <p:nvPr>
            <p:extLst>
              <p:ext uri="{D42A27DB-BD31-4B8C-83A1-F6EECF244321}">
                <p14:modId xmlns:p14="http://schemas.microsoft.com/office/powerpoint/2010/main" val="2911906713"/>
              </p:ext>
            </p:extLst>
          </p:nvPr>
        </p:nvGraphicFramePr>
        <p:xfrm>
          <a:off x="468923" y="1397001"/>
          <a:ext cx="10965993" cy="42073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1501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Courier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1" name="Diagram 20"/>
          <p:cNvGraphicFramePr/>
          <p:nvPr>
            <p:extLst>
              <p:ext uri="{D42A27DB-BD31-4B8C-83A1-F6EECF244321}">
                <p14:modId xmlns:p14="http://schemas.microsoft.com/office/powerpoint/2010/main" val="621665163"/>
              </p:ext>
            </p:extLst>
          </p:nvPr>
        </p:nvGraphicFramePr>
        <p:xfrm>
          <a:off x="468923" y="1397001"/>
          <a:ext cx="10965993" cy="41232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3948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Courier Fraud – Case Study</a:t>
            </a:r>
          </a:p>
        </p:txBody>
      </p:sp>
      <p:cxnSp>
        <p:nvCxnSpPr>
          <p:cNvPr id="9" name="Straight Arrow Connector 8"/>
          <p:cNvCxnSpPr/>
          <p:nvPr/>
        </p:nvCxnSpPr>
        <p:spPr>
          <a:xfrm>
            <a:off x="422787" y="1130708"/>
            <a:ext cx="11012129" cy="9834"/>
          </a:xfrm>
          <a:prstGeom prst="straightConnector1">
            <a:avLst/>
          </a:prstGeom>
          <a:ln w="38100">
            <a:solidFill>
              <a:srgbClr val="1947AA"/>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1" name="Diagram 20"/>
          <p:cNvGraphicFramePr/>
          <p:nvPr>
            <p:extLst>
              <p:ext uri="{D42A27DB-BD31-4B8C-83A1-F6EECF244321}">
                <p14:modId xmlns:p14="http://schemas.microsoft.com/office/powerpoint/2010/main" val="3111116920"/>
              </p:ext>
            </p:extLst>
          </p:nvPr>
        </p:nvGraphicFramePr>
        <p:xfrm>
          <a:off x="585018" y="1397000"/>
          <a:ext cx="10849898" cy="4325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8407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Courier Fraud</a:t>
            </a:r>
          </a:p>
        </p:txBody>
      </p:sp>
      <p:sp>
        <p:nvSpPr>
          <p:cNvPr id="3" name="Text Placeholder 2"/>
          <p:cNvSpPr>
            <a:spLocks noGrp="1"/>
          </p:cNvSpPr>
          <p:nvPr>
            <p:ph type="body" sz="quarter" idx="11"/>
          </p:nvPr>
        </p:nvSpPr>
        <p:spPr/>
        <p:txBody>
          <a:bodyPr/>
          <a:lstStyle/>
          <a:p>
            <a:r>
              <a:rPr lang="en-GB" b="0" dirty="0"/>
              <a:t>Courier fraud occurs when a criminal contacts a victim by telephone purporting to be a police officer or bank official. After trust is built, a suggestion is made such as needing bank notes or jewellery for evidence of an offence, or that the bank have had problems and so money needs to be transferred elsewhere. A courier is then sent to collect this.</a:t>
            </a:r>
          </a:p>
          <a:p>
            <a:r>
              <a:rPr lang="en-GB" b="0" dirty="0"/>
              <a:t>Within the last year, there have been 419 reports of courier fraud within the MPS area. The average loss per person is £9,857.</a:t>
            </a:r>
            <a:endParaRPr lang="en-GB" dirty="0"/>
          </a:p>
          <a:p>
            <a:r>
              <a:rPr lang="en-GB" dirty="0"/>
              <a:t>Demographics of victim – </a:t>
            </a:r>
            <a:r>
              <a:rPr lang="en-GB" b="0" dirty="0"/>
              <a:t>Approximately 61% of reported victims are female. The average age of victims is 78. Of the reported incidents, 200 of the suspects purported to be from the police and 175 stated they were from the bank. </a:t>
            </a:r>
            <a:endParaRPr lang="en-GB" dirty="0"/>
          </a:p>
          <a:p>
            <a:r>
              <a:rPr lang="en-GB" dirty="0"/>
              <a:t>Crime prevention advice – </a:t>
            </a:r>
            <a:r>
              <a:rPr lang="en-GB" b="0" dirty="0"/>
              <a:t>Hang up if you get a call asking to verify your details or PIN – the bank or police will never do this. Call back on a different line (or wait 5 minutes) to check what is being asked and check the details of the requesting organisation are correct before calling. Don’t give your cards, jewellery, PIN numbers or cash to others. Providing false information to the bank can negate claims for compensation. </a:t>
            </a:r>
            <a:endParaRPr lang="en-GB" dirty="0"/>
          </a:p>
        </p:txBody>
      </p:sp>
    </p:spTree>
    <p:extLst>
      <p:ext uri="{BB962C8B-B14F-4D97-AF65-F5344CB8AC3E}">
        <p14:creationId xmlns:p14="http://schemas.microsoft.com/office/powerpoint/2010/main" val="2903898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F3F686C-794C-8F22-9AA0-27B1F987FF14}"/>
              </a:ext>
            </a:extLst>
          </p:cNvPr>
          <p:cNvSpPr>
            <a:spLocks noGrp="1"/>
          </p:cNvSpPr>
          <p:nvPr>
            <p:ph type="title"/>
          </p:nvPr>
        </p:nvSpPr>
        <p:spPr>
          <a:xfrm>
            <a:off x="406400" y="642111"/>
            <a:ext cx="11316677" cy="754889"/>
          </a:xfrm>
        </p:spPr>
        <p:txBody>
          <a:bodyPr/>
          <a:lstStyle/>
          <a:p>
            <a:r>
              <a:rPr lang="en-US" dirty="0"/>
              <a:t>Phishing, </a:t>
            </a:r>
            <a:r>
              <a:rPr lang="en-US" dirty="0" err="1"/>
              <a:t>Smishing</a:t>
            </a:r>
            <a:r>
              <a:rPr lang="en-US" dirty="0"/>
              <a:t> and Spoofing</a:t>
            </a:r>
          </a:p>
        </p:txBody>
      </p:sp>
      <p:sp>
        <p:nvSpPr>
          <p:cNvPr id="10" name="Text Placeholder 9">
            <a:extLst>
              <a:ext uri="{FF2B5EF4-FFF2-40B4-BE49-F238E27FC236}">
                <a16:creationId xmlns:a16="http://schemas.microsoft.com/office/drawing/2014/main" id="{2AFABD65-6983-D1E6-41A6-C73846044242}"/>
              </a:ext>
            </a:extLst>
          </p:cNvPr>
          <p:cNvSpPr>
            <a:spLocks noGrp="1"/>
          </p:cNvSpPr>
          <p:nvPr>
            <p:ph type="body" sz="quarter" idx="13"/>
          </p:nvPr>
        </p:nvSpPr>
        <p:spPr>
          <a:xfrm>
            <a:off x="3397957" y="1610359"/>
            <a:ext cx="8325120" cy="4150361"/>
          </a:xfrm>
        </p:spPr>
        <p:txBody>
          <a:bodyPr/>
          <a:lstStyle/>
          <a:p>
            <a:r>
              <a:rPr lang="en-GB" dirty="0">
                <a:solidFill>
                  <a:srgbClr val="0033A1"/>
                </a:solidFill>
              </a:rPr>
              <a:t>Phishing</a:t>
            </a:r>
            <a:r>
              <a:rPr lang="en-GB" b="0" dirty="0">
                <a:solidFill>
                  <a:srgbClr val="0033A1"/>
                </a:solidFill>
              </a:rPr>
              <a:t> – Criminals send out messages attempting to get people to click on a malicious website/malicious link. </a:t>
            </a:r>
          </a:p>
          <a:p>
            <a:r>
              <a:rPr lang="en-GB" dirty="0" err="1">
                <a:solidFill>
                  <a:srgbClr val="0033A1"/>
                </a:solidFill>
              </a:rPr>
              <a:t>Smishing</a:t>
            </a:r>
            <a:r>
              <a:rPr lang="en-GB" b="0" dirty="0">
                <a:solidFill>
                  <a:srgbClr val="0033A1"/>
                </a:solidFill>
              </a:rPr>
              <a:t> – Social engineering attack using fake mobile messages to trick people into downloading malicious material or giving personal data. Examples of this include DPD text messages.</a:t>
            </a:r>
          </a:p>
          <a:p>
            <a:r>
              <a:rPr lang="en-GB" dirty="0">
                <a:solidFill>
                  <a:srgbClr val="0033A1"/>
                </a:solidFill>
              </a:rPr>
              <a:t>Spoofing</a:t>
            </a:r>
            <a:r>
              <a:rPr lang="en-GB" b="0" dirty="0">
                <a:solidFill>
                  <a:srgbClr val="0033A1"/>
                </a:solidFill>
              </a:rPr>
              <a:t> – A technique in which a criminal will disguise themselves as a trusted source such as Barclays, the NHS, the UK government etc.</a:t>
            </a:r>
          </a:p>
          <a:p>
            <a:endParaRPr lang="en-US" b="0" dirty="0">
              <a:solidFill>
                <a:srgbClr val="0033A1"/>
              </a:solidFill>
            </a:endParaRPr>
          </a:p>
          <a:p>
            <a:r>
              <a:rPr lang="en-US" b="0" dirty="0">
                <a:solidFill>
                  <a:srgbClr val="0033A1"/>
                </a:solidFill>
              </a:rPr>
              <a:t>Criminals want to make their targets make an impulsive and panicked decision. The target will click on a link and input their personal data such as credit/debit card details.</a:t>
            </a:r>
          </a:p>
        </p:txBody>
      </p:sp>
      <p:pic>
        <p:nvPicPr>
          <p:cNvPr id="6" name="Picture 4" descr="Why Telcos Need to Tackle Smishing - GMS"/>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27321" y="966202"/>
            <a:ext cx="3056924" cy="4497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73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animEffect transition="in" filter="fade">
                                      <p:cBhvr>
                                        <p:cTn id="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2F3F686C-794C-8F22-9AA0-27B1F987FF14}"/>
              </a:ext>
            </a:extLst>
          </p:cNvPr>
          <p:cNvSpPr>
            <a:spLocks noGrp="1"/>
          </p:cNvSpPr>
          <p:nvPr>
            <p:ph type="title"/>
          </p:nvPr>
        </p:nvSpPr>
        <p:spPr>
          <a:xfrm>
            <a:off x="4036414" y="306651"/>
            <a:ext cx="4458308" cy="754889"/>
          </a:xfrm>
        </p:spPr>
        <p:txBody>
          <a:bodyPr/>
          <a:lstStyle/>
          <a:p>
            <a:r>
              <a:rPr lang="en-US" dirty="0"/>
              <a:t>Online Shopping Fraud</a:t>
            </a:r>
          </a:p>
        </p:txBody>
      </p:sp>
      <p:pic>
        <p:nvPicPr>
          <p:cNvPr id="4098" name="Picture 2" descr="Free Ecommerce Selling Online photo and 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230" y="1585818"/>
            <a:ext cx="3474271" cy="26098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19228" y="1206575"/>
            <a:ext cx="3565619" cy="4524315"/>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0033A1"/>
                </a:solidFill>
                <a:latin typeface="Arial" panose="020B0604020202020204" pitchFamily="34" charset="0"/>
                <a:cs typeface="Arial" panose="020B0604020202020204" pitchFamily="34" charset="0"/>
              </a:rPr>
              <a:t>Online shopping is an easy and convenient way to purchase goods.</a:t>
            </a:r>
          </a:p>
          <a:p>
            <a:pPr marL="285750" indent="-285750">
              <a:buFont typeface="Arial" panose="020B0604020202020204" pitchFamily="34" charset="0"/>
              <a:buChar char="•"/>
            </a:pPr>
            <a:r>
              <a:rPr lang="en-GB" dirty="0">
                <a:solidFill>
                  <a:srgbClr val="0033A1"/>
                </a:solidFill>
                <a:latin typeface="Arial" panose="020B0604020202020204" pitchFamily="34" charset="0"/>
                <a:cs typeface="Arial" panose="020B0604020202020204" pitchFamily="34" charset="0"/>
              </a:rPr>
              <a:t>Criminals take advantage of this, and also the anonymity of being behind a computer screen.</a:t>
            </a:r>
          </a:p>
          <a:p>
            <a:pPr marL="285750" indent="-285750">
              <a:buFont typeface="Arial" panose="020B0604020202020204" pitchFamily="34" charset="0"/>
              <a:buChar char="•"/>
            </a:pPr>
            <a:r>
              <a:rPr lang="en-GB" dirty="0">
                <a:solidFill>
                  <a:srgbClr val="0033A1"/>
                </a:solidFill>
                <a:latin typeface="Arial" panose="020B0604020202020204" pitchFamily="34" charset="0"/>
                <a:cs typeface="Arial" panose="020B0604020202020204" pitchFamily="34" charset="0"/>
              </a:rPr>
              <a:t>Criminals will post an item for sale, that appears legitimate, but at a highly discounted price.</a:t>
            </a:r>
          </a:p>
          <a:p>
            <a:pPr marL="285750" indent="-285750">
              <a:buFont typeface="Arial" panose="020B0604020202020204" pitchFamily="34" charset="0"/>
              <a:buChar char="•"/>
            </a:pPr>
            <a:r>
              <a:rPr lang="en-GB" dirty="0">
                <a:solidFill>
                  <a:srgbClr val="0033A1"/>
                </a:solidFill>
                <a:latin typeface="Arial" panose="020B0604020202020204" pitchFamily="34" charset="0"/>
                <a:cs typeface="Arial" panose="020B0604020202020204" pitchFamily="34" charset="0"/>
              </a:rPr>
              <a:t>Criminals will sometimes ask the potential buyer to move away from legitimate websites with safe payment methods to complete the transaction.</a:t>
            </a:r>
          </a:p>
        </p:txBody>
      </p:sp>
      <p:sp>
        <p:nvSpPr>
          <p:cNvPr id="4" name="TextBox 3"/>
          <p:cNvSpPr txBox="1"/>
          <p:nvPr/>
        </p:nvSpPr>
        <p:spPr>
          <a:xfrm>
            <a:off x="7715588" y="1801746"/>
            <a:ext cx="3430352" cy="3139321"/>
          </a:xfrm>
          <a:prstGeom prst="rect">
            <a:avLst/>
          </a:prstGeom>
          <a:noFill/>
        </p:spPr>
        <p:txBody>
          <a:bodyPr wrap="square" rtlCol="0">
            <a:spAutoFit/>
          </a:bodyPr>
          <a:lstStyle/>
          <a:p>
            <a:r>
              <a:rPr lang="en-GB" u="sng" dirty="0">
                <a:solidFill>
                  <a:srgbClr val="0033A1"/>
                </a:solidFill>
                <a:latin typeface="Arial" panose="020B0604020202020204" pitchFamily="34" charset="0"/>
                <a:cs typeface="Arial" panose="020B0604020202020204" pitchFamily="34" charset="0"/>
              </a:rPr>
              <a:t>Crime Prevention advice - </a:t>
            </a:r>
          </a:p>
          <a:p>
            <a:pPr marL="285750" indent="-285750">
              <a:buFont typeface="Arial" panose="020B0604020202020204" pitchFamily="34" charset="0"/>
              <a:buChar char="•"/>
            </a:pPr>
            <a:r>
              <a:rPr lang="en-GB" dirty="0">
                <a:solidFill>
                  <a:srgbClr val="0033A1"/>
                </a:solidFill>
                <a:latin typeface="Arial" panose="020B0604020202020204" pitchFamily="34" charset="0"/>
                <a:cs typeface="Arial" panose="020B0604020202020204" pitchFamily="34" charset="0"/>
              </a:rPr>
              <a:t>Stay on legitimate, recognised websites.</a:t>
            </a:r>
          </a:p>
          <a:p>
            <a:pPr marL="285750" indent="-285750">
              <a:buFont typeface="Arial" panose="020B0604020202020204" pitchFamily="34" charset="0"/>
              <a:buChar char="•"/>
            </a:pPr>
            <a:r>
              <a:rPr lang="en-GB" dirty="0">
                <a:solidFill>
                  <a:srgbClr val="0033A1"/>
                </a:solidFill>
                <a:latin typeface="Arial" panose="020B0604020202020204" pitchFamily="34" charset="0"/>
                <a:cs typeface="Arial" panose="020B0604020202020204" pitchFamily="34" charset="0"/>
              </a:rPr>
              <a:t>If something is too good to be true, it probably is</a:t>
            </a:r>
          </a:p>
          <a:p>
            <a:pPr marL="285750" indent="-285750">
              <a:buFont typeface="Arial" panose="020B0604020202020204" pitchFamily="34" charset="0"/>
              <a:buChar char="•"/>
            </a:pPr>
            <a:r>
              <a:rPr lang="en-GB" dirty="0">
                <a:solidFill>
                  <a:srgbClr val="0033A1"/>
                </a:solidFill>
                <a:latin typeface="Arial" panose="020B0604020202020204" pitchFamily="34" charset="0"/>
                <a:cs typeface="Arial" panose="020B0604020202020204" pitchFamily="34" charset="0"/>
              </a:rPr>
              <a:t>Be aware of the buyer providing a different address to send the item to. </a:t>
            </a:r>
          </a:p>
          <a:p>
            <a:pPr marL="285750" indent="-285750">
              <a:buFont typeface="Arial" panose="020B0604020202020204" pitchFamily="34" charset="0"/>
              <a:buChar char="•"/>
            </a:pPr>
            <a:r>
              <a:rPr lang="en-GB" dirty="0">
                <a:solidFill>
                  <a:srgbClr val="0033A1"/>
                </a:solidFill>
                <a:latin typeface="Arial" panose="020B0604020202020204" pitchFamily="34" charset="0"/>
                <a:cs typeface="Arial" panose="020B0604020202020204" pitchFamily="34" charset="0"/>
              </a:rPr>
              <a:t>Never agree to pay via third party payment sites.</a:t>
            </a:r>
          </a:p>
          <a:p>
            <a:pPr marL="285750" indent="-285750">
              <a:buFont typeface="Arial" panose="020B0604020202020204" pitchFamily="34" charset="0"/>
              <a:buChar char="•"/>
            </a:pPr>
            <a:endParaRPr lang="en-GB" dirty="0">
              <a:solidFill>
                <a:srgbClr val="0033A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08762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AI Enabled Fraud and Emerging Trends</a:t>
            </a:r>
          </a:p>
        </p:txBody>
      </p:sp>
      <p:sp>
        <p:nvSpPr>
          <p:cNvPr id="3" name="Text Placeholder 2"/>
          <p:cNvSpPr>
            <a:spLocks noGrp="1"/>
          </p:cNvSpPr>
          <p:nvPr>
            <p:ph type="body" sz="quarter" idx="11"/>
          </p:nvPr>
        </p:nvSpPr>
        <p:spPr/>
        <p:txBody>
          <a:bodyPr/>
          <a:lstStyle/>
          <a:p>
            <a:r>
              <a:rPr lang="en-GB" sz="1400" b="0" dirty="0"/>
              <a:t>There has been a significant rise in fraud enabled by Artificial Intelligence. This includes the use of voice recording enabled AI.</a:t>
            </a:r>
          </a:p>
          <a:p>
            <a:r>
              <a:rPr lang="en-GB" sz="1400" b="0" dirty="0"/>
              <a:t>Criminals have used voice recording technology to record the voices of people answering their phone to scammers, and then using AI technology to recreate that persons voice, mimicking their accent, inflections, common lexical patterns and use of pauses.</a:t>
            </a:r>
          </a:p>
          <a:p>
            <a:pPr marL="105750" indent="-285750">
              <a:buFont typeface="Arial" panose="020B0604020202020204" pitchFamily="34" charset="0"/>
              <a:buChar char="•"/>
            </a:pPr>
            <a:r>
              <a:rPr lang="en-GB" sz="1400" b="0" dirty="0"/>
              <a:t>‘Hey mum’ fraud</a:t>
            </a:r>
          </a:p>
          <a:p>
            <a:pPr marL="105750" indent="-285750">
              <a:buFont typeface="Arial" panose="020B0604020202020204" pitchFamily="34" charset="0"/>
              <a:buChar char="•"/>
            </a:pPr>
            <a:r>
              <a:rPr lang="en-GB" sz="1400" b="0" dirty="0"/>
              <a:t>AI</a:t>
            </a:r>
          </a:p>
          <a:p>
            <a:pPr marL="105750" indent="-285750">
              <a:buFont typeface="Arial" panose="020B0604020202020204" pitchFamily="34" charset="0"/>
              <a:buChar char="•"/>
            </a:pPr>
            <a:r>
              <a:rPr lang="en-GB" sz="1400" b="0" dirty="0"/>
              <a:t>Chat/Fraud GPT</a:t>
            </a:r>
          </a:p>
          <a:p>
            <a:pPr marL="105750" indent="-285750">
              <a:buFont typeface="Arial" panose="020B0604020202020204" pitchFamily="34" charset="0"/>
              <a:buChar char="•"/>
            </a:pPr>
            <a:r>
              <a:rPr lang="en-GB" sz="1400" b="0" dirty="0"/>
              <a:t>Bing Image Creator</a:t>
            </a:r>
          </a:p>
          <a:p>
            <a:pPr marL="105750" indent="-285750">
              <a:buFont typeface="Arial" panose="020B0604020202020204" pitchFamily="34" charset="0"/>
              <a:buChar char="•"/>
            </a:pPr>
            <a:r>
              <a:rPr lang="en-GB" sz="1400" b="0" dirty="0" err="1"/>
              <a:t>Sora</a:t>
            </a:r>
            <a:r>
              <a:rPr lang="en-GB" sz="1400" b="0" dirty="0"/>
              <a:t> – creating videos from text field</a:t>
            </a:r>
          </a:p>
          <a:p>
            <a:endParaRPr lang="en-GB" b="0" dirty="0"/>
          </a:p>
        </p:txBody>
      </p:sp>
      <p:pic>
        <p:nvPicPr>
          <p:cNvPr id="1026" name="Picture 2" descr="18bfb8f5-5b51-4894-8273-4f576d0f422f@GBRP26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6872" y="1255277"/>
            <a:ext cx="4240648" cy="4240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4778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26D3B10-C79E-B814-D021-948A80FF5A7A}"/>
              </a:ext>
            </a:extLst>
          </p:cNvPr>
          <p:cNvSpPr>
            <a:spLocks noGrp="1"/>
          </p:cNvSpPr>
          <p:nvPr>
            <p:ph type="title"/>
          </p:nvPr>
        </p:nvSpPr>
        <p:spPr/>
        <p:txBody>
          <a:bodyPr/>
          <a:lstStyle/>
          <a:p>
            <a:r>
              <a:rPr lang="en-US" dirty="0"/>
              <a:t>Financial Exploitation (Money Mules)</a:t>
            </a:r>
          </a:p>
        </p:txBody>
      </p:sp>
      <p:sp>
        <p:nvSpPr>
          <p:cNvPr id="8" name="Text Placeholder 7">
            <a:extLst>
              <a:ext uri="{FF2B5EF4-FFF2-40B4-BE49-F238E27FC236}">
                <a16:creationId xmlns:a16="http://schemas.microsoft.com/office/drawing/2014/main" id="{E3528A16-A950-F628-8DC7-678642CAFF8E}"/>
              </a:ext>
            </a:extLst>
          </p:cNvPr>
          <p:cNvSpPr>
            <a:spLocks noGrp="1"/>
          </p:cNvSpPr>
          <p:nvPr>
            <p:ph type="body" sz="quarter" idx="12"/>
          </p:nvPr>
        </p:nvSpPr>
        <p:spPr>
          <a:xfrm>
            <a:off x="3397956" y="1610360"/>
            <a:ext cx="8407964" cy="4038600"/>
          </a:xfrm>
        </p:spPr>
        <p:txBody>
          <a:bodyPr/>
          <a:lstStyle/>
          <a:p>
            <a:pPr indent="0"/>
            <a:r>
              <a:rPr lang="en-GB" sz="1800" b="0" dirty="0">
                <a:solidFill>
                  <a:srgbClr val="0033A1"/>
                </a:solidFill>
              </a:rPr>
              <a:t>Money mules are individuals who move money on behalf of someone else; usually through their bank account or crypto wallet. Criminals need money mules to launder the profits of their crimes. </a:t>
            </a:r>
          </a:p>
          <a:p>
            <a:pPr indent="0"/>
            <a:r>
              <a:rPr lang="en-GB" sz="1800" b="0" dirty="0">
                <a:solidFill>
                  <a:srgbClr val="0033A1"/>
                </a:solidFill>
              </a:rPr>
              <a:t>Criminals target individuals with advertisements detailing opportunities for easy ways to make money; often aiming this towards students who are looking for quick cash or those looking to work from home, flexibly or part-time. </a:t>
            </a:r>
          </a:p>
          <a:p>
            <a:pPr indent="0"/>
            <a:r>
              <a:rPr lang="en-GB" sz="1800" b="0" dirty="0">
                <a:solidFill>
                  <a:srgbClr val="0033A1"/>
                </a:solidFill>
              </a:rPr>
              <a:t>Individuals are told to complete tasks including setting up new bank or crypto accounts, withdrawing cash or transferring money on behalf of others. The individual is ordinarily able to keep a certain amount of the assets for their help. </a:t>
            </a:r>
          </a:p>
          <a:p>
            <a:pPr indent="0"/>
            <a:r>
              <a:rPr lang="en-GB" sz="1800" b="0" dirty="0">
                <a:solidFill>
                  <a:srgbClr val="0033A1"/>
                </a:solidFill>
              </a:rPr>
              <a:t>Transferring criminal money is a crime and could result in a criminal conviction. </a:t>
            </a:r>
          </a:p>
          <a:p>
            <a:pPr indent="0"/>
            <a:endParaRPr lang="en-US" sz="1800" b="0" dirty="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5778" y="1518118"/>
            <a:ext cx="2977385" cy="3978442"/>
          </a:xfrm>
          <a:prstGeom prst="rect">
            <a:avLst/>
          </a:prstGeom>
        </p:spPr>
      </p:pic>
    </p:spTree>
    <p:extLst>
      <p:ext uri="{BB962C8B-B14F-4D97-AF65-F5344CB8AC3E}">
        <p14:creationId xmlns:p14="http://schemas.microsoft.com/office/powerpoint/2010/main" val="3415962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51A3E8-B863-5267-75E8-C0FE47BADC1B}"/>
              </a:ext>
            </a:extLst>
          </p:cNvPr>
          <p:cNvSpPr>
            <a:spLocks noGrp="1"/>
          </p:cNvSpPr>
          <p:nvPr>
            <p:ph type="ctrTitle"/>
          </p:nvPr>
        </p:nvSpPr>
        <p:spPr/>
        <p:txBody>
          <a:bodyPr/>
          <a:lstStyle/>
          <a:p>
            <a:r>
              <a:rPr lang="en-US" dirty="0"/>
              <a:t>Identifying vulnerability</a:t>
            </a:r>
          </a:p>
        </p:txBody>
      </p:sp>
    </p:spTree>
    <p:extLst>
      <p:ext uri="{BB962C8B-B14F-4D97-AF65-F5344CB8AC3E}">
        <p14:creationId xmlns:p14="http://schemas.microsoft.com/office/powerpoint/2010/main" val="542984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Identifying vulnerability with fraud victims – Op Signature</a:t>
            </a:r>
          </a:p>
        </p:txBody>
      </p:sp>
      <p:sp>
        <p:nvSpPr>
          <p:cNvPr id="3" name="Text Placeholder 2"/>
          <p:cNvSpPr>
            <a:spLocks noGrp="1"/>
          </p:cNvSpPr>
          <p:nvPr>
            <p:ph type="body" sz="quarter" idx="11"/>
          </p:nvPr>
        </p:nvSpPr>
        <p:spPr/>
        <p:txBody>
          <a:bodyPr/>
          <a:lstStyle/>
          <a:p>
            <a:r>
              <a:rPr lang="en-GB" b="0" dirty="0"/>
              <a:t>The following factors may indicate that someone is vulnerable –</a:t>
            </a:r>
          </a:p>
          <a:p>
            <a:pPr marL="105750" lvl="0" indent="-285750">
              <a:buFont typeface="Arial" panose="020B0604020202020204" pitchFamily="34" charset="0"/>
              <a:buChar char="•"/>
            </a:pPr>
            <a:r>
              <a:rPr lang="en-GB" dirty="0"/>
              <a:t>Repeat victimisation </a:t>
            </a:r>
            <a:r>
              <a:rPr lang="en-GB" b="0" dirty="0"/>
              <a:t>(intimidated, threatened, targeted) </a:t>
            </a:r>
          </a:p>
          <a:p>
            <a:pPr marL="105750" lvl="0" indent="-285750">
              <a:buFont typeface="Arial" panose="020B0604020202020204" pitchFamily="34" charset="0"/>
              <a:buChar char="•"/>
            </a:pPr>
            <a:r>
              <a:rPr lang="en-GB" dirty="0"/>
              <a:t>Family circumstances </a:t>
            </a:r>
            <a:r>
              <a:rPr lang="en-GB" b="0" dirty="0"/>
              <a:t>(isolation, recent bereavement)</a:t>
            </a:r>
          </a:p>
          <a:p>
            <a:pPr marL="105750" lvl="0" indent="-285750">
              <a:buFont typeface="Arial" panose="020B0604020202020204" pitchFamily="34" charset="0"/>
              <a:buChar char="•"/>
            </a:pPr>
            <a:r>
              <a:rPr lang="en-GB" dirty="0"/>
              <a:t>Personal circumstances </a:t>
            </a:r>
            <a:r>
              <a:rPr lang="en-GB" b="0" dirty="0"/>
              <a:t>(substance misuse, being cared for) </a:t>
            </a:r>
          </a:p>
          <a:p>
            <a:pPr marL="105750" lvl="0" indent="-285750">
              <a:buFont typeface="Arial" panose="020B0604020202020204" pitchFamily="34" charset="0"/>
              <a:buChar char="•"/>
            </a:pPr>
            <a:r>
              <a:rPr lang="en-GB" dirty="0"/>
              <a:t>Health</a:t>
            </a:r>
            <a:r>
              <a:rPr lang="en-GB" b="0" dirty="0"/>
              <a:t> (impact on physical / emotional / mental well-being) </a:t>
            </a:r>
          </a:p>
          <a:p>
            <a:pPr marL="105750" lvl="0" indent="-285750">
              <a:buFont typeface="Arial" panose="020B0604020202020204" pitchFamily="34" charset="0"/>
              <a:buChar char="•"/>
            </a:pPr>
            <a:r>
              <a:rPr lang="en-GB" dirty="0"/>
              <a:t>Equality and diversity </a:t>
            </a:r>
            <a:r>
              <a:rPr lang="en-GB" b="0" dirty="0"/>
              <a:t>(age, race, gender, lifestyle) </a:t>
            </a:r>
          </a:p>
          <a:p>
            <a:pPr marL="105750" lvl="0" indent="-285750">
              <a:buFont typeface="Arial" panose="020B0604020202020204" pitchFamily="34" charset="0"/>
              <a:buChar char="•"/>
            </a:pPr>
            <a:r>
              <a:rPr lang="en-GB" dirty="0"/>
              <a:t>Economic circumstances</a:t>
            </a:r>
            <a:r>
              <a:rPr lang="en-GB" b="0" dirty="0"/>
              <a:t> (in debt / in wealth). </a:t>
            </a:r>
          </a:p>
          <a:p>
            <a:pPr lvl="0"/>
            <a:r>
              <a:rPr lang="en-GB" b="0" dirty="0"/>
              <a:t>All victims of romance fraud are treated as vulnerable by crime by type - due to the emotional impact of the crime, likelihood of repeat victimisation and evidence linking it to suicide.</a:t>
            </a:r>
          </a:p>
          <a:p>
            <a:pPr lvl="1"/>
            <a:endParaRPr lang="en-GB" dirty="0"/>
          </a:p>
          <a:p>
            <a:endParaRPr lang="en-GB" b="0" dirty="0"/>
          </a:p>
        </p:txBody>
      </p:sp>
    </p:spTree>
    <p:extLst>
      <p:ext uri="{BB962C8B-B14F-4D97-AF65-F5344CB8AC3E}">
        <p14:creationId xmlns:p14="http://schemas.microsoft.com/office/powerpoint/2010/main" val="1480614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Introduction</a:t>
            </a:r>
          </a:p>
        </p:txBody>
      </p:sp>
    </p:spTree>
    <p:extLst>
      <p:ext uri="{BB962C8B-B14F-4D97-AF65-F5344CB8AC3E}">
        <p14:creationId xmlns:p14="http://schemas.microsoft.com/office/powerpoint/2010/main" val="35586247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Red flags</a:t>
            </a:r>
          </a:p>
        </p:txBody>
      </p:sp>
      <p:sp>
        <p:nvSpPr>
          <p:cNvPr id="3" name="Text Placeholder 2"/>
          <p:cNvSpPr>
            <a:spLocks noGrp="1"/>
          </p:cNvSpPr>
          <p:nvPr>
            <p:ph type="body" sz="quarter" idx="11"/>
          </p:nvPr>
        </p:nvSpPr>
        <p:spPr>
          <a:xfrm>
            <a:off x="468923" y="1610360"/>
            <a:ext cx="7074877" cy="3885565"/>
          </a:xfrm>
        </p:spPr>
        <p:txBody>
          <a:bodyPr/>
          <a:lstStyle/>
          <a:p>
            <a:pPr marL="105750" indent="-285750">
              <a:buFont typeface="Arial" panose="020B0604020202020204" pitchFamily="34" charset="0"/>
              <a:buChar char="•"/>
            </a:pPr>
            <a:r>
              <a:rPr lang="en-GB" sz="1800" b="0" dirty="0"/>
              <a:t>Coaching – either on the phone or in person</a:t>
            </a:r>
          </a:p>
          <a:p>
            <a:pPr marL="105750" indent="-285750">
              <a:buFont typeface="Arial" panose="020B0604020202020204" pitchFamily="34" charset="0"/>
              <a:buChar char="•"/>
            </a:pPr>
            <a:r>
              <a:rPr lang="en-GB" sz="1800" b="0" dirty="0"/>
              <a:t>Anxiety </a:t>
            </a:r>
          </a:p>
          <a:p>
            <a:pPr marL="105750" indent="-285750">
              <a:buFont typeface="Arial" panose="020B0604020202020204" pitchFamily="34" charset="0"/>
              <a:buChar char="•"/>
            </a:pPr>
            <a:r>
              <a:rPr lang="en-GB" sz="1800" b="0" dirty="0"/>
              <a:t>Accompanied by an unconnected party (either in person or waiting nearby)</a:t>
            </a:r>
          </a:p>
          <a:p>
            <a:pPr marL="105750" indent="-285750">
              <a:buFont typeface="Arial" panose="020B0604020202020204" pitchFamily="34" charset="0"/>
              <a:buChar char="•"/>
            </a:pPr>
            <a:r>
              <a:rPr lang="en-GB" sz="1800" b="0" dirty="0"/>
              <a:t>A lack of knowledge about investment strategies or purchases</a:t>
            </a:r>
          </a:p>
          <a:p>
            <a:pPr marL="105750" indent="-285750">
              <a:buFont typeface="Arial" panose="020B0604020202020204" pitchFamily="34" charset="0"/>
              <a:buChar char="•"/>
            </a:pPr>
            <a:r>
              <a:rPr lang="en-GB" sz="1800" b="0" dirty="0"/>
              <a:t>Notes about what they need to do or say</a:t>
            </a:r>
          </a:p>
          <a:p>
            <a:pPr marL="105750" indent="-285750">
              <a:buFont typeface="Arial" panose="020B0604020202020204" pitchFamily="34" charset="0"/>
              <a:buChar char="•"/>
            </a:pPr>
            <a:r>
              <a:rPr lang="en-GB" sz="1800" b="0" dirty="0"/>
              <a:t>Abnormal or unusual post-retirement investments</a:t>
            </a:r>
          </a:p>
          <a:p>
            <a:pPr marL="105750" indent="-285750">
              <a:buFont typeface="Arial" panose="020B0604020202020204" pitchFamily="34" charset="0"/>
              <a:buChar char="•"/>
            </a:pPr>
            <a:r>
              <a:rPr lang="en-GB" sz="1800" b="0" dirty="0"/>
              <a:t>Older people liquidating investments not related to a planned investment strategy </a:t>
            </a:r>
          </a:p>
          <a:p>
            <a:pPr marL="105750" indent="-285750">
              <a:buFont typeface="Arial" panose="020B0604020202020204" pitchFamily="34" charset="0"/>
              <a:buChar char="•"/>
            </a:pPr>
            <a:r>
              <a:rPr lang="en-GB" sz="1800" b="0" dirty="0"/>
              <a:t>In bank statements- frequent large withdrawals, including daily maximum currency withdrawals from ATMs</a:t>
            </a:r>
          </a:p>
          <a:p>
            <a:pPr marL="105750" indent="-285750">
              <a:buFont typeface="Arial" panose="020B0604020202020204" pitchFamily="34" charset="0"/>
              <a:buChar char="•"/>
            </a:pPr>
            <a:r>
              <a:rPr lang="en-GB" sz="1800" b="0" dirty="0"/>
              <a:t>Becoming evasive when questioned about a suspicious transaction</a:t>
            </a:r>
          </a:p>
        </p:txBody>
      </p:sp>
      <p:sp>
        <p:nvSpPr>
          <p:cNvPr id="4" name="Rounded Rectangle 3"/>
          <p:cNvSpPr/>
          <p:nvPr/>
        </p:nvSpPr>
        <p:spPr>
          <a:xfrm>
            <a:off x="7765190" y="1397000"/>
            <a:ext cx="3957887" cy="3920745"/>
          </a:xfrm>
          <a:prstGeom prst="roundRect">
            <a:avLst>
              <a:gd name="adj" fmla="val 10000"/>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799803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Identifying vulnerability – Signs at home</a:t>
            </a:r>
          </a:p>
        </p:txBody>
      </p:sp>
      <p:sp>
        <p:nvSpPr>
          <p:cNvPr id="3" name="Text Placeholder 2"/>
          <p:cNvSpPr>
            <a:spLocks noGrp="1"/>
          </p:cNvSpPr>
          <p:nvPr>
            <p:ph type="body" sz="quarter" idx="11"/>
          </p:nvPr>
        </p:nvSpPr>
        <p:spPr/>
        <p:txBody>
          <a:bodyPr numCol="2"/>
          <a:lstStyle/>
          <a:p>
            <a:pPr marL="105750" indent="-285750">
              <a:buFont typeface="Arial" panose="020B0604020202020204" pitchFamily="34" charset="0"/>
              <a:buChar char="•"/>
            </a:pPr>
            <a:r>
              <a:rPr lang="en-GB" sz="1400" b="0" dirty="0"/>
              <a:t>Large numbers of leaflets for building companies, contractors or scam mail</a:t>
            </a:r>
          </a:p>
          <a:p>
            <a:pPr marL="105750" indent="-285750">
              <a:buFont typeface="Arial" panose="020B0604020202020204" pitchFamily="34" charset="0"/>
              <a:buChar char="•"/>
            </a:pPr>
            <a:r>
              <a:rPr lang="en-GB" sz="1400" b="0" dirty="0"/>
              <a:t>Unpaid bills</a:t>
            </a:r>
          </a:p>
          <a:p>
            <a:pPr marL="105750" indent="-285750">
              <a:buFont typeface="Arial" panose="020B0604020202020204" pitchFamily="34" charset="0"/>
              <a:buChar char="•"/>
            </a:pPr>
            <a:r>
              <a:rPr lang="en-GB" sz="1400" b="0" dirty="0"/>
              <a:t>Repeated phone calls/text messages or complaints of repeated calls on both mobile and landline numbers</a:t>
            </a:r>
          </a:p>
          <a:p>
            <a:pPr marL="105750" indent="-285750">
              <a:buFont typeface="Arial" panose="020B0604020202020204" pitchFamily="34" charset="0"/>
              <a:buChar char="•"/>
            </a:pPr>
            <a:r>
              <a:rPr lang="en-GB" sz="1400" b="0" dirty="0"/>
              <a:t>Large numbers of unsolicited emails</a:t>
            </a:r>
          </a:p>
          <a:p>
            <a:pPr marL="105750" indent="-285750">
              <a:buFont typeface="Arial" panose="020B0604020202020204" pitchFamily="34" charset="0"/>
              <a:buChar char="•"/>
            </a:pPr>
            <a:r>
              <a:rPr lang="en-GB" sz="1400" b="0" dirty="0"/>
              <a:t>Buying fake medicines or other items</a:t>
            </a:r>
          </a:p>
          <a:p>
            <a:pPr marL="105750" indent="-285750">
              <a:buFont typeface="Arial" panose="020B0604020202020204" pitchFamily="34" charset="0"/>
              <a:buChar char="•"/>
            </a:pPr>
            <a:r>
              <a:rPr lang="en-GB" sz="1400" b="0" dirty="0"/>
              <a:t>Transferring money on behalf of others  </a:t>
            </a:r>
          </a:p>
          <a:p>
            <a:pPr marL="105750" indent="-285750">
              <a:buFont typeface="Arial" panose="020B0604020202020204" pitchFamily="34" charset="0"/>
              <a:buChar char="•"/>
            </a:pPr>
            <a:r>
              <a:rPr lang="en-GB" sz="1400" b="0" dirty="0"/>
              <a:t>Being overcharged or persuaded to accept lower value services or for work which doesn’t appear to need completing</a:t>
            </a:r>
          </a:p>
          <a:p>
            <a:pPr marL="105750" indent="-285750">
              <a:buFont typeface="Arial" panose="020B0604020202020204" pitchFamily="34" charset="0"/>
              <a:buChar char="•"/>
            </a:pPr>
            <a:r>
              <a:rPr lang="en-GB" sz="1400" b="0" dirty="0"/>
              <a:t>Clients saying that they have had recent work completed on their property but there doesn’t appear to be work completed</a:t>
            </a:r>
          </a:p>
          <a:p>
            <a:pPr marL="105750" indent="-285750">
              <a:buFont typeface="Arial" panose="020B0604020202020204" pitchFamily="34" charset="0"/>
              <a:buChar char="•"/>
            </a:pPr>
            <a:r>
              <a:rPr lang="en-GB" sz="1400" b="0" dirty="0"/>
              <a:t>Overt or covert taking of money or property </a:t>
            </a:r>
          </a:p>
          <a:p>
            <a:pPr marL="105750" indent="-285750">
              <a:buFont typeface="Arial" panose="020B0604020202020204" pitchFamily="34" charset="0"/>
              <a:buChar char="•"/>
            </a:pPr>
            <a:r>
              <a:rPr lang="en-GB" sz="1400" b="0" dirty="0"/>
              <a:t>Forging of signatures, getting someone to sign documents through deception, coercion or undue influence or using a person’s property, possessions or bank cards without their permission or knowledge</a:t>
            </a:r>
          </a:p>
          <a:p>
            <a:pPr marL="105750" indent="-285750">
              <a:buFont typeface="Arial" panose="020B0604020202020204" pitchFamily="34" charset="0"/>
              <a:buChar char="•"/>
            </a:pPr>
            <a:r>
              <a:rPr lang="en-GB" sz="1400" b="0" dirty="0"/>
              <a:t>Withdrawals from bank accounts or significant transfers between accounts that the client cannot easily explain or don’t make sense</a:t>
            </a:r>
          </a:p>
          <a:p>
            <a:pPr marL="105750" indent="-285750">
              <a:buFont typeface="Arial" panose="020B0604020202020204" pitchFamily="34" charset="0"/>
              <a:buChar char="•"/>
            </a:pPr>
            <a:r>
              <a:rPr lang="en-GB" sz="1400" b="0" dirty="0"/>
              <a:t>A change in the amount of cash being withdrawn each week or that is out of character or an increase in the amount of, or need for, cash in the house</a:t>
            </a:r>
          </a:p>
          <a:p>
            <a:pPr marL="105750" indent="-285750">
              <a:buFont typeface="Arial" panose="020B0604020202020204" pitchFamily="34" charset="0"/>
              <a:buChar char="•"/>
            </a:pPr>
            <a:r>
              <a:rPr lang="en-GB" sz="1400" b="0" dirty="0"/>
              <a:t>Additional names on bank accounts or benefit payments</a:t>
            </a:r>
          </a:p>
          <a:p>
            <a:pPr marL="105750" indent="-285750">
              <a:buFont typeface="Arial" panose="020B0604020202020204" pitchFamily="34" charset="0"/>
              <a:buChar char="•"/>
            </a:pPr>
            <a:r>
              <a:rPr lang="en-GB" sz="1400" b="0" dirty="0"/>
              <a:t>Appearance of previously uninvolved relatives or ‘close friends’</a:t>
            </a:r>
          </a:p>
          <a:p>
            <a:pPr marL="105750" indent="-285750">
              <a:buFont typeface="Arial" panose="020B0604020202020204" pitchFamily="34" charset="0"/>
              <a:buChar char="•"/>
            </a:pPr>
            <a:r>
              <a:rPr lang="en-GB" sz="1400" b="0" dirty="0"/>
              <a:t>Unusual or sudden investments</a:t>
            </a:r>
          </a:p>
        </p:txBody>
      </p:sp>
    </p:spTree>
    <p:extLst>
      <p:ext uri="{BB962C8B-B14F-4D97-AF65-F5344CB8AC3E}">
        <p14:creationId xmlns:p14="http://schemas.microsoft.com/office/powerpoint/2010/main" val="58178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Signs of relationship building</a:t>
            </a:r>
          </a:p>
        </p:txBody>
      </p:sp>
      <p:sp>
        <p:nvSpPr>
          <p:cNvPr id="3" name="Text Placeholder 2"/>
          <p:cNvSpPr>
            <a:spLocks noGrp="1"/>
          </p:cNvSpPr>
          <p:nvPr>
            <p:ph type="body" sz="quarter" idx="11"/>
          </p:nvPr>
        </p:nvSpPr>
        <p:spPr>
          <a:xfrm>
            <a:off x="468923" y="1610360"/>
            <a:ext cx="7166317" cy="3885565"/>
          </a:xfrm>
        </p:spPr>
        <p:txBody>
          <a:bodyPr/>
          <a:lstStyle/>
          <a:p>
            <a:pPr marL="105750" indent="-285750">
              <a:lnSpc>
                <a:spcPct val="100000"/>
              </a:lnSpc>
              <a:buFont typeface="Arial" panose="020B0604020202020204" pitchFamily="34" charset="0"/>
              <a:buChar char="•"/>
            </a:pPr>
            <a:r>
              <a:rPr lang="en-GB" sz="2000" b="0" dirty="0"/>
              <a:t>Talk of a new relationship but that this is someone the client hasn’t met</a:t>
            </a:r>
          </a:p>
          <a:p>
            <a:pPr marL="105750" indent="-285750">
              <a:lnSpc>
                <a:spcPct val="100000"/>
              </a:lnSpc>
              <a:buFont typeface="Arial" panose="020B0604020202020204" pitchFamily="34" charset="0"/>
              <a:buChar char="•"/>
            </a:pPr>
            <a:r>
              <a:rPr lang="en-GB" sz="2000" b="0" dirty="0"/>
              <a:t>Increasing reluctance to talk openly about family or friends</a:t>
            </a:r>
          </a:p>
          <a:p>
            <a:pPr marL="105750" indent="-285750">
              <a:lnSpc>
                <a:spcPct val="100000"/>
              </a:lnSpc>
              <a:buFont typeface="Arial" panose="020B0604020202020204" pitchFamily="34" charset="0"/>
              <a:buChar char="•"/>
            </a:pPr>
            <a:r>
              <a:rPr lang="en-GB" sz="2000" b="0" dirty="0"/>
              <a:t>Increasing isolation or avoidance of once-usual social contact</a:t>
            </a:r>
          </a:p>
          <a:p>
            <a:pPr marL="105750" indent="-285750">
              <a:lnSpc>
                <a:spcPct val="100000"/>
              </a:lnSpc>
              <a:buFont typeface="Arial" panose="020B0604020202020204" pitchFamily="34" charset="0"/>
              <a:buChar char="•"/>
            </a:pPr>
            <a:r>
              <a:rPr lang="en-GB" sz="2000" b="0" dirty="0"/>
              <a:t>Increasing reluctance to spend money in expected patterns, for example to heat their home or to buy food</a:t>
            </a:r>
          </a:p>
          <a:p>
            <a:pPr marL="105750" indent="-285750">
              <a:lnSpc>
                <a:spcPct val="100000"/>
              </a:lnSpc>
              <a:buFont typeface="Arial" panose="020B0604020202020204" pitchFamily="34" charset="0"/>
              <a:buChar char="•"/>
            </a:pPr>
            <a:r>
              <a:rPr lang="en-GB" sz="2000" b="0" dirty="0"/>
              <a:t>Increasing timidity, nervousness or lack of self-confidence</a:t>
            </a:r>
          </a:p>
          <a:p>
            <a:pPr marL="105750" indent="-285750">
              <a:buFont typeface="Arial" panose="020B0604020202020204" pitchFamily="34" charset="0"/>
              <a:buChar char="•"/>
            </a:pPr>
            <a:endParaRPr lang="en-GB" b="0" dirty="0"/>
          </a:p>
          <a:p>
            <a:pPr marL="105750" indent="-285750">
              <a:buFont typeface="Arial" panose="020B0604020202020204" pitchFamily="34" charset="0"/>
              <a:buChar char="•"/>
            </a:pPr>
            <a:endParaRPr lang="en-GB" b="0" dirty="0"/>
          </a:p>
          <a:p>
            <a:pPr marL="105750" indent="-285750">
              <a:buFont typeface="Arial" panose="020B0604020202020204" pitchFamily="34" charset="0"/>
              <a:buChar char="•"/>
            </a:pPr>
            <a:endParaRPr lang="en-GB" b="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9586" r="29193"/>
          <a:stretch/>
        </p:blipFill>
        <p:spPr>
          <a:xfrm>
            <a:off x="7754581" y="1241552"/>
            <a:ext cx="3968496" cy="4321474"/>
          </a:xfrm>
          <a:prstGeom prst="rect">
            <a:avLst/>
          </a:prstGeom>
        </p:spPr>
      </p:pic>
    </p:spTree>
    <p:extLst>
      <p:ext uri="{BB962C8B-B14F-4D97-AF65-F5344CB8AC3E}">
        <p14:creationId xmlns:p14="http://schemas.microsoft.com/office/powerpoint/2010/main" val="7375649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can professionals do to help? </a:t>
            </a:r>
          </a:p>
        </p:txBody>
      </p:sp>
      <p:sp>
        <p:nvSpPr>
          <p:cNvPr id="3" name="Text Placeholder 2"/>
          <p:cNvSpPr>
            <a:spLocks noGrp="1"/>
          </p:cNvSpPr>
          <p:nvPr>
            <p:ph type="body" sz="quarter" idx="11"/>
          </p:nvPr>
        </p:nvSpPr>
        <p:spPr/>
        <p:txBody>
          <a:bodyPr/>
          <a:lstStyle/>
          <a:p>
            <a:pPr marL="105750" indent="-285750">
              <a:lnSpc>
                <a:spcPct val="100000"/>
              </a:lnSpc>
              <a:buFont typeface="Arial" panose="020B0604020202020204" pitchFamily="34" charset="0"/>
              <a:buChar char="•"/>
            </a:pPr>
            <a:r>
              <a:rPr lang="en-GB" sz="1800" b="0" dirty="0"/>
              <a:t>Victims may not recognise that they are victims</a:t>
            </a:r>
          </a:p>
          <a:p>
            <a:pPr marL="105750" indent="-285750">
              <a:lnSpc>
                <a:spcPct val="100000"/>
              </a:lnSpc>
              <a:buFont typeface="Arial" panose="020B0604020202020204" pitchFamily="34" charset="0"/>
              <a:buChar char="•"/>
            </a:pPr>
            <a:r>
              <a:rPr lang="en-GB" sz="1800" b="0" dirty="0"/>
              <a:t>Victims may not realise they are putting themselves at risk – they may feel they don’t have a choice</a:t>
            </a:r>
          </a:p>
          <a:p>
            <a:pPr marL="105750" indent="-285750">
              <a:lnSpc>
                <a:spcPct val="100000"/>
              </a:lnSpc>
              <a:buFont typeface="Arial" panose="020B0604020202020204" pitchFamily="34" charset="0"/>
              <a:buChar char="•"/>
            </a:pPr>
            <a:r>
              <a:rPr lang="en-GB" sz="1800" b="0" dirty="0"/>
              <a:t>They may not feel safe to speak about the issues at home</a:t>
            </a:r>
          </a:p>
          <a:p>
            <a:pPr marL="105750" indent="-285750">
              <a:lnSpc>
                <a:spcPct val="100000"/>
              </a:lnSpc>
              <a:buFont typeface="Arial" panose="020B0604020202020204" pitchFamily="34" charset="0"/>
              <a:buChar char="•"/>
            </a:pPr>
            <a:r>
              <a:rPr lang="en-GB" sz="1800" b="0" dirty="0"/>
              <a:t>They may be concerned about what would happen if they don’t continue</a:t>
            </a:r>
          </a:p>
          <a:p>
            <a:pPr marL="105750" indent="-285750">
              <a:lnSpc>
                <a:spcPct val="100000"/>
              </a:lnSpc>
              <a:buFont typeface="Arial" panose="020B0604020202020204" pitchFamily="34" charset="0"/>
              <a:buChar char="•"/>
            </a:pPr>
            <a:r>
              <a:rPr lang="en-GB" sz="1800" b="0" dirty="0"/>
              <a:t>They may be too worried to ask for help</a:t>
            </a:r>
          </a:p>
          <a:p>
            <a:pPr marL="105750" indent="-285750">
              <a:lnSpc>
                <a:spcPct val="100000"/>
              </a:lnSpc>
              <a:buFont typeface="Arial" panose="020B0604020202020204" pitchFamily="34" charset="0"/>
              <a:buChar char="•"/>
            </a:pPr>
            <a:r>
              <a:rPr lang="en-GB" sz="1800" b="0" dirty="0"/>
              <a:t>Just because they have been the victim of fraud, it doesn’t make them incapable of looking after their own money</a:t>
            </a:r>
          </a:p>
          <a:p>
            <a:pPr marL="105750" indent="-285750">
              <a:lnSpc>
                <a:spcPct val="100000"/>
              </a:lnSpc>
              <a:buFont typeface="Arial" panose="020B0604020202020204" pitchFamily="34" charset="0"/>
              <a:buChar char="•"/>
            </a:pPr>
            <a:endParaRPr lang="en-GB" sz="1800" b="0" dirty="0"/>
          </a:p>
          <a:p>
            <a:pPr indent="0">
              <a:lnSpc>
                <a:spcPct val="100000"/>
              </a:lnSpc>
            </a:pPr>
            <a:r>
              <a:rPr lang="en-GB" sz="1800" b="0" dirty="0"/>
              <a:t>The language used in fraud is similar to that of domestic abuse or grooming.  </a:t>
            </a:r>
          </a:p>
        </p:txBody>
      </p:sp>
    </p:spTree>
    <p:extLst>
      <p:ext uri="{BB962C8B-B14F-4D97-AF65-F5344CB8AC3E}">
        <p14:creationId xmlns:p14="http://schemas.microsoft.com/office/powerpoint/2010/main" val="27812495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Reporting incidents and further advice</a:t>
            </a:r>
          </a:p>
        </p:txBody>
      </p:sp>
    </p:spTree>
    <p:extLst>
      <p:ext uri="{BB962C8B-B14F-4D97-AF65-F5344CB8AC3E}">
        <p14:creationId xmlns:p14="http://schemas.microsoft.com/office/powerpoint/2010/main" val="948597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68F9FA-4652-DBE5-D7B3-6F2294E6182E}"/>
              </a:ext>
            </a:extLst>
          </p:cNvPr>
          <p:cNvSpPr>
            <a:spLocks noGrp="1"/>
          </p:cNvSpPr>
          <p:nvPr>
            <p:ph type="title"/>
          </p:nvPr>
        </p:nvSpPr>
        <p:spPr>
          <a:xfrm>
            <a:off x="570523" y="642111"/>
            <a:ext cx="11254154" cy="754889"/>
          </a:xfrm>
        </p:spPr>
        <p:txBody>
          <a:bodyPr/>
          <a:lstStyle/>
          <a:p>
            <a:r>
              <a:rPr lang="en-US" dirty="0"/>
              <a:t>Reporting Crime </a:t>
            </a:r>
          </a:p>
        </p:txBody>
      </p:sp>
      <p:sp>
        <p:nvSpPr>
          <p:cNvPr id="6" name="Text Placeholder 5">
            <a:extLst>
              <a:ext uri="{FF2B5EF4-FFF2-40B4-BE49-F238E27FC236}">
                <a16:creationId xmlns:a16="http://schemas.microsoft.com/office/drawing/2014/main" id="{DFF9AB8C-ED35-2707-D6F7-113880615485}"/>
              </a:ext>
            </a:extLst>
          </p:cNvPr>
          <p:cNvSpPr>
            <a:spLocks noGrp="1"/>
          </p:cNvSpPr>
          <p:nvPr>
            <p:ph type="body" sz="quarter" idx="11"/>
          </p:nvPr>
        </p:nvSpPr>
        <p:spPr/>
        <p:txBody>
          <a:bodyPr numCol="1"/>
          <a:lstStyle/>
          <a:p>
            <a:pPr marL="342900" lvl="0" indent="-342900" defTabSz="914400" eaLnBrk="0" fontAlgn="base" hangingPunct="0">
              <a:lnSpc>
                <a:spcPct val="100000"/>
              </a:lnSpc>
              <a:buFont typeface="Arial" panose="020B0604020202020204" pitchFamily="34" charset="0"/>
              <a:buChar char="•"/>
            </a:pPr>
            <a:r>
              <a:rPr lang="en-GB" altLang="en-US" sz="2000" b="0" dirty="0">
                <a:solidFill>
                  <a:srgbClr val="0033A1"/>
                </a:solidFill>
              </a:rPr>
              <a:t>Report cybercrime and fraud in the UK to Action Fraud</a:t>
            </a:r>
          </a:p>
          <a:p>
            <a:pPr marL="702900" lvl="6" indent="-342900" defTabSz="914400" eaLnBrk="0" fontAlgn="base" hangingPunct="0">
              <a:lnSpc>
                <a:spcPct val="100000"/>
              </a:lnSpc>
              <a:spcBef>
                <a:spcPts val="800"/>
              </a:spcBef>
              <a:spcAft>
                <a:spcPts val="500"/>
              </a:spcAft>
            </a:pPr>
            <a:r>
              <a:rPr lang="en-GB" altLang="en-US" sz="1600" b="0" dirty="0">
                <a:solidFill>
                  <a:srgbClr val="0033A1"/>
                </a:solidFill>
              </a:rPr>
              <a:t>Online - www.actionfraud.police.uk </a:t>
            </a:r>
          </a:p>
          <a:p>
            <a:pPr marL="702900" lvl="6" indent="-342900" defTabSz="914400" eaLnBrk="0" fontAlgn="base" hangingPunct="0">
              <a:lnSpc>
                <a:spcPct val="100000"/>
              </a:lnSpc>
              <a:spcBef>
                <a:spcPts val="800"/>
              </a:spcBef>
              <a:spcAft>
                <a:spcPts val="500"/>
              </a:spcAft>
            </a:pPr>
            <a:r>
              <a:rPr lang="en-GB" altLang="en-US" sz="1600" dirty="0">
                <a:solidFill>
                  <a:srgbClr val="0033A1"/>
                </a:solidFill>
              </a:rPr>
              <a:t>B</a:t>
            </a:r>
            <a:r>
              <a:rPr lang="en-GB" altLang="en-US" sz="1600" b="0" dirty="0">
                <a:solidFill>
                  <a:srgbClr val="0033A1"/>
                </a:solidFill>
              </a:rPr>
              <a:t>y telephone - 0300 123 2040. </a:t>
            </a:r>
          </a:p>
          <a:p>
            <a:pPr marL="702900" lvl="6" indent="-342900" defTabSz="914400" eaLnBrk="0" fontAlgn="base" hangingPunct="0">
              <a:lnSpc>
                <a:spcPct val="100000"/>
              </a:lnSpc>
              <a:spcBef>
                <a:spcPts val="800"/>
              </a:spcBef>
              <a:spcAft>
                <a:spcPts val="500"/>
              </a:spcAft>
            </a:pPr>
            <a:r>
              <a:rPr lang="en-GB" altLang="en-US" sz="1600" b="0" dirty="0">
                <a:solidFill>
                  <a:srgbClr val="0033A1"/>
                </a:solidFill>
              </a:rPr>
              <a:t>If you are deaf or hard  of hearing you can use </a:t>
            </a:r>
            <a:r>
              <a:rPr lang="en-GB" altLang="en-US" sz="1600" b="0" dirty="0" err="1">
                <a:solidFill>
                  <a:srgbClr val="0033A1"/>
                </a:solidFill>
              </a:rPr>
              <a:t>textphone</a:t>
            </a:r>
            <a:r>
              <a:rPr lang="en-GB" altLang="en-US" sz="1600" b="0" dirty="0">
                <a:solidFill>
                  <a:srgbClr val="0033A1"/>
                </a:solidFill>
              </a:rPr>
              <a:t> 0300 123 2050.</a:t>
            </a:r>
          </a:p>
          <a:p>
            <a:pPr marL="162900" indent="-342900">
              <a:lnSpc>
                <a:spcPct val="100000"/>
              </a:lnSpc>
              <a:buFont typeface="Arial" panose="020B0604020202020204" pitchFamily="34" charset="0"/>
              <a:buChar char="•"/>
            </a:pPr>
            <a:r>
              <a:rPr lang="en-GB" sz="2000" b="0" dirty="0"/>
              <a:t>Forward suspicious emails to repor</a:t>
            </a:r>
            <a:r>
              <a:rPr lang="en-GB" sz="2000" b="0" dirty="0">
                <a:solidFill>
                  <a:srgbClr val="0033A1"/>
                </a:solidFill>
              </a:rPr>
              <a:t>t@phishing.gov.uk</a:t>
            </a:r>
            <a:endParaRPr lang="en-GB" sz="2000" b="0" dirty="0"/>
          </a:p>
          <a:p>
            <a:pPr marL="162900" indent="-342900">
              <a:lnSpc>
                <a:spcPct val="100000"/>
              </a:lnSpc>
              <a:buFont typeface="Arial" panose="020B0604020202020204" pitchFamily="34" charset="0"/>
              <a:buChar char="•"/>
            </a:pPr>
            <a:r>
              <a:rPr lang="en-GB" sz="2000" b="0" dirty="0">
                <a:solidFill>
                  <a:srgbClr val="0033A1"/>
                </a:solidFill>
              </a:rPr>
              <a:t>Forward </a:t>
            </a:r>
            <a:r>
              <a:rPr lang="en-GB" sz="2000" b="0" dirty="0" err="1">
                <a:solidFill>
                  <a:srgbClr val="0033A1"/>
                </a:solidFill>
              </a:rPr>
              <a:t>smishing</a:t>
            </a:r>
            <a:r>
              <a:rPr lang="en-GB" sz="2000" b="0" dirty="0">
                <a:solidFill>
                  <a:srgbClr val="0033A1"/>
                </a:solidFill>
              </a:rPr>
              <a:t> text messages to OFCOM on 7726 (Free of charge)</a:t>
            </a:r>
          </a:p>
          <a:p>
            <a:pPr marL="162900" indent="-342900">
              <a:lnSpc>
                <a:spcPct val="100000"/>
              </a:lnSpc>
              <a:buFont typeface="Arial" panose="020B0604020202020204" pitchFamily="34" charset="0"/>
              <a:buChar char="•"/>
            </a:pPr>
            <a:r>
              <a:rPr lang="en-GB" sz="2000" b="0" dirty="0">
                <a:solidFill>
                  <a:srgbClr val="0033A1"/>
                </a:solidFill>
              </a:rPr>
              <a:t>Contacting the Police</a:t>
            </a:r>
          </a:p>
          <a:p>
            <a:pPr marL="522900" lvl="6" indent="-342900">
              <a:lnSpc>
                <a:spcPct val="100000"/>
              </a:lnSpc>
              <a:spcBef>
                <a:spcPts val="800"/>
              </a:spcBef>
              <a:spcAft>
                <a:spcPts val="500"/>
              </a:spcAft>
            </a:pPr>
            <a:r>
              <a:rPr lang="en-GB" sz="1600" b="0" dirty="0">
                <a:solidFill>
                  <a:srgbClr val="0033A1"/>
                </a:solidFill>
              </a:rPr>
              <a:t>Call 999 (emergency)</a:t>
            </a:r>
          </a:p>
          <a:p>
            <a:pPr marL="522900" lvl="6" indent="-342900">
              <a:lnSpc>
                <a:spcPct val="100000"/>
              </a:lnSpc>
              <a:spcBef>
                <a:spcPts val="800"/>
              </a:spcBef>
              <a:spcAft>
                <a:spcPts val="500"/>
              </a:spcAft>
            </a:pPr>
            <a:r>
              <a:rPr lang="en-GB" sz="1600" b="0" dirty="0">
                <a:solidFill>
                  <a:srgbClr val="0033A1"/>
                </a:solidFill>
              </a:rPr>
              <a:t>101 (non-emergency) </a:t>
            </a:r>
          </a:p>
        </p:txBody>
      </p:sp>
      <p:pic>
        <p:nvPicPr>
          <p:cNvPr id="4" name="Picture 2" descr="Free thinker thinking person vecto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59961" y="1397000"/>
            <a:ext cx="2763116" cy="37073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10451592" y="6135839"/>
            <a:ext cx="1624406" cy="559981"/>
          </a:xfrm>
          <a:prstGeom prst="rect">
            <a:avLst/>
          </a:prstGeom>
        </p:spPr>
      </p:pic>
    </p:spTree>
    <p:extLst>
      <p:ext uri="{BB962C8B-B14F-4D97-AF65-F5344CB8AC3E}">
        <p14:creationId xmlns:p14="http://schemas.microsoft.com/office/powerpoint/2010/main" val="37027438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Signposting support</a:t>
            </a:r>
          </a:p>
        </p:txBody>
      </p:sp>
      <p:sp>
        <p:nvSpPr>
          <p:cNvPr id="3" name="Text Placeholder 2"/>
          <p:cNvSpPr>
            <a:spLocks noGrp="1"/>
          </p:cNvSpPr>
          <p:nvPr>
            <p:ph type="body" sz="quarter" idx="11"/>
          </p:nvPr>
        </p:nvSpPr>
        <p:spPr>
          <a:xfrm>
            <a:off x="468923" y="1610360"/>
            <a:ext cx="8522677" cy="3885565"/>
          </a:xfrm>
        </p:spPr>
        <p:txBody>
          <a:bodyPr/>
          <a:lstStyle/>
          <a:p>
            <a:r>
              <a:rPr lang="en-GB" sz="1400" u="sng" dirty="0"/>
              <a:t>The Little Media Series </a:t>
            </a:r>
            <a:r>
              <a:rPr lang="en-GB" sz="1400" b="0" dirty="0"/>
              <a:t>– A collection of books and videos created by the Metropolitan Police to explain some of the most common types of fraud and gives advice on how to avoid becoming a victim. </a:t>
            </a:r>
          </a:p>
          <a:p>
            <a:r>
              <a:rPr lang="en-GB" sz="1400" b="0" dirty="0">
                <a:hlinkClick r:id="rId3"/>
              </a:rPr>
              <a:t>https://www.met.police.uk/littlemedia/</a:t>
            </a:r>
            <a:r>
              <a:rPr lang="en-GB" sz="1400" b="0" dirty="0"/>
              <a:t> </a:t>
            </a:r>
          </a:p>
          <a:p>
            <a:endParaRPr lang="en-GB" sz="1400" u="sng" dirty="0"/>
          </a:p>
          <a:p>
            <a:r>
              <a:rPr lang="en-GB" sz="1400" u="sng" dirty="0"/>
              <a:t>Financial Conduct Authority </a:t>
            </a:r>
            <a:r>
              <a:rPr lang="en-GB" sz="1400" u="sng" dirty="0" err="1"/>
              <a:t>ScamSmart</a:t>
            </a:r>
            <a:r>
              <a:rPr lang="en-GB" sz="1400" u="sng" dirty="0"/>
              <a:t> Investment Checker </a:t>
            </a:r>
            <a:r>
              <a:rPr lang="en-GB" sz="1400" b="0" dirty="0"/>
              <a:t>– Tool provided to check whether an investment or pension opportunity you’ve been offered is a fraud.</a:t>
            </a:r>
          </a:p>
          <a:p>
            <a:r>
              <a:rPr lang="en-GB" sz="1400" b="0" dirty="0">
                <a:hlinkClick r:id="rId4"/>
              </a:rPr>
              <a:t>https://www.fca.org.uk/scamsmart</a:t>
            </a:r>
            <a:r>
              <a:rPr lang="en-GB" sz="1400" b="0" dirty="0"/>
              <a:t> </a:t>
            </a:r>
          </a:p>
          <a:p>
            <a:endParaRPr lang="en-GB" sz="1400" b="0" dirty="0"/>
          </a:p>
          <a:p>
            <a:r>
              <a:rPr lang="en-GB" sz="1400" dirty="0" err="1"/>
              <a:t>AgeUK</a:t>
            </a:r>
            <a:r>
              <a:rPr lang="en-GB" sz="1400" b="0" dirty="0"/>
              <a:t> – Charity dedicated to helping older people through providing companionship, advice and support for older people who need it first. They provide free information and advice to help those who have been victims of fraud. </a:t>
            </a:r>
          </a:p>
          <a:p>
            <a:r>
              <a:rPr lang="en-GB" sz="1400" b="0" dirty="0">
                <a:hlinkClick r:id="rId5"/>
              </a:rPr>
              <a:t>https://www.ageuk.org.uk/</a:t>
            </a:r>
            <a:r>
              <a:rPr lang="en-GB" sz="1400" b="0" dirty="0"/>
              <a:t> </a:t>
            </a:r>
          </a:p>
          <a:p>
            <a:endParaRPr lang="en-GB" sz="1400" dirty="0"/>
          </a:p>
        </p:txBody>
      </p:sp>
      <p:pic>
        <p:nvPicPr>
          <p:cNvPr id="5" name="Picture 4"/>
          <p:cNvPicPr>
            <a:picLocks noChangeAspect="1"/>
          </p:cNvPicPr>
          <p:nvPr/>
        </p:nvPicPr>
        <p:blipFill>
          <a:blip r:embed="rId6"/>
          <a:stretch>
            <a:fillRect/>
          </a:stretch>
        </p:blipFill>
        <p:spPr>
          <a:xfrm>
            <a:off x="9347383" y="4331944"/>
            <a:ext cx="2247900" cy="1085850"/>
          </a:xfrm>
          <a:prstGeom prst="rect">
            <a:avLst/>
          </a:prstGeom>
        </p:spPr>
      </p:pic>
      <p:pic>
        <p:nvPicPr>
          <p:cNvPr id="6" name="Picture 5"/>
          <p:cNvPicPr>
            <a:picLocks noChangeAspect="1"/>
          </p:cNvPicPr>
          <p:nvPr/>
        </p:nvPicPr>
        <p:blipFill>
          <a:blip r:embed="rId7"/>
          <a:stretch>
            <a:fillRect/>
          </a:stretch>
        </p:blipFill>
        <p:spPr>
          <a:xfrm>
            <a:off x="9219590" y="2690438"/>
            <a:ext cx="2503487" cy="1038911"/>
          </a:xfrm>
          <a:prstGeom prst="rect">
            <a:avLst/>
          </a:prstGeom>
        </p:spPr>
      </p:pic>
    </p:spTree>
    <p:extLst>
      <p:ext uri="{BB962C8B-B14F-4D97-AF65-F5344CB8AC3E}">
        <p14:creationId xmlns:p14="http://schemas.microsoft.com/office/powerpoint/2010/main" val="1321772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you can do to help</a:t>
            </a:r>
          </a:p>
        </p:txBody>
      </p:sp>
      <p:sp>
        <p:nvSpPr>
          <p:cNvPr id="3" name="Text Placeholder 2"/>
          <p:cNvSpPr>
            <a:spLocks noGrp="1"/>
          </p:cNvSpPr>
          <p:nvPr>
            <p:ph type="body" sz="quarter" idx="11"/>
          </p:nvPr>
        </p:nvSpPr>
        <p:spPr/>
        <p:txBody>
          <a:bodyPr numCol="1"/>
          <a:lstStyle/>
          <a:p>
            <a:pPr marL="342900" indent="-342900">
              <a:lnSpc>
                <a:spcPct val="150000"/>
              </a:lnSpc>
              <a:buFont typeface="Arial" panose="020B0604020202020204" pitchFamily="34" charset="0"/>
              <a:buChar char="•"/>
            </a:pPr>
            <a:r>
              <a:rPr lang="en-GB" sz="1800" dirty="0"/>
              <a:t>Spreading crime prevention messaging</a:t>
            </a:r>
          </a:p>
          <a:p>
            <a:pPr marL="342900" indent="-342900">
              <a:lnSpc>
                <a:spcPct val="150000"/>
              </a:lnSpc>
              <a:buFont typeface="Arial" panose="020B0604020202020204" pitchFamily="34" charset="0"/>
              <a:buChar char="•"/>
            </a:pPr>
            <a:r>
              <a:rPr lang="en-GB" sz="1800" b="0" dirty="0">
                <a:solidFill>
                  <a:srgbClr val="0033A1"/>
                </a:solidFill>
              </a:rPr>
              <a:t>Designing crime prevention initiatives to run locally </a:t>
            </a:r>
          </a:p>
          <a:p>
            <a:pPr marL="342900" indent="-342900">
              <a:lnSpc>
                <a:spcPct val="150000"/>
              </a:lnSpc>
              <a:buFont typeface="Arial" panose="020B0604020202020204" pitchFamily="34" charset="0"/>
              <a:buChar char="•"/>
            </a:pPr>
            <a:r>
              <a:rPr lang="en-GB" sz="1800" b="0" dirty="0">
                <a:solidFill>
                  <a:srgbClr val="0033A1"/>
                </a:solidFill>
              </a:rPr>
              <a:t>Becoming a ‘</a:t>
            </a:r>
            <a:r>
              <a:rPr lang="en-GB" sz="1800" dirty="0">
                <a:solidFill>
                  <a:srgbClr val="0033A1"/>
                </a:solidFill>
              </a:rPr>
              <a:t>Friend Against Scams</a:t>
            </a:r>
            <a:r>
              <a:rPr lang="en-GB" sz="1800" b="0" dirty="0">
                <a:solidFill>
                  <a:srgbClr val="0033A1"/>
                </a:solidFill>
              </a:rPr>
              <a:t>’ through Trading Standards</a:t>
            </a:r>
          </a:p>
          <a:p>
            <a:pPr indent="0">
              <a:lnSpc>
                <a:spcPct val="150000"/>
              </a:lnSpc>
            </a:pPr>
            <a:r>
              <a:rPr lang="en-GB" sz="1800" b="0" dirty="0"/>
              <a:t>		</a:t>
            </a:r>
            <a:r>
              <a:rPr lang="en-GB" sz="1400" b="0" i="1" dirty="0"/>
              <a:t>Friends Against Scams is a National Trading Standards Scams Team initiative, which aims to protect and 	prevent people from becoming victims of scams by empowering people to take a stand against scams.</a:t>
            </a:r>
            <a:endParaRPr lang="en-GB" sz="1400" b="0" i="1" dirty="0">
              <a:solidFill>
                <a:srgbClr val="0033A1"/>
              </a:solidFill>
            </a:endParaRPr>
          </a:p>
          <a:p>
            <a:pPr marL="342900" indent="-342900">
              <a:lnSpc>
                <a:spcPct val="150000"/>
              </a:lnSpc>
              <a:buFont typeface="Arial" panose="020B0604020202020204" pitchFamily="34" charset="0"/>
              <a:buChar char="•"/>
            </a:pPr>
            <a:r>
              <a:rPr lang="en-GB" sz="1800" dirty="0">
                <a:solidFill>
                  <a:srgbClr val="0033A1"/>
                </a:solidFill>
              </a:rPr>
              <a:t>#Tell2OverABrew </a:t>
            </a:r>
            <a:r>
              <a:rPr lang="en-GB" sz="1800" b="0" dirty="0">
                <a:solidFill>
                  <a:srgbClr val="0033A1"/>
                </a:solidFill>
              </a:rPr>
              <a:t>– An unbroken chain of 26 tell2’ers would reach 67 million people. #Tell2 to protect many.</a:t>
            </a:r>
          </a:p>
          <a:p>
            <a:pPr marL="342900" indent="-342900">
              <a:lnSpc>
                <a:spcPct val="150000"/>
              </a:lnSpc>
              <a:buFont typeface="Arial" panose="020B0604020202020204" pitchFamily="34" charset="0"/>
              <a:buChar char="•"/>
            </a:pPr>
            <a:r>
              <a:rPr lang="en-GB" sz="1800" b="0" dirty="0">
                <a:solidFill>
                  <a:srgbClr val="0033A1"/>
                </a:solidFill>
              </a:rPr>
              <a:t>Referrals for </a:t>
            </a:r>
            <a:r>
              <a:rPr lang="en-GB" sz="1800" dirty="0" err="1">
                <a:solidFill>
                  <a:srgbClr val="0033A1"/>
                </a:solidFill>
              </a:rPr>
              <a:t>TrueCall</a:t>
            </a:r>
            <a:r>
              <a:rPr lang="en-GB" sz="1800" b="0" dirty="0">
                <a:solidFill>
                  <a:srgbClr val="0033A1"/>
                </a:solidFill>
              </a:rPr>
              <a:t> devices</a:t>
            </a:r>
          </a:p>
        </p:txBody>
      </p:sp>
      <p:pic>
        <p:nvPicPr>
          <p:cNvPr id="2052" name="Picture 4" descr="Friends Against Scams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2513" y="1227778"/>
            <a:ext cx="2750979" cy="146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0648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68F9FA-4652-DBE5-D7B3-6F2294E6182E}"/>
              </a:ext>
            </a:extLst>
          </p:cNvPr>
          <p:cNvSpPr>
            <a:spLocks noGrp="1"/>
          </p:cNvSpPr>
          <p:nvPr>
            <p:ph type="title"/>
          </p:nvPr>
        </p:nvSpPr>
        <p:spPr/>
        <p:txBody>
          <a:bodyPr/>
          <a:lstStyle/>
          <a:p>
            <a:r>
              <a:rPr lang="en-US" dirty="0"/>
              <a:t>Contacting the Crypto &amp; Fraud Prevention Team</a:t>
            </a:r>
          </a:p>
        </p:txBody>
      </p:sp>
      <p:sp>
        <p:nvSpPr>
          <p:cNvPr id="6" name="Text Placeholder 5">
            <a:extLst>
              <a:ext uri="{FF2B5EF4-FFF2-40B4-BE49-F238E27FC236}">
                <a16:creationId xmlns:a16="http://schemas.microsoft.com/office/drawing/2014/main" id="{DFF9AB8C-ED35-2707-D6F7-113880615485}"/>
              </a:ext>
            </a:extLst>
          </p:cNvPr>
          <p:cNvSpPr>
            <a:spLocks noGrp="1"/>
          </p:cNvSpPr>
          <p:nvPr>
            <p:ph type="body" sz="quarter" idx="11"/>
          </p:nvPr>
        </p:nvSpPr>
        <p:spPr>
          <a:xfrm>
            <a:off x="468924" y="1610360"/>
            <a:ext cx="7320890" cy="3885565"/>
          </a:xfrm>
        </p:spPr>
        <p:txBody>
          <a:bodyPr numCol="1"/>
          <a:lstStyle/>
          <a:p>
            <a:pPr indent="0">
              <a:lnSpc>
                <a:spcPct val="100000"/>
              </a:lnSpc>
              <a:spcBef>
                <a:spcPts val="600"/>
              </a:spcBef>
              <a:spcAft>
                <a:spcPts val="600"/>
              </a:spcAft>
            </a:pPr>
            <a:r>
              <a:rPr lang="en-GB" sz="2000" dirty="0"/>
              <a:t>Email: </a:t>
            </a:r>
            <a:r>
              <a:rPr lang="en-GB" sz="2000" b="0" dirty="0">
                <a:hlinkClick r:id="rId2"/>
              </a:rPr>
              <a:t>CryptoProtect@met.police.uk</a:t>
            </a:r>
            <a:endParaRPr lang="en-GB" sz="2000" b="0" dirty="0"/>
          </a:p>
          <a:p>
            <a:pPr indent="0">
              <a:lnSpc>
                <a:spcPct val="100000"/>
              </a:lnSpc>
              <a:spcBef>
                <a:spcPts val="600"/>
              </a:spcBef>
              <a:spcAft>
                <a:spcPts val="600"/>
              </a:spcAft>
            </a:pPr>
            <a:r>
              <a:rPr lang="en-GB" sz="2000" dirty="0"/>
              <a:t>Phone: </a:t>
            </a:r>
            <a:r>
              <a:rPr lang="en-GB" sz="2000" b="0" dirty="0"/>
              <a:t>0207 175 9997</a:t>
            </a:r>
          </a:p>
          <a:p>
            <a:pPr indent="0">
              <a:lnSpc>
                <a:spcPct val="100000"/>
              </a:lnSpc>
              <a:spcBef>
                <a:spcPts val="600"/>
              </a:spcBef>
              <a:spcAft>
                <a:spcPts val="600"/>
              </a:spcAft>
            </a:pPr>
            <a:r>
              <a:rPr lang="en-GB" sz="2000" dirty="0"/>
              <a:t>Contacts</a:t>
            </a:r>
            <a:r>
              <a:rPr lang="en-GB" sz="2000" b="0" dirty="0"/>
              <a:t>:</a:t>
            </a:r>
          </a:p>
          <a:p>
            <a:pPr lvl="1">
              <a:lnSpc>
                <a:spcPct val="100000"/>
              </a:lnSpc>
              <a:spcBef>
                <a:spcPts val="600"/>
              </a:spcBef>
            </a:pPr>
            <a:r>
              <a:rPr lang="en-GB" sz="2000" b="0" dirty="0">
                <a:solidFill>
                  <a:srgbClr val="0033A1"/>
                </a:solidFill>
              </a:rPr>
              <a:t>		DS Rebecca Corser</a:t>
            </a:r>
          </a:p>
          <a:p>
            <a:pPr lvl="1">
              <a:lnSpc>
                <a:spcPct val="100000"/>
              </a:lnSpc>
              <a:spcBef>
                <a:spcPts val="600"/>
              </a:spcBef>
            </a:pPr>
            <a:r>
              <a:rPr lang="en-GB" sz="2000" b="0" dirty="0">
                <a:solidFill>
                  <a:srgbClr val="0033A1"/>
                </a:solidFill>
              </a:rPr>
              <a:t>		PC Tom Conley</a:t>
            </a:r>
          </a:p>
          <a:p>
            <a:pPr lvl="1">
              <a:lnSpc>
                <a:spcPct val="100000"/>
              </a:lnSpc>
              <a:spcBef>
                <a:spcPts val="600"/>
              </a:spcBef>
            </a:pPr>
            <a:r>
              <a:rPr lang="en-GB" sz="2000" b="0" dirty="0">
                <a:solidFill>
                  <a:srgbClr val="0033A1"/>
                </a:solidFill>
              </a:rPr>
              <a:t>		</a:t>
            </a:r>
          </a:p>
          <a:p>
            <a:pPr lvl="1">
              <a:lnSpc>
                <a:spcPct val="100000"/>
              </a:lnSpc>
              <a:spcBef>
                <a:spcPts val="600"/>
              </a:spcBef>
            </a:pPr>
            <a:r>
              <a:rPr lang="en-GB" sz="2000" u="sng" dirty="0">
                <a:solidFill>
                  <a:srgbClr val="0033A1"/>
                </a:solidFill>
              </a:rPr>
              <a:t>The Little Media Series </a:t>
            </a:r>
            <a:r>
              <a:rPr lang="en-GB" sz="2000" b="0" dirty="0">
                <a:solidFill>
                  <a:srgbClr val="0033A1"/>
                </a:solidFill>
              </a:rPr>
              <a:t>– A collection of books and videos created by the Metropolitan Police to explain some of the most common types of fraud and gives advice on how to avoid becoming a victim. </a:t>
            </a:r>
            <a:r>
              <a:rPr lang="en-GB" sz="2000" b="0" dirty="0">
                <a:solidFill>
                  <a:srgbClr val="0033A1"/>
                </a:solidFill>
                <a:hlinkClick r:id="rId3"/>
              </a:rPr>
              <a:t>https://www.met.police.uk/littlemedia/</a:t>
            </a:r>
            <a:r>
              <a:rPr lang="en-GB" sz="2000" b="0" dirty="0">
                <a:solidFill>
                  <a:srgbClr val="0033A1"/>
                </a:solidFill>
              </a:rPr>
              <a:t> </a:t>
            </a:r>
          </a:p>
          <a:p>
            <a:pPr lvl="1">
              <a:lnSpc>
                <a:spcPct val="150000"/>
              </a:lnSpc>
            </a:pPr>
            <a:endParaRPr lang="en-GB" sz="2000" dirty="0">
              <a:solidFill>
                <a:srgbClr val="0033A1"/>
              </a:solidFill>
            </a:endParaRPr>
          </a:p>
        </p:txBody>
      </p:sp>
      <p:pic>
        <p:nvPicPr>
          <p:cNvPr id="2" name="Picture 1"/>
          <p:cNvPicPr>
            <a:picLocks noChangeAspect="1"/>
          </p:cNvPicPr>
          <p:nvPr/>
        </p:nvPicPr>
        <p:blipFill>
          <a:blip r:embed="rId4"/>
          <a:stretch>
            <a:fillRect/>
          </a:stretch>
        </p:blipFill>
        <p:spPr>
          <a:xfrm>
            <a:off x="7789813" y="1576577"/>
            <a:ext cx="3933264" cy="3953129"/>
          </a:xfrm>
          <a:prstGeom prst="rect">
            <a:avLst/>
          </a:prstGeom>
          <a:ln>
            <a:solidFill>
              <a:schemeClr val="accent1"/>
            </a:solidFill>
          </a:ln>
        </p:spPr>
      </p:pic>
    </p:spTree>
    <p:extLst>
      <p:ext uri="{BB962C8B-B14F-4D97-AF65-F5344CB8AC3E}">
        <p14:creationId xmlns:p14="http://schemas.microsoft.com/office/powerpoint/2010/main" val="781154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2F2274DB-4B40-E6DF-7866-BD86C41531B2}"/>
              </a:ext>
            </a:extLst>
          </p:cNvPr>
          <p:cNvSpPr>
            <a:spLocks noGrp="1"/>
          </p:cNvSpPr>
          <p:nvPr>
            <p:ph type="title"/>
          </p:nvPr>
        </p:nvSpPr>
        <p:spPr/>
        <p:txBody>
          <a:bodyPr/>
          <a:lstStyle/>
          <a:p>
            <a:r>
              <a:rPr lang="en-US" dirty="0"/>
              <a:t>Summary</a:t>
            </a:r>
          </a:p>
        </p:txBody>
      </p:sp>
      <p:sp>
        <p:nvSpPr>
          <p:cNvPr id="8" name="Text Placeholder 7">
            <a:extLst>
              <a:ext uri="{FF2B5EF4-FFF2-40B4-BE49-F238E27FC236}">
                <a16:creationId xmlns:a16="http://schemas.microsoft.com/office/drawing/2014/main" id="{96E9E568-3903-4A10-A558-971370111CDC}"/>
              </a:ext>
            </a:extLst>
          </p:cNvPr>
          <p:cNvSpPr>
            <a:spLocks noGrp="1"/>
          </p:cNvSpPr>
          <p:nvPr>
            <p:ph type="body" sz="quarter" idx="11"/>
          </p:nvPr>
        </p:nvSpPr>
        <p:spPr/>
        <p:txBody>
          <a:bodyPr numCol="1"/>
          <a:lstStyle/>
          <a:p>
            <a:pPr marL="105750" indent="-285750">
              <a:lnSpc>
                <a:spcPct val="250000"/>
              </a:lnSpc>
              <a:buFont typeface="Arial" panose="020B0604020202020204" pitchFamily="34" charset="0"/>
              <a:buChar char="•"/>
            </a:pPr>
            <a:r>
              <a:rPr lang="en-GB" sz="1600" b="1" dirty="0"/>
              <a:t>Provided an introduction to Fraud, Crypto and Cyber Crime</a:t>
            </a:r>
          </a:p>
          <a:p>
            <a:pPr marL="105750" indent="-285750">
              <a:lnSpc>
                <a:spcPct val="250000"/>
              </a:lnSpc>
              <a:buFont typeface="Arial" panose="020B0604020202020204" pitchFamily="34" charset="0"/>
              <a:buChar char="•"/>
            </a:pPr>
            <a:r>
              <a:rPr lang="en-GB" sz="1600" b="1" dirty="0"/>
              <a:t>Improved knowledge of common offences and to increase awareness of criminal methodology</a:t>
            </a:r>
          </a:p>
          <a:p>
            <a:pPr marL="105750" indent="-285750">
              <a:lnSpc>
                <a:spcPct val="250000"/>
              </a:lnSpc>
              <a:buFont typeface="Arial" panose="020B0604020202020204" pitchFamily="34" charset="0"/>
              <a:buChar char="•"/>
            </a:pPr>
            <a:r>
              <a:rPr lang="en-GB" sz="1600" b="1" dirty="0"/>
              <a:t>Increased knowledge of identifying vulnerability </a:t>
            </a:r>
          </a:p>
          <a:p>
            <a:pPr marL="105750" indent="-285750">
              <a:lnSpc>
                <a:spcPct val="250000"/>
              </a:lnSpc>
              <a:buFont typeface="Arial" panose="020B0604020202020204" pitchFamily="34" charset="0"/>
              <a:buChar char="•"/>
            </a:pPr>
            <a:r>
              <a:rPr lang="en-GB" sz="1600" b="1" dirty="0"/>
              <a:t>Provided an introduction to digital assets and associated crime</a:t>
            </a:r>
          </a:p>
          <a:p>
            <a:pPr marL="105750" indent="-285750">
              <a:lnSpc>
                <a:spcPct val="250000"/>
              </a:lnSpc>
              <a:buFont typeface="Arial" panose="020B0604020202020204" pitchFamily="34" charset="0"/>
              <a:buChar char="•"/>
            </a:pPr>
            <a:r>
              <a:rPr lang="en-GB" sz="1600" b="1" dirty="0"/>
              <a:t>Raised awareness of how to report crime</a:t>
            </a:r>
          </a:p>
          <a:p>
            <a:pPr indent="0">
              <a:lnSpc>
                <a:spcPct val="250000"/>
              </a:lnSpc>
            </a:pPr>
            <a:endParaRPr lang="en-GB" dirty="0"/>
          </a:p>
        </p:txBody>
      </p:sp>
    </p:spTree>
    <p:extLst>
      <p:ext uri="{BB962C8B-B14F-4D97-AF65-F5344CB8AC3E}">
        <p14:creationId xmlns:p14="http://schemas.microsoft.com/office/powerpoint/2010/main" val="1066105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a:t>
            </a:r>
          </a:p>
        </p:txBody>
      </p:sp>
      <p:sp>
        <p:nvSpPr>
          <p:cNvPr id="3" name="Text Placeholder 2"/>
          <p:cNvSpPr>
            <a:spLocks noGrp="1"/>
          </p:cNvSpPr>
          <p:nvPr>
            <p:ph type="body" sz="quarter" idx="11"/>
          </p:nvPr>
        </p:nvSpPr>
        <p:spPr/>
        <p:txBody>
          <a:bodyPr/>
          <a:lstStyle/>
          <a:p>
            <a:r>
              <a:rPr lang="en-GB" dirty="0"/>
              <a:t>More people are concerned about fraud than crimes such as knife crime and burglary¹. </a:t>
            </a:r>
            <a:r>
              <a:rPr lang="en-US" b="0" dirty="0"/>
              <a:t>Between April – June 2023, Brits lost £593 million to fraud.</a:t>
            </a:r>
            <a:endParaRPr lang="en-GB" dirty="0"/>
          </a:p>
          <a:p>
            <a:r>
              <a:rPr lang="en-GB" b="0" dirty="0"/>
              <a:t>In the UK, </a:t>
            </a:r>
            <a:r>
              <a:rPr lang="en-GB" dirty="0"/>
              <a:t>fraud makes up 41% of all crime²</a:t>
            </a:r>
            <a:r>
              <a:rPr lang="en-GB" b="0" dirty="0"/>
              <a:t>. It is suspected that </a:t>
            </a:r>
            <a:r>
              <a:rPr lang="en-GB" dirty="0"/>
              <a:t>86% of fraud goes unreported³</a:t>
            </a:r>
            <a:r>
              <a:rPr lang="en-GB" b="0" dirty="0"/>
              <a:t>. </a:t>
            </a:r>
          </a:p>
          <a:p>
            <a:r>
              <a:rPr lang="en-GB" b="0" dirty="0"/>
              <a:t>Fraud spans across all levels of crime and the impacts on victims are undervalued; from robberies where accounts are drained after phones are stolen to serious, organised criminals laundering assets to fund criminality such as terrorism and child sexual exploitation. It also spans across all levels of vulnerability; from elderly people who are targeted for courier fraud to romance criminals who groom their victims in a similar way to domestic abusers. </a:t>
            </a:r>
          </a:p>
          <a:p>
            <a:r>
              <a:rPr lang="en-GB" b="0" dirty="0"/>
              <a:t>Fraud, however, involves victims actively participating in the offence which can have adverse psychological effects. </a:t>
            </a:r>
          </a:p>
          <a:p>
            <a:r>
              <a:rPr lang="en-GB" b="0" dirty="0"/>
              <a:t>In a recent Which survey, 71% of fraud victims stated their experiences had had a detrimental impact on their stress levels, </a:t>
            </a:r>
            <a:r>
              <a:rPr lang="en-GB" dirty="0"/>
              <a:t>63% said it was harmful to their mental health and 39% said it had affected their physical health</a:t>
            </a:r>
            <a:r>
              <a:rPr lang="en-GB" b="0" dirty="0"/>
              <a:t>. </a:t>
            </a:r>
          </a:p>
          <a:p>
            <a:pPr indent="0"/>
            <a:r>
              <a:rPr lang="en-US" b="0" dirty="0"/>
              <a:t>The AI Bot </a:t>
            </a:r>
            <a:r>
              <a:rPr lang="en-US" b="0" dirty="0" err="1"/>
              <a:t>FraudGPT</a:t>
            </a:r>
            <a:r>
              <a:rPr lang="en-US" b="0" dirty="0"/>
              <a:t> has hit the dark web and there have been over 3000 confirmed sales and reviews.</a:t>
            </a:r>
          </a:p>
        </p:txBody>
      </p:sp>
    </p:spTree>
    <p:extLst>
      <p:ext uri="{BB962C8B-B14F-4D97-AF65-F5344CB8AC3E}">
        <p14:creationId xmlns:p14="http://schemas.microsoft.com/office/powerpoint/2010/main" val="3187192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FF9AB8C-ED35-2707-D6F7-113880615485}"/>
              </a:ext>
            </a:extLst>
          </p:cNvPr>
          <p:cNvSpPr>
            <a:spLocks noGrp="1"/>
          </p:cNvSpPr>
          <p:nvPr>
            <p:ph type="body" sz="quarter" idx="11"/>
          </p:nvPr>
        </p:nvSpPr>
        <p:spPr>
          <a:xfrm>
            <a:off x="429167" y="1782638"/>
            <a:ext cx="11254154" cy="2458057"/>
          </a:xfrm>
        </p:spPr>
        <p:txBody>
          <a:bodyPr numCol="1"/>
          <a:lstStyle/>
          <a:p>
            <a:pPr indent="0" algn="ctr">
              <a:lnSpc>
                <a:spcPct val="150000"/>
              </a:lnSpc>
            </a:pPr>
            <a:r>
              <a:rPr lang="en-GB" sz="4400" dirty="0"/>
              <a:t>Please go to </a:t>
            </a:r>
            <a:r>
              <a:rPr lang="en-GB" sz="4400" dirty="0">
                <a:hlinkClick r:id="rId2"/>
              </a:rPr>
              <a:t>www.slido.com</a:t>
            </a:r>
            <a:endParaRPr lang="en-GB" sz="4400" dirty="0"/>
          </a:p>
          <a:p>
            <a:pPr indent="0" algn="ctr">
              <a:lnSpc>
                <a:spcPct val="150000"/>
              </a:lnSpc>
            </a:pPr>
            <a:r>
              <a:rPr lang="en-GB" sz="4400" dirty="0"/>
              <a:t>Code - #5787195</a:t>
            </a:r>
          </a:p>
        </p:txBody>
      </p:sp>
    </p:spTree>
    <p:extLst>
      <p:ext uri="{BB962C8B-B14F-4D97-AF65-F5344CB8AC3E}">
        <p14:creationId xmlns:p14="http://schemas.microsoft.com/office/powerpoint/2010/main" val="1405429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0230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wider impact of being a victim of fraud between 2020 and 2023</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t="11547"/>
          <a:stretch/>
        </p:blipFill>
        <p:spPr>
          <a:xfrm>
            <a:off x="2198937" y="1397000"/>
            <a:ext cx="7794125" cy="4550451"/>
          </a:xfrm>
          <a:prstGeom prst="rect">
            <a:avLst/>
          </a:prstGeom>
        </p:spPr>
      </p:pic>
    </p:spTree>
    <p:extLst>
      <p:ext uri="{BB962C8B-B14F-4D97-AF65-F5344CB8AC3E}">
        <p14:creationId xmlns:p14="http://schemas.microsoft.com/office/powerpoint/2010/main" val="1365376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1F4D28-70AD-176E-EE41-51C744BF942B}"/>
              </a:ext>
            </a:extLst>
          </p:cNvPr>
          <p:cNvSpPr>
            <a:spLocks noGrp="1"/>
          </p:cNvSpPr>
          <p:nvPr>
            <p:ph type="title"/>
          </p:nvPr>
        </p:nvSpPr>
        <p:spPr>
          <a:xfrm>
            <a:off x="468924" y="642111"/>
            <a:ext cx="11145560" cy="754889"/>
          </a:xfrm>
        </p:spPr>
        <p:txBody>
          <a:bodyPr/>
          <a:lstStyle/>
          <a:p>
            <a:r>
              <a:rPr lang="en-US" dirty="0"/>
              <a:t>Criminal methodology – The Language of Fraud</a:t>
            </a:r>
          </a:p>
        </p:txBody>
      </p:sp>
      <p:sp>
        <p:nvSpPr>
          <p:cNvPr id="8" name="Text Placeholder 7">
            <a:extLst>
              <a:ext uri="{FF2B5EF4-FFF2-40B4-BE49-F238E27FC236}">
                <a16:creationId xmlns:a16="http://schemas.microsoft.com/office/drawing/2014/main" id="{F0408499-96A4-E2F3-2712-67FC90AE29EF}"/>
              </a:ext>
            </a:extLst>
          </p:cNvPr>
          <p:cNvSpPr>
            <a:spLocks noGrp="1"/>
          </p:cNvSpPr>
          <p:nvPr>
            <p:ph type="body" sz="quarter" idx="11"/>
          </p:nvPr>
        </p:nvSpPr>
        <p:spPr>
          <a:xfrm>
            <a:off x="468924" y="1397000"/>
            <a:ext cx="6493351" cy="3885565"/>
          </a:xfrm>
        </p:spPr>
        <p:txBody>
          <a:bodyPr/>
          <a:lstStyle/>
          <a:p>
            <a:pPr indent="0">
              <a:lnSpc>
                <a:spcPct val="100000"/>
              </a:lnSpc>
            </a:pPr>
            <a:r>
              <a:rPr lang="en-US" sz="2000" b="0" dirty="0"/>
              <a:t>+ Triggering an emotional response (anger, fear, concern, FOMO, shame, love, helpfulness, curiosity)</a:t>
            </a:r>
          </a:p>
          <a:p>
            <a:pPr indent="0">
              <a:lnSpc>
                <a:spcPct val="100000"/>
              </a:lnSpc>
            </a:pPr>
            <a:r>
              <a:rPr lang="en-US" sz="2000" b="0" dirty="0"/>
              <a:t>+ Adding time pressure to make us act on this response</a:t>
            </a:r>
          </a:p>
          <a:p>
            <a:pPr indent="0">
              <a:lnSpc>
                <a:spcPct val="100000"/>
              </a:lnSpc>
            </a:pPr>
            <a:r>
              <a:rPr lang="en-US" sz="2000" b="0" dirty="0"/>
              <a:t>+ Provide the only solution</a:t>
            </a:r>
          </a:p>
          <a:p>
            <a:pPr marL="105750" indent="-285750">
              <a:lnSpc>
                <a:spcPct val="100000"/>
              </a:lnSpc>
              <a:buFont typeface="Arial" panose="020B0604020202020204" pitchFamily="34" charset="0"/>
              <a:buChar char="•"/>
            </a:pPr>
            <a:endParaRPr lang="en-US" sz="2000" b="0" dirty="0"/>
          </a:p>
          <a:p>
            <a:pPr indent="0">
              <a:lnSpc>
                <a:spcPct val="100000"/>
              </a:lnSpc>
            </a:pPr>
            <a:r>
              <a:rPr lang="en-US" sz="2000" dirty="0"/>
              <a:t>Forensic </a:t>
            </a:r>
            <a:r>
              <a:rPr lang="en-US" sz="2000" dirty="0">
                <a:solidFill>
                  <a:srgbClr val="0033A1"/>
                </a:solidFill>
              </a:rPr>
              <a:t>linguistic strategies – </a:t>
            </a:r>
          </a:p>
          <a:p>
            <a:pPr marL="285750" lvl="0" indent="-285750" defTabSz="914400" eaLnBrk="0" fontAlgn="base" hangingPunct="0">
              <a:lnSpc>
                <a:spcPct val="100000"/>
              </a:lnSpc>
              <a:buSzPts val="1200"/>
              <a:buFont typeface="Arial" panose="020B0604020202020204" pitchFamily="34" charset="0"/>
              <a:buChar char="•"/>
            </a:pPr>
            <a:r>
              <a:rPr lang="en-GB" altLang="en-US" sz="2000" b="0" dirty="0">
                <a:solidFill>
                  <a:srgbClr val="0033A1"/>
                </a:solidFill>
              </a:rPr>
              <a:t>Requesting confidentiality or secrecy</a:t>
            </a:r>
          </a:p>
          <a:p>
            <a:pPr marL="285750" lvl="0" indent="-285750" defTabSz="914400" eaLnBrk="0" fontAlgn="base" hangingPunct="0">
              <a:lnSpc>
                <a:spcPct val="100000"/>
              </a:lnSpc>
              <a:buSzPts val="1200"/>
              <a:buFont typeface="Arial" panose="020B0604020202020204" pitchFamily="34" charset="0"/>
              <a:buChar char="•"/>
            </a:pPr>
            <a:r>
              <a:rPr lang="en-GB" altLang="en-US" sz="2000" b="0" dirty="0">
                <a:solidFill>
                  <a:srgbClr val="0033A1"/>
                </a:solidFill>
              </a:rPr>
              <a:t>Appeals for urgency</a:t>
            </a:r>
          </a:p>
          <a:p>
            <a:pPr marL="285750" lvl="0" indent="-285750" defTabSz="914400" eaLnBrk="0" fontAlgn="base" hangingPunct="0">
              <a:lnSpc>
                <a:spcPct val="100000"/>
              </a:lnSpc>
              <a:buSzPts val="1200"/>
              <a:buFont typeface="Arial" panose="020B0604020202020204" pitchFamily="34" charset="0"/>
              <a:buChar char="•"/>
            </a:pPr>
            <a:r>
              <a:rPr lang="en-GB" altLang="en-US" sz="2000" b="0" dirty="0">
                <a:solidFill>
                  <a:srgbClr val="0033A1"/>
                </a:solidFill>
              </a:rPr>
              <a:t>Attempting to establish credibility </a:t>
            </a:r>
          </a:p>
          <a:p>
            <a:pPr marL="285750" lvl="0" indent="-285750" defTabSz="914400" eaLnBrk="0" fontAlgn="base" hangingPunct="0">
              <a:lnSpc>
                <a:spcPct val="100000"/>
              </a:lnSpc>
              <a:buSzPts val="1200"/>
              <a:buFont typeface="Arial" panose="020B0604020202020204" pitchFamily="34" charset="0"/>
              <a:buChar char="•"/>
            </a:pPr>
            <a:r>
              <a:rPr lang="en-GB" altLang="en-US" sz="2000" b="0" dirty="0">
                <a:solidFill>
                  <a:srgbClr val="0033A1"/>
                </a:solidFill>
              </a:rPr>
              <a:t>Reference to trust </a:t>
            </a:r>
          </a:p>
          <a:p>
            <a:pPr indent="0"/>
            <a:endParaRPr lang="en-US" sz="2000" b="0" dirty="0"/>
          </a:p>
        </p:txBody>
      </p:sp>
      <p:pic>
        <p:nvPicPr>
          <p:cNvPr id="5" name="Picture 2" descr="Free Analog Clock vector and pictu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96596" y="1925377"/>
            <a:ext cx="2743491" cy="3255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295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impact of language</a:t>
            </a:r>
          </a:p>
        </p:txBody>
      </p:sp>
      <p:sp>
        <p:nvSpPr>
          <p:cNvPr id="3" name="Text Placeholder 2"/>
          <p:cNvSpPr>
            <a:spLocks noGrp="1"/>
          </p:cNvSpPr>
          <p:nvPr>
            <p:ph type="body" sz="quarter" idx="11"/>
          </p:nvPr>
        </p:nvSpPr>
        <p:spPr/>
        <p:txBody>
          <a:bodyPr/>
          <a:lstStyle/>
          <a:p>
            <a:r>
              <a:rPr lang="en-GB" dirty="0"/>
              <a:t> Our perceptions and the language we use about the nature and impact of financial abuse need updating. You wouldn’t say someone fell for a burglary.</a:t>
            </a:r>
          </a:p>
          <a:p>
            <a:pPr marL="105750" indent="-285750">
              <a:buFont typeface="Arial" panose="020B0604020202020204" pitchFamily="34" charset="0"/>
              <a:buChar char="•"/>
            </a:pPr>
            <a:r>
              <a:rPr lang="en-GB" b="0" dirty="0"/>
              <a:t>Shaming victims leads to stigma and underreporting. </a:t>
            </a:r>
          </a:p>
          <a:p>
            <a:pPr marL="105750" indent="-285750">
              <a:buFont typeface="Arial" panose="020B0604020202020204" pitchFamily="34" charset="0"/>
              <a:buChar char="•"/>
            </a:pPr>
            <a:r>
              <a:rPr lang="en-GB" dirty="0"/>
              <a:t>Grooming</a:t>
            </a:r>
            <a:r>
              <a:rPr lang="en-GB" b="0" dirty="0"/>
              <a:t> - ‘building friendship and trust, flattery, making victims feel indebted to them, as well seeking to isolate victims from their own networks’ (Age UK 7 2015:18). Grooming is a successful technique in the abuse of people because the victims feel the need to comply so strongly.</a:t>
            </a:r>
          </a:p>
          <a:p>
            <a:pPr marL="105750" indent="-285750">
              <a:buFont typeface="Arial" panose="020B0604020202020204" pitchFamily="34" charset="0"/>
              <a:buChar char="•"/>
            </a:pPr>
            <a:r>
              <a:rPr lang="en-GB" b="0" dirty="0"/>
              <a:t>Escalation over time</a:t>
            </a:r>
          </a:p>
          <a:p>
            <a:pPr marL="105750" indent="-285750">
              <a:buFont typeface="Arial" panose="020B0604020202020204" pitchFamily="34" charset="0"/>
              <a:buChar char="•"/>
            </a:pPr>
            <a:r>
              <a:rPr lang="en-GB" b="0" dirty="0"/>
              <a:t>Individuals may be (or feel) heavily reliant on perpetrators and don’t want to risk losing relationships or support</a:t>
            </a:r>
            <a:r>
              <a:rPr lang="en-GB" dirty="0"/>
              <a:t>.</a:t>
            </a:r>
          </a:p>
          <a:p>
            <a:pPr marL="105750" indent="-285750">
              <a:buFont typeface="Arial" panose="020B0604020202020204" pitchFamily="34" charset="0"/>
              <a:buChar char="•"/>
            </a:pPr>
            <a:r>
              <a:rPr lang="en-GB" b="0" dirty="0"/>
              <a:t>Being a victim of fraud and financial abuse can destroy parts of victims’ lives, including their:</a:t>
            </a:r>
          </a:p>
          <a:p>
            <a:pPr lvl="6"/>
            <a:r>
              <a:rPr lang="en-GB" b="0" dirty="0">
                <a:solidFill>
                  <a:srgbClr val="1947AA"/>
                </a:solidFill>
              </a:rPr>
              <a:t>Home</a:t>
            </a:r>
          </a:p>
          <a:p>
            <a:pPr lvl="6"/>
            <a:r>
              <a:rPr lang="en-GB" b="0" dirty="0">
                <a:solidFill>
                  <a:srgbClr val="1947AA"/>
                </a:solidFill>
              </a:rPr>
              <a:t>Health</a:t>
            </a:r>
          </a:p>
          <a:p>
            <a:pPr lvl="6"/>
            <a:r>
              <a:rPr lang="en-GB" b="0" dirty="0">
                <a:solidFill>
                  <a:srgbClr val="1947AA"/>
                </a:solidFill>
              </a:rPr>
              <a:t>Employment</a:t>
            </a:r>
          </a:p>
          <a:p>
            <a:pPr lvl="6"/>
            <a:r>
              <a:rPr lang="en-GB" b="0" dirty="0">
                <a:solidFill>
                  <a:srgbClr val="1947AA"/>
                </a:solidFill>
              </a:rPr>
              <a:t>Relationships</a:t>
            </a:r>
          </a:p>
          <a:p>
            <a:pPr marL="105750" indent="-285750">
              <a:buFont typeface="Arial" panose="020B0604020202020204" pitchFamily="34" charset="0"/>
              <a:buChar char="•"/>
            </a:pPr>
            <a:endParaRPr lang="en-GB" dirty="0"/>
          </a:p>
          <a:p>
            <a:pPr marL="105750" indent="-285750">
              <a:buFont typeface="Arial" panose="020B0604020202020204" pitchFamily="34" charset="0"/>
              <a:buChar char="•"/>
            </a:pPr>
            <a:endParaRPr lang="en-GB" dirty="0"/>
          </a:p>
        </p:txBody>
      </p:sp>
      <p:sp>
        <p:nvSpPr>
          <p:cNvPr id="4" name="TextBox 3"/>
          <p:cNvSpPr txBox="1"/>
          <p:nvPr/>
        </p:nvSpPr>
        <p:spPr>
          <a:xfrm>
            <a:off x="3187337" y="6348549"/>
            <a:ext cx="8869680" cy="369332"/>
          </a:xfrm>
          <a:prstGeom prst="rect">
            <a:avLst/>
          </a:prstGeom>
          <a:solidFill>
            <a:schemeClr val="bg1">
              <a:lumMod val="85000"/>
            </a:schemeClr>
          </a:solidFill>
          <a:ln>
            <a:solidFill>
              <a:srgbClr val="1947AA"/>
            </a:solidFill>
          </a:ln>
        </p:spPr>
        <p:txBody>
          <a:bodyPr wrap="square" rtlCol="0">
            <a:spAutoFit/>
          </a:bodyPr>
          <a:lstStyle/>
          <a:p>
            <a:r>
              <a:rPr lang="en-GB" dirty="0"/>
              <a:t>Change the language you use to describe victims. No Blame. No Shame. #</a:t>
            </a:r>
            <a:r>
              <a:rPr lang="en-GB" dirty="0" err="1"/>
              <a:t>NoBlameNoShame</a:t>
            </a:r>
            <a:endParaRPr lang="en-GB" dirty="0"/>
          </a:p>
        </p:txBody>
      </p:sp>
    </p:spTree>
    <p:extLst>
      <p:ext uri="{BB962C8B-B14F-4D97-AF65-F5344CB8AC3E}">
        <p14:creationId xmlns:p14="http://schemas.microsoft.com/office/powerpoint/2010/main" val="3852179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Fraud: </a:t>
            </a:r>
            <a:br>
              <a:rPr lang="en-GB" dirty="0"/>
            </a:br>
            <a:r>
              <a:rPr lang="en-GB" dirty="0"/>
              <a:t>Common offences</a:t>
            </a:r>
          </a:p>
        </p:txBody>
      </p:sp>
    </p:spTree>
    <p:extLst>
      <p:ext uri="{BB962C8B-B14F-4D97-AF65-F5344CB8AC3E}">
        <p14:creationId xmlns:p14="http://schemas.microsoft.com/office/powerpoint/2010/main" val="88767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Recruitment/Employment Fraud</a:t>
            </a:r>
          </a:p>
        </p:txBody>
      </p:sp>
      <p:sp>
        <p:nvSpPr>
          <p:cNvPr id="5" name="Rectangle 4"/>
          <p:cNvSpPr/>
          <p:nvPr/>
        </p:nvSpPr>
        <p:spPr>
          <a:xfrm>
            <a:off x="660400" y="1397000"/>
            <a:ext cx="4582160" cy="313436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t"/>
          <a:lstStyle/>
          <a:p>
            <a:r>
              <a:rPr lang="en-GB" dirty="0">
                <a:solidFill>
                  <a:schemeClr val="tx1"/>
                </a:solidFill>
                <a:latin typeface="Arial" panose="020B0604020202020204" pitchFamily="34" charset="0"/>
                <a:cs typeface="Arial" panose="020B0604020202020204" pitchFamily="34" charset="0"/>
              </a:rPr>
              <a:t>Employment and recruitment fraud are those in which a job is advertised which is either fake or the recruiter may stop communication once a payment has been received. Advertisements include promotions about working from home as a way of attracting victims. </a:t>
            </a:r>
          </a:p>
          <a:p>
            <a:endParaRPr lang="en-GB" dirty="0">
              <a:solidFill>
                <a:schemeClr val="tx1"/>
              </a:solidFill>
              <a:latin typeface="Arial" panose="020B0604020202020204" pitchFamily="34" charset="0"/>
              <a:cs typeface="Arial" panose="020B0604020202020204" pitchFamily="34" charset="0"/>
            </a:endParaRPr>
          </a:p>
          <a:p>
            <a:r>
              <a:rPr lang="en-GB" dirty="0">
                <a:solidFill>
                  <a:schemeClr val="tx1"/>
                </a:solidFill>
                <a:latin typeface="Arial" panose="020B0604020202020204" pitchFamily="34" charset="0"/>
                <a:cs typeface="Arial" panose="020B0604020202020204" pitchFamily="34" charset="0"/>
              </a:rPr>
              <a:t>Criminals masquerade as a company looking for employees with the aim of convincing the victim to give money or cryptocurrency to the company in order to receive larger payments in return. </a:t>
            </a:r>
          </a:p>
        </p:txBody>
      </p:sp>
      <p:sp>
        <p:nvSpPr>
          <p:cNvPr id="6" name="Rectangle 5"/>
          <p:cNvSpPr/>
          <p:nvPr/>
        </p:nvSpPr>
        <p:spPr>
          <a:xfrm>
            <a:off x="6023316" y="498220"/>
            <a:ext cx="5315243" cy="2214500"/>
          </a:xfrm>
          <a:prstGeom prst="rect">
            <a:avLst/>
          </a:prstGeom>
          <a:solidFill>
            <a:schemeClr val="accent2">
              <a:lumMod val="20000"/>
              <a:lumOff val="80000"/>
            </a:schemeClr>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t"/>
          <a:lstStyle/>
          <a:p>
            <a:r>
              <a:rPr lang="en-GB" u="sng" dirty="0">
                <a:latin typeface="Arial" panose="020B0604020202020204" pitchFamily="34" charset="0"/>
                <a:cs typeface="Arial" panose="020B0604020202020204" pitchFamily="34" charset="0"/>
              </a:rPr>
              <a:t>Phishing Employment Fraud</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Scammers often use videos, links or fake websites in order to encourage members of public to ‘apply’ for the role.  These may be specifically targeted to a demographic, and will often be posted across social media. </a:t>
            </a:r>
          </a:p>
        </p:txBody>
      </p:sp>
      <p:sp>
        <p:nvSpPr>
          <p:cNvPr id="8" name="Rectangle 7"/>
          <p:cNvSpPr/>
          <p:nvPr/>
        </p:nvSpPr>
        <p:spPr>
          <a:xfrm>
            <a:off x="6023315" y="3072764"/>
            <a:ext cx="5315243" cy="2698115"/>
          </a:xfrm>
          <a:prstGeom prst="rect">
            <a:avLst/>
          </a:prstGeom>
          <a:solidFill>
            <a:schemeClr val="accent3">
              <a:lumMod val="20000"/>
              <a:lumOff val="80000"/>
            </a:schemeClr>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t"/>
          <a:lstStyle/>
          <a:p>
            <a:r>
              <a:rPr lang="en-GB" u="sng" dirty="0">
                <a:latin typeface="Arial" panose="020B0604020202020204" pitchFamily="34" charset="0"/>
                <a:cs typeface="Arial" panose="020B0604020202020204" pitchFamily="34" charset="0"/>
              </a:rPr>
              <a:t>Individually targeted Employment Fraud</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Scammers sometimes target a specific individual. They will often gain information on their target via social media and use apps such as </a:t>
            </a:r>
            <a:r>
              <a:rPr lang="en-GB" dirty="0" err="1">
                <a:latin typeface="Arial" panose="020B0604020202020204" pitchFamily="34" charset="0"/>
                <a:cs typeface="Arial" panose="020B0604020202020204" pitchFamily="34" charset="0"/>
              </a:rPr>
              <a:t>Whatsapp</a:t>
            </a:r>
            <a:r>
              <a:rPr lang="en-GB" dirty="0">
                <a:latin typeface="Arial" panose="020B0604020202020204" pitchFamily="34" charset="0"/>
                <a:cs typeface="Arial" panose="020B0604020202020204" pitchFamily="34" charset="0"/>
              </a:rPr>
              <a:t> or Instagram to begin communicating with the individual. They will sometimes use social engineering techniques to appear more trustworthy to their target. </a:t>
            </a:r>
          </a:p>
        </p:txBody>
      </p:sp>
    </p:spTree>
    <p:extLst>
      <p:ext uri="{BB962C8B-B14F-4D97-AF65-F5344CB8AC3E}">
        <p14:creationId xmlns:p14="http://schemas.microsoft.com/office/powerpoint/2010/main" val="399485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theme/theme1.xml><?xml version="1.0" encoding="utf-8"?>
<a:theme xmlns:a="http://schemas.openxmlformats.org/drawingml/2006/main" name="Office Theme">
  <a:themeElements>
    <a:clrScheme name="MPS RGB (Extended)">
      <a:dk1>
        <a:srgbClr val="000000"/>
      </a:dk1>
      <a:lt1>
        <a:srgbClr val="FFFFFF"/>
      </a:lt1>
      <a:dk2>
        <a:srgbClr val="0033A1"/>
      </a:dk2>
      <a:lt2>
        <a:srgbClr val="63C3D1"/>
      </a:lt2>
      <a:accent1>
        <a:srgbClr val="3B5168"/>
      </a:accent1>
      <a:accent2>
        <a:srgbClr val="00699A"/>
      </a:accent2>
      <a:accent3>
        <a:srgbClr val="229863"/>
      </a:accent3>
      <a:accent4>
        <a:srgbClr val="6633CC"/>
      </a:accent4>
      <a:accent5>
        <a:srgbClr val="993399"/>
      </a:accent5>
      <a:accent6>
        <a:srgbClr val="F9B33C"/>
      </a:accent6>
      <a:hlink>
        <a:srgbClr val="0033A1"/>
      </a:hlink>
      <a:folHlink>
        <a:srgbClr val="63C3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PS_New Brand_Powerpoint Presentation Template (Design)_Proof 2 (No Commissioner Strand or Strapline)" id="{E0D04910-4594-0D48-8BD9-1B8CDCBBC5D3}" vid="{74882282-0A46-3345-96DE-C7665A47AC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74513CDC309D46A1E2FB3978FFDD8A" ma:contentTypeVersion="3" ma:contentTypeDescription="Create a new document." ma:contentTypeScope="" ma:versionID="31995d2a1e04d21d745cced8e1e5d78c">
  <xsd:schema xmlns:xsd="http://www.w3.org/2001/XMLSchema" xmlns:xs="http://www.w3.org/2001/XMLSchema" xmlns:p="http://schemas.microsoft.com/office/2006/metadata/properties" xmlns:ns2="7a878155-6df7-434a-bfdc-f1e78403e8ad" targetNamespace="http://schemas.microsoft.com/office/2006/metadata/properties" ma:root="true" ma:fieldsID="39c63074686c938f93485f15673275fe" ns2:_="">
    <xsd:import namespace="7a878155-6df7-434a-bfdc-f1e78403e8a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878155-6df7-434a-bfdc-f1e78403e8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70778D-7F44-4EDE-A156-C4201A8E3DAA}"/>
</file>

<file path=customXml/itemProps2.xml><?xml version="1.0" encoding="utf-8"?>
<ds:datastoreItem xmlns:ds="http://schemas.openxmlformats.org/officeDocument/2006/customXml" ds:itemID="{63C0D011-6A53-48A9-B03F-980A2F9C10DD}">
  <ds:schemaRefs>
    <ds:schemaRef ds:uri="http://schemas.microsoft.com/sharepoint/v3/contenttype/forms"/>
  </ds:schemaRefs>
</ds:datastoreItem>
</file>

<file path=customXml/itemProps3.xml><?xml version="1.0" encoding="utf-8"?>
<ds:datastoreItem xmlns:ds="http://schemas.openxmlformats.org/officeDocument/2006/customXml" ds:itemID="{0F494017-F7BA-4AF7-B77D-8002EF2A4357}">
  <ds:schemaRefs>
    <ds:schemaRef ds:uri="http://schemas.microsoft.com/office/2006/documentManagement/types"/>
    <ds:schemaRef ds:uri="a6fa7762-d3bb-48c1-9fc9-4ee04a21d31e"/>
    <ds:schemaRef ds:uri="http://purl.org/dc/terms/"/>
    <ds:schemaRef ds:uri="1e3eada4-8172-4714-95a5-607e60080af7"/>
    <ds:schemaRef ds:uri="http://schemas.microsoft.com/office/2006/metadata/properties"/>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MPS_New Brand_Powerpoint Presentation Template_Proof 2 (No Commissioner Strand or Strapline)</Template>
  <TotalTime>18457</TotalTime>
  <Words>7180</Words>
  <Application>Microsoft Office PowerPoint</Application>
  <PresentationFormat>Widescreen</PresentationFormat>
  <Paragraphs>394</Paragraphs>
  <Slides>41</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Arial Black</vt:lpstr>
      <vt:lpstr>Calibri</vt:lpstr>
      <vt:lpstr>Symbol</vt:lpstr>
      <vt:lpstr>System Font Regular</vt:lpstr>
      <vt:lpstr>Office Theme</vt:lpstr>
      <vt:lpstr>Identifying vulnerability</vt:lpstr>
      <vt:lpstr>Objectives</vt:lpstr>
      <vt:lpstr>Introduction</vt:lpstr>
      <vt:lpstr>Introduction</vt:lpstr>
      <vt:lpstr>The wider impact of being a victim of fraud between 2020 and 2023</vt:lpstr>
      <vt:lpstr>Criminal methodology – The Language of Fraud</vt:lpstr>
      <vt:lpstr>The impact of language</vt:lpstr>
      <vt:lpstr>Fraud:  Common offences</vt:lpstr>
      <vt:lpstr>Recruitment/Employment Fraud</vt:lpstr>
      <vt:lpstr>How to Protect from customers from Employment Fraud</vt:lpstr>
      <vt:lpstr>Romance Fraud – Case Study</vt:lpstr>
      <vt:lpstr>Romance Fraud – Case Study</vt:lpstr>
      <vt:lpstr>Romance Fraud – Case Study</vt:lpstr>
      <vt:lpstr>Romance Fraud – Case Study</vt:lpstr>
      <vt:lpstr>Romance Fraud</vt:lpstr>
      <vt:lpstr>Investment Fraud – Case Study</vt:lpstr>
      <vt:lpstr>Investment Fraud – Case Study</vt:lpstr>
      <vt:lpstr>Investment Fraud – Case Study</vt:lpstr>
      <vt:lpstr>Investment Fraud - Common features</vt:lpstr>
      <vt:lpstr>Courier Fraud – Case Study</vt:lpstr>
      <vt:lpstr>Courier Fraud – Case Study</vt:lpstr>
      <vt:lpstr>Courier Fraud – Case Study</vt:lpstr>
      <vt:lpstr>Courier Fraud</vt:lpstr>
      <vt:lpstr>Phishing, Smishing and Spoofing</vt:lpstr>
      <vt:lpstr>Online Shopping Fraud</vt:lpstr>
      <vt:lpstr>AI Enabled Fraud and Emerging Trends</vt:lpstr>
      <vt:lpstr>Financial Exploitation (Money Mules)</vt:lpstr>
      <vt:lpstr>Identifying vulnerability</vt:lpstr>
      <vt:lpstr>Identifying vulnerability with fraud victims – Op Signature</vt:lpstr>
      <vt:lpstr>Red flags</vt:lpstr>
      <vt:lpstr>Identifying vulnerability – Signs at home</vt:lpstr>
      <vt:lpstr>Signs of relationship building</vt:lpstr>
      <vt:lpstr>What can professionals do to help? </vt:lpstr>
      <vt:lpstr>Reporting incidents and further advice</vt:lpstr>
      <vt:lpstr>Reporting Crime </vt:lpstr>
      <vt:lpstr>Signposting support</vt:lpstr>
      <vt:lpstr>What you can do to help</vt:lpstr>
      <vt:lpstr>Contacting the Crypto &amp; Fraud Prevention Team</vt:lpstr>
      <vt:lpstr>Summary</vt:lpstr>
      <vt:lpstr>PowerPoint Presentation</vt:lpstr>
      <vt:lpstr>PowerPoint Presentation</vt:lpstr>
    </vt:vector>
  </TitlesOfParts>
  <Company>MPS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Orgill Emma L - HQ Directorate of Media &amp; Communication</dc:creator>
  <cp:lastModifiedBy>Conley Tom L.J - Central Specialist Crime</cp:lastModifiedBy>
  <cp:revision>156</cp:revision>
  <dcterms:created xsi:type="dcterms:W3CDTF">2023-02-02T15:09:35Z</dcterms:created>
  <dcterms:modified xsi:type="dcterms:W3CDTF">2025-08-04T10:21:09Z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0x010100BC74513CDC309D46A1E2FB3978FFDD8A</vt:lpwstr>
  </property>
</Properties>
</file>