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14"/>
  </p:notesMasterIdLst>
  <p:handoutMasterIdLst>
    <p:handoutMasterId r:id="rId15"/>
  </p:handoutMasterIdLst>
  <p:sldIdLst>
    <p:sldId id="259" r:id="rId2"/>
    <p:sldId id="261" r:id="rId3"/>
    <p:sldId id="258" r:id="rId4"/>
    <p:sldId id="260" r:id="rId5"/>
    <p:sldId id="262" r:id="rId6"/>
    <p:sldId id="263" r:id="rId7"/>
    <p:sldId id="287" r:id="rId8"/>
    <p:sldId id="288" r:id="rId9"/>
    <p:sldId id="264" r:id="rId10"/>
    <p:sldId id="289" r:id="rId11"/>
    <p:sldId id="286" r:id="rId12"/>
    <p:sldId id="290" r:id="rId1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2B1E"/>
    <a:srgbClr val="CE1921"/>
    <a:srgbClr val="CF1C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5" autoAdjust="0"/>
    <p:restoredTop sz="86412" autoAdjust="0"/>
  </p:normalViewPr>
  <p:slideViewPr>
    <p:cSldViewPr>
      <p:cViewPr varScale="1">
        <p:scale>
          <a:sx n="70" d="100"/>
          <a:sy n="70" d="100"/>
        </p:scale>
        <p:origin x="1229" y="58"/>
      </p:cViewPr>
      <p:guideLst>
        <p:guide orient="horz" pos="2160"/>
        <p:guide pos="2880"/>
      </p:guideLst>
    </p:cSldViewPr>
  </p:slideViewPr>
  <p:outlineViewPr>
    <p:cViewPr>
      <p:scale>
        <a:sx n="33" d="100"/>
        <a:sy n="33" d="100"/>
      </p:scale>
      <p:origin x="0" y="-33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385B6BA-74C3-4E64-B0FB-3DC3DB0F2F16}" type="datetimeFigureOut">
              <a:rPr lang="en-GB" smtClean="0"/>
              <a:t>28/03/2024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3F36CAF-CCAE-4AF9-A2AC-EB1FEE28B8BA}" type="slidenum">
              <a:rPr lang="en-GB" smtClean="0"/>
              <a:t>‹#›</a:t>
            </a:fld>
            <a:endParaRPr lang="en-GB"/>
          </a:p>
        </p:txBody>
      </p:sp>
    </p:spTree>
    <p:extLst>
      <p:ext uri="{BB962C8B-B14F-4D97-AF65-F5344CB8AC3E}">
        <p14:creationId xmlns:p14="http://schemas.microsoft.com/office/powerpoint/2010/main" val="15887944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8BCB94-A30F-4C07-8FD5-5D3608F048A3}" type="datetimeFigureOut">
              <a:rPr lang="en-GB" smtClean="0"/>
              <a:t>28/03/2024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25E8E8-1528-48FB-B845-BEC6BE7B33E1}" type="slidenum">
              <a:rPr lang="en-GB" smtClean="0"/>
              <a:t>‹#›</a:t>
            </a:fld>
            <a:endParaRPr lang="en-GB"/>
          </a:p>
        </p:txBody>
      </p:sp>
    </p:spTree>
    <p:extLst>
      <p:ext uri="{BB962C8B-B14F-4D97-AF65-F5344CB8AC3E}">
        <p14:creationId xmlns:p14="http://schemas.microsoft.com/office/powerpoint/2010/main" val="127251837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725E8E8-1528-48FB-B845-BEC6BE7B33E1}" type="slidenum">
              <a:rPr lang="en-GB" smtClean="0"/>
              <a:t>1</a:t>
            </a:fld>
            <a:endParaRPr lang="en-GB"/>
          </a:p>
        </p:txBody>
      </p:sp>
      <p:sp>
        <p:nvSpPr>
          <p:cNvPr id="5" name="Footer Placeholder 4"/>
          <p:cNvSpPr>
            <a:spLocks noGrp="1"/>
          </p:cNvSpPr>
          <p:nvPr>
            <p:ph type="ftr" sz="quarter" idx="4"/>
          </p:nvPr>
        </p:nvSpPr>
        <p:spPr>
          <a:xfrm>
            <a:off x="0" y="8685213"/>
            <a:ext cx="2971800" cy="457200"/>
          </a:xfrm>
        </p:spPr>
        <p:txBody>
          <a:bodyPr/>
          <a:lstStyle/>
          <a:p>
            <a:endParaRPr lang="en-GB"/>
          </a:p>
        </p:txBody>
      </p:sp>
    </p:spTree>
    <p:extLst>
      <p:ext uri="{BB962C8B-B14F-4D97-AF65-F5344CB8AC3E}">
        <p14:creationId xmlns:p14="http://schemas.microsoft.com/office/powerpoint/2010/main" val="1928660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725E8E8-1528-48FB-B845-BEC6BE7B33E1}" type="slidenum">
              <a:rPr lang="en-GB" smtClean="0"/>
              <a:t>3</a:t>
            </a:fld>
            <a:endParaRPr lang="en-GB"/>
          </a:p>
        </p:txBody>
      </p:sp>
      <p:sp>
        <p:nvSpPr>
          <p:cNvPr id="5" name="Footer Placeholder 4"/>
          <p:cNvSpPr>
            <a:spLocks noGrp="1"/>
          </p:cNvSpPr>
          <p:nvPr>
            <p:ph type="ftr" sz="quarter" idx="4"/>
          </p:nvPr>
        </p:nvSpPr>
        <p:spPr>
          <a:xfrm>
            <a:off x="0" y="8685213"/>
            <a:ext cx="2971800" cy="457200"/>
          </a:xfrm>
        </p:spPr>
        <p:txBody>
          <a:bodyPr/>
          <a:lstStyle/>
          <a:p>
            <a:endParaRPr lang="en-GB"/>
          </a:p>
        </p:txBody>
      </p:sp>
    </p:spTree>
    <p:extLst>
      <p:ext uri="{BB962C8B-B14F-4D97-AF65-F5344CB8AC3E}">
        <p14:creationId xmlns:p14="http://schemas.microsoft.com/office/powerpoint/2010/main" val="3634349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725E8E8-1528-48FB-B845-BEC6BE7B33E1}" type="slidenum">
              <a:rPr lang="en-GB" smtClean="0"/>
              <a:t>11</a:t>
            </a:fld>
            <a:endParaRPr lang="en-GB"/>
          </a:p>
        </p:txBody>
      </p:sp>
    </p:spTree>
    <p:extLst>
      <p:ext uri="{BB962C8B-B14F-4D97-AF65-F5344CB8AC3E}">
        <p14:creationId xmlns:p14="http://schemas.microsoft.com/office/powerpoint/2010/main" val="815064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725E8E8-1528-48FB-B845-BEC6BE7B33E1}" type="slidenum">
              <a:rPr lang="en-GB" smtClean="0"/>
              <a:t>12</a:t>
            </a:fld>
            <a:endParaRPr lang="en-GB"/>
          </a:p>
        </p:txBody>
      </p:sp>
    </p:spTree>
    <p:extLst>
      <p:ext uri="{BB962C8B-B14F-4D97-AF65-F5344CB8AC3E}">
        <p14:creationId xmlns:p14="http://schemas.microsoft.com/office/powerpoint/2010/main" val="203213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42737433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62041672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304800"/>
            <a:ext cx="203835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304800"/>
            <a:ext cx="596265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9338376"/>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6192565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Tree>
    <p:extLst>
      <p:ext uri="{BB962C8B-B14F-4D97-AF65-F5344CB8AC3E}">
        <p14:creationId xmlns:p14="http://schemas.microsoft.com/office/powerpoint/2010/main" val="3810616206"/>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524000"/>
            <a:ext cx="40005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838700" y="1524000"/>
            <a:ext cx="40005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25363113"/>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930799837"/>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13183447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0436697"/>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89423656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3103147365"/>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304800"/>
            <a:ext cx="8153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6147" name="Rectangle 3"/>
          <p:cNvSpPr>
            <a:spLocks noGrp="1" noChangeArrowheads="1"/>
          </p:cNvSpPr>
          <p:nvPr>
            <p:ph type="body" idx="1"/>
          </p:nvPr>
        </p:nvSpPr>
        <p:spPr bwMode="auto">
          <a:xfrm>
            <a:off x="685800" y="1524000"/>
            <a:ext cx="8153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6148"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007225" y="5638800"/>
            <a:ext cx="2133600" cy="117633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sldNum="0" hdr="0" ftr="0" dt="0"/>
  <p:txStyles>
    <p:titleStyle>
      <a:lvl1pPr algn="l" rtl="0" eaLnBrk="1" fontAlgn="base" hangingPunct="1">
        <a:spcBef>
          <a:spcPct val="0"/>
        </a:spcBef>
        <a:spcAft>
          <a:spcPct val="0"/>
        </a:spcAft>
        <a:defRPr sz="3200" b="1">
          <a:solidFill>
            <a:srgbClr val="CD0921"/>
          </a:solidFill>
          <a:latin typeface="+mj-lt"/>
          <a:ea typeface="+mj-ea"/>
          <a:cs typeface="+mj-cs"/>
        </a:defRPr>
      </a:lvl1pPr>
      <a:lvl2pPr algn="l" rtl="0" eaLnBrk="1" fontAlgn="base" hangingPunct="1">
        <a:spcBef>
          <a:spcPct val="0"/>
        </a:spcBef>
        <a:spcAft>
          <a:spcPct val="0"/>
        </a:spcAft>
        <a:defRPr sz="3200" b="1">
          <a:solidFill>
            <a:srgbClr val="CD0921"/>
          </a:solidFill>
          <a:latin typeface="Arial" charset="0"/>
        </a:defRPr>
      </a:lvl2pPr>
      <a:lvl3pPr algn="l" rtl="0" eaLnBrk="1" fontAlgn="base" hangingPunct="1">
        <a:spcBef>
          <a:spcPct val="0"/>
        </a:spcBef>
        <a:spcAft>
          <a:spcPct val="0"/>
        </a:spcAft>
        <a:defRPr sz="3200" b="1">
          <a:solidFill>
            <a:srgbClr val="CD0921"/>
          </a:solidFill>
          <a:latin typeface="Arial" charset="0"/>
        </a:defRPr>
      </a:lvl3pPr>
      <a:lvl4pPr algn="l" rtl="0" eaLnBrk="1" fontAlgn="base" hangingPunct="1">
        <a:spcBef>
          <a:spcPct val="0"/>
        </a:spcBef>
        <a:spcAft>
          <a:spcPct val="0"/>
        </a:spcAft>
        <a:defRPr sz="3200" b="1">
          <a:solidFill>
            <a:srgbClr val="CD0921"/>
          </a:solidFill>
          <a:latin typeface="Arial" charset="0"/>
        </a:defRPr>
      </a:lvl4pPr>
      <a:lvl5pPr algn="l" rtl="0" eaLnBrk="1" fontAlgn="base" hangingPunct="1">
        <a:spcBef>
          <a:spcPct val="0"/>
        </a:spcBef>
        <a:spcAft>
          <a:spcPct val="0"/>
        </a:spcAft>
        <a:defRPr sz="3200" b="1">
          <a:solidFill>
            <a:srgbClr val="CD0921"/>
          </a:solidFill>
          <a:latin typeface="Arial" charset="0"/>
        </a:defRPr>
      </a:lvl5pPr>
      <a:lvl6pPr marL="457200" algn="l" rtl="0" eaLnBrk="1" fontAlgn="base" hangingPunct="1">
        <a:spcBef>
          <a:spcPct val="0"/>
        </a:spcBef>
        <a:spcAft>
          <a:spcPct val="0"/>
        </a:spcAft>
        <a:defRPr sz="3200" b="1">
          <a:solidFill>
            <a:srgbClr val="CD0921"/>
          </a:solidFill>
          <a:latin typeface="Arial" charset="0"/>
        </a:defRPr>
      </a:lvl6pPr>
      <a:lvl7pPr marL="914400" algn="l" rtl="0" eaLnBrk="1" fontAlgn="base" hangingPunct="1">
        <a:spcBef>
          <a:spcPct val="0"/>
        </a:spcBef>
        <a:spcAft>
          <a:spcPct val="0"/>
        </a:spcAft>
        <a:defRPr sz="3200" b="1">
          <a:solidFill>
            <a:srgbClr val="CD0921"/>
          </a:solidFill>
          <a:latin typeface="Arial" charset="0"/>
        </a:defRPr>
      </a:lvl7pPr>
      <a:lvl8pPr marL="1371600" algn="l" rtl="0" eaLnBrk="1" fontAlgn="base" hangingPunct="1">
        <a:spcBef>
          <a:spcPct val="0"/>
        </a:spcBef>
        <a:spcAft>
          <a:spcPct val="0"/>
        </a:spcAft>
        <a:defRPr sz="3200" b="1">
          <a:solidFill>
            <a:srgbClr val="CD0921"/>
          </a:solidFill>
          <a:latin typeface="Arial" charset="0"/>
        </a:defRPr>
      </a:lvl8pPr>
      <a:lvl9pPr marL="1828800" algn="l" rtl="0" eaLnBrk="1" fontAlgn="base" hangingPunct="1">
        <a:spcBef>
          <a:spcPct val="0"/>
        </a:spcBef>
        <a:spcAft>
          <a:spcPct val="0"/>
        </a:spcAft>
        <a:defRPr sz="3200" b="1">
          <a:solidFill>
            <a:srgbClr val="CD0921"/>
          </a:solidFill>
          <a:latin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hyperlink" Target="https://youtu.be/U75BSj1sUI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echoclinics.nhs.uk/"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enfield.gov.uk/healthandwellbeing/sexual-health/condom-scheme" TargetMode="External"/><Relationship Id="rId5" Type="http://schemas.openxmlformats.org/officeDocument/2006/relationships/hyperlink" Target="https://www.enfield.gov.uk/healthandwellbeing/sexual-health" TargetMode="External"/><Relationship Id="rId4" Type="http://schemas.openxmlformats.org/officeDocument/2006/relationships/hyperlink" Target="https://www.shl.uk/"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mailto:sexualhealth@enfield.gov.uk"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85" name="Picture 37">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938"/>
            <a:ext cx="9144000" cy="6850062"/>
          </a:xfrm>
          <a:prstGeom prst="rect">
            <a:avLst/>
          </a:prstGeom>
          <a:noFill/>
          <a:extLst>
            <a:ext uri="{909E8E84-426E-40DD-AFC4-6F175D3DCCD1}">
              <a14:hiddenFill xmlns:a14="http://schemas.microsoft.com/office/drawing/2010/main">
                <a:solidFill>
                  <a:srgbClr val="FFFFFF"/>
                </a:solidFill>
              </a14:hiddenFill>
            </a:ext>
          </a:extLst>
        </p:spPr>
      </p:pic>
      <p:sp>
        <p:nvSpPr>
          <p:cNvPr id="2086" name="Rectangle 38"/>
          <p:cNvSpPr>
            <a:spLocks noGrp="1" noChangeArrowheads="1"/>
          </p:cNvSpPr>
          <p:nvPr>
            <p:ph type="title" idx="4294967295"/>
          </p:nvPr>
        </p:nvSpPr>
        <p:spPr bwMode="auto">
          <a:xfrm>
            <a:off x="685800" y="1676400"/>
            <a:ext cx="7772400" cy="1143000"/>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5600" b="1" i="0" u="sng" strike="noStrike" kern="1200" cap="none" spc="0" normalizeH="0" baseline="0" noProof="0" dirty="0">
                <a:ln>
                  <a:noFill/>
                </a:ln>
                <a:solidFill>
                  <a:srgbClr val="D52B1E"/>
                </a:solidFill>
                <a:effectLst/>
                <a:uLnTx/>
                <a:uFillTx/>
                <a:latin typeface="Arial" charset="0"/>
                <a:ea typeface="+mn-ea"/>
                <a:cs typeface="+mn-cs"/>
              </a:rPr>
              <a:t>Human Papilloma Virus </a:t>
            </a:r>
          </a:p>
        </p:txBody>
      </p:sp>
      <p:sp>
        <p:nvSpPr>
          <p:cNvPr id="2089" name="Rectangle 41"/>
          <p:cNvSpPr>
            <a:spLocks noChangeArrowheads="1"/>
          </p:cNvSpPr>
          <p:nvPr/>
        </p:nvSpPr>
        <p:spPr bwMode="auto">
          <a:xfrm>
            <a:off x="152400" y="6184900"/>
            <a:ext cx="2438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900" b="1">
                <a:solidFill>
                  <a:srgbClr val="D52B1E"/>
                </a:solidFill>
                <a:latin typeface="Arial" charset="0"/>
              </a:rPr>
              <a:t>www.enfield.gov.uk</a:t>
            </a:r>
          </a:p>
        </p:txBody>
      </p:sp>
      <p:sp>
        <p:nvSpPr>
          <p:cNvPr id="2090" name="Rectangle 42"/>
          <p:cNvSpPr>
            <a:spLocks noChangeArrowheads="1"/>
          </p:cNvSpPr>
          <p:nvPr/>
        </p:nvSpPr>
        <p:spPr bwMode="auto">
          <a:xfrm>
            <a:off x="3581400" y="5867400"/>
            <a:ext cx="19192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solidFill>
                  <a:srgbClr val="D52B1E"/>
                </a:solidFill>
                <a:latin typeface="Arial" charset="0"/>
              </a:rPr>
              <a:t>Striving for excellence</a:t>
            </a:r>
          </a:p>
        </p:txBody>
      </p:sp>
      <p:pic>
        <p:nvPicPr>
          <p:cNvPr id="2091" name="Picture 43">
            <a:extLs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8888" y="6172200"/>
            <a:ext cx="1535112" cy="404813"/>
          </a:xfrm>
          <a:prstGeom prst="rect">
            <a:avLst/>
          </a:prstGeom>
          <a:noFill/>
          <a:extLst>
            <a:ext uri="{909E8E84-426E-40DD-AFC4-6F175D3DCCD1}">
              <a14:hiddenFill xmlns:a14="http://schemas.microsoft.com/office/drawing/2010/main">
                <a:solidFill>
                  <a:srgbClr val="FFFFFF"/>
                </a:solidFill>
              </a14:hiddenFill>
            </a:ext>
          </a:extLst>
        </p:spPr>
      </p:pic>
      <p:pic>
        <p:nvPicPr>
          <p:cNvPr id="2092" name="Picture 44" descr="Enfield Council 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07225" y="5638800"/>
            <a:ext cx="2133600" cy="11763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1C0C8-E14E-4CBB-8DC9-9FA519630C23}"/>
              </a:ext>
            </a:extLst>
          </p:cNvPr>
          <p:cNvSpPr>
            <a:spLocks noGrp="1"/>
          </p:cNvSpPr>
          <p:nvPr>
            <p:ph type="title"/>
          </p:nvPr>
        </p:nvSpPr>
        <p:spPr/>
        <p:txBody>
          <a:bodyPr/>
          <a:lstStyle/>
          <a:p>
            <a:pPr algn="ctr"/>
            <a:r>
              <a:rPr lang="en-GB" dirty="0"/>
              <a:t>HPV Video Link</a:t>
            </a:r>
          </a:p>
        </p:txBody>
      </p:sp>
      <p:sp>
        <p:nvSpPr>
          <p:cNvPr id="3" name="Content Placeholder 2">
            <a:extLst>
              <a:ext uri="{FF2B5EF4-FFF2-40B4-BE49-F238E27FC236}">
                <a16:creationId xmlns:a16="http://schemas.microsoft.com/office/drawing/2014/main" id="{20131B75-7AB5-4781-AB8B-3EC6DD55A139}"/>
              </a:ext>
            </a:extLst>
          </p:cNvPr>
          <p:cNvSpPr>
            <a:spLocks noGrp="1"/>
          </p:cNvSpPr>
          <p:nvPr>
            <p:ph idx="1"/>
          </p:nvPr>
        </p:nvSpPr>
        <p:spPr/>
        <p:txBody>
          <a:bodyPr/>
          <a:lstStyle/>
          <a:p>
            <a:pPr marL="0" indent="0">
              <a:buNone/>
            </a:pPr>
            <a:r>
              <a:rPr lang="en-GB" u="sng" dirty="0">
                <a:hlinkClick r:id="rId2"/>
              </a:rPr>
              <a:t>https://youtu.be/U75BSj1sUIc</a:t>
            </a:r>
            <a:endParaRPr lang="en-GB" dirty="0"/>
          </a:p>
          <a:p>
            <a:pPr marL="0" indent="0">
              <a:buNone/>
            </a:pPr>
            <a:endParaRPr lang="en-GB" u="sng" dirty="0"/>
          </a:p>
          <a:p>
            <a:pPr marL="0" indent="0">
              <a:buNone/>
            </a:pPr>
            <a:endParaRPr lang="en-GB" u="sng" dirty="0"/>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2384575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B0F5A-0F72-4A67-81E6-B274B621D7A8}"/>
              </a:ext>
            </a:extLst>
          </p:cNvPr>
          <p:cNvSpPr>
            <a:spLocks noGrp="1"/>
          </p:cNvSpPr>
          <p:nvPr>
            <p:ph type="title"/>
          </p:nvPr>
        </p:nvSpPr>
        <p:spPr/>
        <p:txBody>
          <a:bodyPr/>
          <a:lstStyle/>
          <a:p>
            <a:pPr algn="ctr"/>
            <a:r>
              <a:rPr lang="en-GB" dirty="0"/>
              <a:t>Services in Enfield </a:t>
            </a:r>
          </a:p>
        </p:txBody>
      </p:sp>
      <p:sp>
        <p:nvSpPr>
          <p:cNvPr id="3" name="Content Placeholder 2">
            <a:extLst>
              <a:ext uri="{FF2B5EF4-FFF2-40B4-BE49-F238E27FC236}">
                <a16:creationId xmlns:a16="http://schemas.microsoft.com/office/drawing/2014/main" id="{FF952FFE-84B3-49B3-9D81-18AB1DB51DFE}"/>
              </a:ext>
            </a:extLst>
          </p:cNvPr>
          <p:cNvSpPr>
            <a:spLocks noGrp="1"/>
          </p:cNvSpPr>
          <p:nvPr>
            <p:ph idx="1"/>
          </p:nvPr>
        </p:nvSpPr>
        <p:spPr>
          <a:xfrm>
            <a:off x="304800" y="1052736"/>
            <a:ext cx="8534400" cy="5184576"/>
          </a:xfrm>
        </p:spPr>
        <p:txBody>
          <a:bodyPr/>
          <a:lstStyle/>
          <a:p>
            <a:pPr marL="0" indent="0">
              <a:buNone/>
            </a:pPr>
            <a:r>
              <a:rPr lang="en-GB" sz="2000" b="1" dirty="0"/>
              <a:t>Clinics in Enfield: </a:t>
            </a:r>
          </a:p>
          <a:p>
            <a:pPr marL="0" indent="0">
              <a:buNone/>
            </a:pPr>
            <a:r>
              <a:rPr lang="en-GB" sz="2000" dirty="0">
                <a:hlinkClick r:id="rId3"/>
              </a:rPr>
              <a:t>https://www.echoclinics.nhs.uk/</a:t>
            </a:r>
            <a:endParaRPr lang="en-GB" sz="2000" dirty="0"/>
          </a:p>
          <a:p>
            <a:pPr marL="0" indent="0">
              <a:buNone/>
            </a:pPr>
            <a:endParaRPr lang="en-GB" sz="2000" dirty="0"/>
          </a:p>
          <a:p>
            <a:pPr marL="0" indent="0">
              <a:buNone/>
            </a:pPr>
            <a:r>
              <a:rPr lang="en-GB" sz="2000" b="1" dirty="0"/>
              <a:t>Order online testing kit: </a:t>
            </a:r>
          </a:p>
          <a:p>
            <a:pPr marL="0" indent="0">
              <a:buNone/>
            </a:pPr>
            <a:r>
              <a:rPr lang="en-GB" sz="2000" dirty="0">
                <a:hlinkClick r:id="rId4"/>
              </a:rPr>
              <a:t>https://www.shl.uk/</a:t>
            </a:r>
            <a:endParaRPr lang="en-GB" sz="2000" dirty="0"/>
          </a:p>
          <a:p>
            <a:pPr marL="0" indent="0">
              <a:buNone/>
            </a:pPr>
            <a:endParaRPr lang="en-GB" sz="2000" b="1" dirty="0"/>
          </a:p>
          <a:p>
            <a:pPr marL="0" indent="0">
              <a:buNone/>
            </a:pPr>
            <a:r>
              <a:rPr lang="en-GB" sz="2000" b="1" dirty="0"/>
              <a:t>Sexual health information at:</a:t>
            </a:r>
          </a:p>
          <a:p>
            <a:pPr marL="0" indent="0">
              <a:buNone/>
            </a:pPr>
            <a:r>
              <a:rPr lang="en-GB" sz="2000" dirty="0">
                <a:hlinkClick r:id="rId5"/>
              </a:rPr>
              <a:t>https://www.enfield.gov.uk/healthandwellbeing/sexual-health</a:t>
            </a:r>
            <a:endParaRPr lang="en-GB" sz="2000" dirty="0"/>
          </a:p>
          <a:p>
            <a:pPr marL="0" indent="0">
              <a:buNone/>
            </a:pPr>
            <a:endParaRPr lang="en-GB" sz="2000" b="1" dirty="0"/>
          </a:p>
          <a:p>
            <a:pPr marL="0" indent="0">
              <a:buNone/>
            </a:pPr>
            <a:r>
              <a:rPr lang="en-GB" sz="2000" b="1" dirty="0"/>
              <a:t>Condom scheme information</a:t>
            </a:r>
          </a:p>
          <a:p>
            <a:pPr marL="0" indent="0">
              <a:buNone/>
            </a:pPr>
            <a:r>
              <a:rPr lang="en-GB" sz="2000" b="1">
                <a:hlinkClick r:id="rId6"/>
              </a:rPr>
              <a:t>https://www.enfield.gov.uk/healthandwellbeing/sexual-health/condom-scheme</a:t>
            </a:r>
            <a:endParaRPr lang="en-GB" sz="2000" b="1"/>
          </a:p>
          <a:p>
            <a:pPr marL="0" indent="0">
              <a:buNone/>
            </a:pPr>
            <a:endParaRPr lang="en-GB" sz="2000" b="1" dirty="0"/>
          </a:p>
          <a:p>
            <a:pPr marL="0" indent="0">
              <a:buNone/>
            </a:pPr>
            <a:r>
              <a:rPr lang="en-GB" sz="2000" b="1" dirty="0"/>
              <a:t>To request a c-card email sexualhealth@enfield.gov.uk</a:t>
            </a:r>
          </a:p>
          <a:p>
            <a:endParaRPr lang="en-GB" dirty="0"/>
          </a:p>
        </p:txBody>
      </p:sp>
    </p:spTree>
    <p:extLst>
      <p:ext uri="{BB962C8B-B14F-4D97-AF65-F5344CB8AC3E}">
        <p14:creationId xmlns:p14="http://schemas.microsoft.com/office/powerpoint/2010/main" val="3138904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B7626-26D4-4481-885B-F28A5CE88A83}"/>
              </a:ext>
            </a:extLst>
          </p:cNvPr>
          <p:cNvSpPr>
            <a:spLocks noGrp="1"/>
          </p:cNvSpPr>
          <p:nvPr>
            <p:ph type="title"/>
          </p:nvPr>
        </p:nvSpPr>
        <p:spPr/>
        <p:txBody>
          <a:bodyPr/>
          <a:lstStyle/>
          <a:p>
            <a:r>
              <a:rPr lang="en-GB" dirty="0"/>
              <a:t>For more information….</a:t>
            </a:r>
          </a:p>
        </p:txBody>
      </p:sp>
      <p:sp>
        <p:nvSpPr>
          <p:cNvPr id="3" name="Content Placeholder 2">
            <a:extLst>
              <a:ext uri="{FF2B5EF4-FFF2-40B4-BE49-F238E27FC236}">
                <a16:creationId xmlns:a16="http://schemas.microsoft.com/office/drawing/2014/main" id="{1CCB6F32-8AD0-4229-9429-4F69B4FD9195}"/>
              </a:ext>
            </a:extLst>
          </p:cNvPr>
          <p:cNvSpPr>
            <a:spLocks noGrp="1"/>
          </p:cNvSpPr>
          <p:nvPr>
            <p:ph idx="1"/>
          </p:nvPr>
        </p:nvSpPr>
        <p:spPr/>
        <p:txBody>
          <a:bodyPr/>
          <a:lstStyle/>
          <a:p>
            <a:endParaRPr lang="en-GB" sz="1800" dirty="0"/>
          </a:p>
          <a:p>
            <a:r>
              <a:rPr lang="en-GB" sz="1800" dirty="0"/>
              <a:t>For ANY RSE, sexual health and C-Card related queries email </a:t>
            </a:r>
            <a:r>
              <a:rPr lang="en-GB" sz="1800" dirty="0">
                <a:hlinkClick r:id="rId3"/>
              </a:rPr>
              <a:t>sexualhealth@enfield.gov.uk</a:t>
            </a:r>
            <a:endParaRPr lang="en-GB" sz="1800" dirty="0"/>
          </a:p>
          <a:p>
            <a:endParaRPr lang="en-GB" sz="1800" dirty="0"/>
          </a:p>
        </p:txBody>
      </p:sp>
    </p:spTree>
    <p:extLst>
      <p:ext uri="{BB962C8B-B14F-4D97-AF65-F5344CB8AC3E}">
        <p14:creationId xmlns:p14="http://schemas.microsoft.com/office/powerpoint/2010/main" val="1338550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C5BBA65-700E-4BE7-9BF6-7A3624602715}"/>
              </a:ext>
              <a:ext uri="{C183D7F6-B498-43B3-948B-1728B52AA6E4}">
                <adec:decorative xmlns:adec="http://schemas.microsoft.com/office/drawing/2017/decorative" val="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5616" y="548680"/>
            <a:ext cx="6912768" cy="5184576"/>
          </a:xfrm>
        </p:spPr>
      </p:pic>
      <p:sp>
        <p:nvSpPr>
          <p:cNvPr id="3" name="Title 2">
            <a:extLst>
              <a:ext uri="{FF2B5EF4-FFF2-40B4-BE49-F238E27FC236}">
                <a16:creationId xmlns:a16="http://schemas.microsoft.com/office/drawing/2014/main" id="{4FEDFDFD-5B4C-3279-4098-9C0C2B6829E7}"/>
              </a:ext>
            </a:extLst>
          </p:cNvPr>
          <p:cNvSpPr>
            <a:spLocks noGrp="1"/>
          </p:cNvSpPr>
          <p:nvPr>
            <p:ph type="title"/>
          </p:nvPr>
        </p:nvSpPr>
        <p:spPr>
          <a:xfrm>
            <a:off x="685800" y="-1143000"/>
            <a:ext cx="8153400" cy="1143000"/>
          </a:xfrm>
        </p:spPr>
        <p:txBody>
          <a:bodyPr vert="horz" wrap="square" lIns="91440" tIns="45720" rIns="91440" bIns="45720" numCol="1" anchor="b" anchorCtr="0" compatLnSpc="1">
            <a:prstTxWarp prst="textNoShape">
              <a:avLst/>
            </a:prstTxWarp>
          </a:bodyPr>
          <a:lstStyle/>
          <a:p>
            <a:r>
              <a:rPr lang="en-GB" dirty="0"/>
              <a:t>HPV molecule</a:t>
            </a:r>
          </a:p>
        </p:txBody>
      </p:sp>
    </p:spTree>
    <p:extLst>
      <p:ext uri="{BB962C8B-B14F-4D97-AF65-F5344CB8AC3E}">
        <p14:creationId xmlns:p14="http://schemas.microsoft.com/office/powerpoint/2010/main" val="2114668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81000" y="304800"/>
            <a:ext cx="8153400" cy="1143000"/>
          </a:xfrm>
        </p:spPr>
        <p:txBody>
          <a:bodyPr/>
          <a:lstStyle/>
          <a:p>
            <a:pPr algn="ctr"/>
            <a:r>
              <a:rPr lang="en-GB" u="sng" dirty="0"/>
              <a:t>What is human papilloma virus? </a:t>
            </a:r>
            <a:endParaRPr lang="en-GB" dirty="0"/>
          </a:p>
        </p:txBody>
      </p:sp>
      <p:sp>
        <p:nvSpPr>
          <p:cNvPr id="7171" name="Rectangle 3"/>
          <p:cNvSpPr>
            <a:spLocks noGrp="1" noChangeArrowheads="1"/>
          </p:cNvSpPr>
          <p:nvPr>
            <p:ph type="body" idx="1"/>
          </p:nvPr>
        </p:nvSpPr>
        <p:spPr>
          <a:xfrm>
            <a:off x="381000" y="1524000"/>
            <a:ext cx="8153400" cy="4191000"/>
          </a:xfrm>
        </p:spPr>
        <p:txBody>
          <a:bodyPr/>
          <a:lstStyle/>
          <a:p>
            <a:r>
              <a:rPr lang="en-GB" sz="1800" i="1" dirty="0"/>
              <a:t>HPV has approximately 225 different types (strains). Two of those strains cause genital warts, these are known as low risk strains. Genital warts are harmless fleshy growths that grow on the genital and anal area. </a:t>
            </a:r>
          </a:p>
          <a:p>
            <a:endParaRPr lang="en-GB" sz="1800" i="1" dirty="0"/>
          </a:p>
          <a:p>
            <a:r>
              <a:rPr lang="en-GB" sz="1800" i="1" dirty="0"/>
              <a:t>The different types of the virus are very diverse and can cause warts, some mouth and throat cancers, and most vaginal, vulval, cervical, penile and anal cancers. </a:t>
            </a:r>
          </a:p>
          <a:p>
            <a:endParaRPr lang="en-GB" sz="1800" dirty="0"/>
          </a:p>
          <a:p>
            <a:r>
              <a:rPr lang="en-GB" sz="1800" i="1" dirty="0"/>
              <a:t>Four in five people (80%) who are sexually active will become infected with at least one strain of HPV in their lifetime, 90% of HPV infections will be cleared by the body’s immune system within two years. </a:t>
            </a:r>
          </a:p>
          <a:p>
            <a:endParaRPr lang="en-GB" sz="1800" i="1" dirty="0"/>
          </a:p>
          <a:p>
            <a:r>
              <a:rPr lang="en-GB" sz="1800" i="1" dirty="0"/>
              <a:t>In rare cases, HPV infections will not clear and an oncogenic (cancer causing) strain can cause abnormal cell growth which can develop in to cancer, these are known as high risk strains.</a:t>
            </a:r>
          </a:p>
          <a:p>
            <a:endParaRPr lang="en-GB" sz="1600" i="1" dirty="0"/>
          </a:p>
          <a:p>
            <a:pPr marL="0" indent="0">
              <a:buNone/>
            </a:pP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01790-472F-4CFA-9C3D-636C903D056D}"/>
              </a:ext>
            </a:extLst>
          </p:cNvPr>
          <p:cNvSpPr>
            <a:spLocks noGrp="1"/>
          </p:cNvSpPr>
          <p:nvPr>
            <p:ph type="title"/>
          </p:nvPr>
        </p:nvSpPr>
        <p:spPr/>
        <p:txBody>
          <a:bodyPr/>
          <a:lstStyle/>
          <a:p>
            <a:pPr algn="ctr"/>
            <a:r>
              <a:rPr lang="en-GB" u="sng" dirty="0"/>
              <a:t>What is human papilloma virus (continued)? </a:t>
            </a:r>
            <a:endParaRPr lang="en-GB" dirty="0"/>
          </a:p>
        </p:txBody>
      </p:sp>
      <p:sp>
        <p:nvSpPr>
          <p:cNvPr id="3" name="Content Placeholder 2">
            <a:extLst>
              <a:ext uri="{FF2B5EF4-FFF2-40B4-BE49-F238E27FC236}">
                <a16:creationId xmlns:a16="http://schemas.microsoft.com/office/drawing/2014/main" id="{BC5F3E2F-9F58-414C-9EE1-009C0D70CC9F}"/>
              </a:ext>
            </a:extLst>
          </p:cNvPr>
          <p:cNvSpPr>
            <a:spLocks noGrp="1"/>
          </p:cNvSpPr>
          <p:nvPr>
            <p:ph idx="1"/>
          </p:nvPr>
        </p:nvSpPr>
        <p:spPr/>
        <p:txBody>
          <a:bodyPr/>
          <a:lstStyle/>
          <a:p>
            <a:r>
              <a:rPr lang="en-GB" sz="1800" i="1" dirty="0"/>
              <a:t>Cancers which can be caused by HPV are: cervical, head and neck, rectal, penile, vaginal and </a:t>
            </a:r>
            <a:r>
              <a:rPr lang="en-GB" sz="1800" i="1" dirty="0" err="1"/>
              <a:t>vulval</a:t>
            </a:r>
            <a:r>
              <a:rPr lang="en-GB" sz="1800" i="1" dirty="0"/>
              <a:t>. </a:t>
            </a:r>
          </a:p>
          <a:p>
            <a:endParaRPr lang="en-GB" sz="1800" i="1" dirty="0"/>
          </a:p>
          <a:p>
            <a:r>
              <a:rPr lang="en-GB" sz="1800" i="1" dirty="0"/>
              <a:t>1 in 20 cancers worldwide are due to HPV, that is 5% of all cancers.</a:t>
            </a:r>
          </a:p>
          <a:p>
            <a:endParaRPr lang="en-GB" sz="1800" i="1" dirty="0"/>
          </a:p>
          <a:p>
            <a:r>
              <a:rPr lang="en-GB" sz="1800" i="1" dirty="0"/>
              <a:t>Human papilloma viruses cause more than 99% of all cervical cancers and cervical cancer is the most common cancer amongst women under the age of 35. </a:t>
            </a:r>
          </a:p>
          <a:p>
            <a:pPr marL="0" indent="0">
              <a:buNone/>
            </a:pPr>
            <a:endParaRPr lang="en-GB" sz="1800" dirty="0"/>
          </a:p>
          <a:p>
            <a:r>
              <a:rPr lang="en-GB" sz="1800" i="1" dirty="0"/>
              <a:t>To prevent the spread of HPV, vaccinations are now available to young people from the age of 12 and are routinely offered in schools. </a:t>
            </a:r>
          </a:p>
          <a:p>
            <a:endParaRPr lang="en-GB" sz="1800" i="1" dirty="0"/>
          </a:p>
          <a:p>
            <a:r>
              <a:rPr lang="en-GB" sz="1800" i="1" dirty="0"/>
              <a:t>Girls and boys are eligible for a free vaccine up to their 25</a:t>
            </a:r>
            <a:r>
              <a:rPr lang="en-GB" sz="1800" i="1" baseline="30000" dirty="0"/>
              <a:t>th</a:t>
            </a:r>
            <a:r>
              <a:rPr lang="en-GB" sz="1800" i="1" dirty="0"/>
              <a:t> birthday.  </a:t>
            </a:r>
          </a:p>
          <a:p>
            <a:endParaRPr lang="en-GB" sz="1800" i="1" dirty="0"/>
          </a:p>
          <a:p>
            <a:endParaRPr lang="en-GB" sz="1800" i="1" dirty="0"/>
          </a:p>
          <a:p>
            <a:endParaRPr lang="en-GB" dirty="0"/>
          </a:p>
        </p:txBody>
      </p:sp>
    </p:spTree>
    <p:extLst>
      <p:ext uri="{BB962C8B-B14F-4D97-AF65-F5344CB8AC3E}">
        <p14:creationId xmlns:p14="http://schemas.microsoft.com/office/powerpoint/2010/main" val="3904981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60D14-4A81-4AC7-80CA-505D0698337C}"/>
              </a:ext>
            </a:extLst>
          </p:cNvPr>
          <p:cNvSpPr>
            <a:spLocks noGrp="1"/>
          </p:cNvSpPr>
          <p:nvPr>
            <p:ph type="title"/>
          </p:nvPr>
        </p:nvSpPr>
        <p:spPr/>
        <p:txBody>
          <a:bodyPr/>
          <a:lstStyle/>
          <a:p>
            <a:pPr algn="ctr"/>
            <a:r>
              <a:rPr lang="en-GB" u="sng" dirty="0"/>
              <a:t>Why is the vaccination given at such a young age?</a:t>
            </a:r>
            <a:endParaRPr lang="en-GB" dirty="0"/>
          </a:p>
        </p:txBody>
      </p:sp>
      <p:sp>
        <p:nvSpPr>
          <p:cNvPr id="3" name="Content Placeholder 2">
            <a:extLst>
              <a:ext uri="{FF2B5EF4-FFF2-40B4-BE49-F238E27FC236}">
                <a16:creationId xmlns:a16="http://schemas.microsoft.com/office/drawing/2014/main" id="{2A493FC4-004D-4533-87F5-8F8CB398D5F5}"/>
              </a:ext>
            </a:extLst>
          </p:cNvPr>
          <p:cNvSpPr>
            <a:spLocks noGrp="1"/>
          </p:cNvSpPr>
          <p:nvPr>
            <p:ph idx="1"/>
          </p:nvPr>
        </p:nvSpPr>
        <p:spPr>
          <a:xfrm>
            <a:off x="685800" y="1524000"/>
            <a:ext cx="8153400" cy="4425280"/>
          </a:xfrm>
        </p:spPr>
        <p:txBody>
          <a:bodyPr/>
          <a:lstStyle/>
          <a:p>
            <a:r>
              <a:rPr lang="en-GB" sz="1800" i="1" dirty="0"/>
              <a:t>HPV infections can be spread by any skin-to-skin contact and are usually found on the hands, mouth and genitals.</a:t>
            </a:r>
          </a:p>
          <a:p>
            <a:pPr marL="0" indent="0">
              <a:buNone/>
            </a:pPr>
            <a:endParaRPr lang="en-GB" sz="1800" i="1" dirty="0"/>
          </a:p>
          <a:p>
            <a:r>
              <a:rPr lang="en-GB" sz="1800" i="1" dirty="0"/>
              <a:t>This means the virus can be spread during any kind of sexual activity, including touching.</a:t>
            </a:r>
          </a:p>
          <a:p>
            <a:pPr marL="0" indent="0">
              <a:buNone/>
            </a:pPr>
            <a:endParaRPr lang="en-GB" sz="1800" i="1" dirty="0"/>
          </a:p>
          <a:p>
            <a:r>
              <a:rPr lang="en-GB" sz="1800" i="1" dirty="0"/>
              <a:t>The HPV vaccine works best if girls and boys get it before they come into contact with HPV (in other words, before they become sexually active).</a:t>
            </a:r>
          </a:p>
          <a:p>
            <a:pPr marL="0" indent="0">
              <a:buNone/>
            </a:pPr>
            <a:endParaRPr lang="en-GB" sz="1800" i="1" dirty="0"/>
          </a:p>
          <a:p>
            <a:r>
              <a:rPr lang="en-GB" sz="1800" i="1" dirty="0"/>
              <a:t>Getting the vaccine when recommended will help protect them from developing HPV related cancers for life.</a:t>
            </a:r>
          </a:p>
          <a:p>
            <a:endParaRPr lang="en-GB" dirty="0"/>
          </a:p>
        </p:txBody>
      </p:sp>
    </p:spTree>
    <p:extLst>
      <p:ext uri="{BB962C8B-B14F-4D97-AF65-F5344CB8AC3E}">
        <p14:creationId xmlns:p14="http://schemas.microsoft.com/office/powerpoint/2010/main" val="3706517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92C88-6F8E-4B71-A88F-E757A51BE980}"/>
              </a:ext>
            </a:extLst>
          </p:cNvPr>
          <p:cNvSpPr>
            <a:spLocks noGrp="1"/>
          </p:cNvSpPr>
          <p:nvPr>
            <p:ph type="title"/>
          </p:nvPr>
        </p:nvSpPr>
        <p:spPr/>
        <p:txBody>
          <a:bodyPr/>
          <a:lstStyle/>
          <a:p>
            <a:pPr algn="ctr"/>
            <a:r>
              <a:rPr lang="en-GB" sz="2400" u="sng" dirty="0"/>
              <a:t>So if the HPV vaccine is so great at protecting against cancer and genital warts why does everyone not have it?</a:t>
            </a:r>
          </a:p>
        </p:txBody>
      </p:sp>
      <p:sp>
        <p:nvSpPr>
          <p:cNvPr id="3" name="Content Placeholder 2">
            <a:extLst>
              <a:ext uri="{FF2B5EF4-FFF2-40B4-BE49-F238E27FC236}">
                <a16:creationId xmlns:a16="http://schemas.microsoft.com/office/drawing/2014/main" id="{415A2084-E540-4E87-9D00-F60C6EE0C24B}"/>
              </a:ext>
            </a:extLst>
          </p:cNvPr>
          <p:cNvSpPr>
            <a:spLocks noGrp="1"/>
          </p:cNvSpPr>
          <p:nvPr>
            <p:ph idx="1"/>
          </p:nvPr>
        </p:nvSpPr>
        <p:spPr/>
        <p:txBody>
          <a:bodyPr/>
          <a:lstStyle/>
          <a:p>
            <a:r>
              <a:rPr lang="en-GB" sz="1800" i="1" dirty="0"/>
              <a:t>Fear and mistrust of vaccinations. </a:t>
            </a:r>
          </a:p>
          <a:p>
            <a:endParaRPr lang="en-GB" sz="1800" i="1" dirty="0"/>
          </a:p>
          <a:p>
            <a:r>
              <a:rPr lang="en-GB" sz="1800" i="1" dirty="0"/>
              <a:t>Fear of needles and pain.</a:t>
            </a:r>
          </a:p>
          <a:p>
            <a:endParaRPr lang="en-GB" sz="1800" i="1" dirty="0"/>
          </a:p>
          <a:p>
            <a:r>
              <a:rPr lang="en-GB" sz="1800" i="1" dirty="0"/>
              <a:t>Young people and parents associate the HPV vaccination with being sexually active so do not feel it applies to their children. </a:t>
            </a:r>
          </a:p>
          <a:p>
            <a:endParaRPr lang="en-GB" sz="1800" i="1" dirty="0"/>
          </a:p>
          <a:p>
            <a:r>
              <a:rPr lang="en-GB" sz="1800" i="1" dirty="0"/>
              <a:t>Parents do not consent for their children to have the vaccine due to religious beliefs and associations with sexual activity</a:t>
            </a:r>
            <a:r>
              <a:rPr lang="en-GB" sz="1800" dirty="0"/>
              <a:t>. </a:t>
            </a:r>
          </a:p>
          <a:p>
            <a:endParaRPr lang="en-GB" sz="1800" dirty="0"/>
          </a:p>
          <a:p>
            <a:r>
              <a:rPr lang="en-GB" sz="1800" i="1" dirty="0"/>
              <a:t>Young people are scared to ask parents due to the fear they will think they are sexually active. </a:t>
            </a:r>
          </a:p>
          <a:p>
            <a:endParaRPr lang="en-GB" sz="1800" dirty="0"/>
          </a:p>
          <a:p>
            <a:r>
              <a:rPr lang="en-GB" sz="1800" i="1" dirty="0"/>
              <a:t>Some young people get one vaccination and miss their second and so have reduced protection, usually due to having forgotten.</a:t>
            </a:r>
          </a:p>
          <a:p>
            <a:endParaRPr lang="en-GB" sz="1800" dirty="0"/>
          </a:p>
          <a:p>
            <a:endParaRPr lang="en-GB" sz="1800" dirty="0"/>
          </a:p>
          <a:p>
            <a:endParaRPr lang="en-GB" sz="1800" dirty="0"/>
          </a:p>
        </p:txBody>
      </p:sp>
    </p:spTree>
    <p:extLst>
      <p:ext uri="{BB962C8B-B14F-4D97-AF65-F5344CB8AC3E}">
        <p14:creationId xmlns:p14="http://schemas.microsoft.com/office/powerpoint/2010/main" val="3776021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AF637-FD73-4300-94AF-8DBC2501366D}"/>
              </a:ext>
            </a:extLst>
          </p:cNvPr>
          <p:cNvSpPr>
            <a:spLocks noGrp="1"/>
          </p:cNvSpPr>
          <p:nvPr>
            <p:ph type="title"/>
          </p:nvPr>
        </p:nvSpPr>
        <p:spPr/>
        <p:txBody>
          <a:bodyPr/>
          <a:lstStyle/>
          <a:p>
            <a:pPr algn="ctr"/>
            <a:r>
              <a:rPr lang="en-GB" dirty="0"/>
              <a:t>How is the HPV vaccine given in schools?</a:t>
            </a:r>
          </a:p>
        </p:txBody>
      </p:sp>
      <p:sp>
        <p:nvSpPr>
          <p:cNvPr id="3" name="Content Placeholder 2">
            <a:extLst>
              <a:ext uri="{FF2B5EF4-FFF2-40B4-BE49-F238E27FC236}">
                <a16:creationId xmlns:a16="http://schemas.microsoft.com/office/drawing/2014/main" id="{F63B375C-C615-42F9-8C65-4AE2AAA01488}"/>
              </a:ext>
            </a:extLst>
          </p:cNvPr>
          <p:cNvSpPr>
            <a:spLocks noGrp="1"/>
          </p:cNvSpPr>
          <p:nvPr>
            <p:ph idx="1"/>
          </p:nvPr>
        </p:nvSpPr>
        <p:spPr/>
        <p:txBody>
          <a:bodyPr/>
          <a:lstStyle/>
          <a:p>
            <a:r>
              <a:rPr lang="en-GB" sz="1800" i="1" dirty="0"/>
              <a:t>In year 8 and year 9 all boys and girls are offered the HPV vaccination.</a:t>
            </a:r>
          </a:p>
          <a:p>
            <a:endParaRPr lang="en-GB" sz="1800" i="1" dirty="0"/>
          </a:p>
          <a:p>
            <a:r>
              <a:rPr lang="en-GB" sz="1800" i="1" dirty="0"/>
              <a:t>Usually the first dose is administered in year 8 and the second dose in year 9, some schools receive both doses in year 8.</a:t>
            </a:r>
          </a:p>
          <a:p>
            <a:endParaRPr lang="en-GB" sz="1800" i="1" dirty="0"/>
          </a:p>
          <a:p>
            <a:r>
              <a:rPr lang="en-GB" sz="1800" i="1" dirty="0"/>
              <a:t>Vaccination nurses will attend the school to administer the vaccinations.</a:t>
            </a:r>
          </a:p>
          <a:p>
            <a:endParaRPr lang="en-GB" sz="1800" i="1" dirty="0"/>
          </a:p>
          <a:p>
            <a:r>
              <a:rPr lang="en-GB" sz="1800" i="1" dirty="0"/>
              <a:t>The World Health Organisation (WHO) recommends the HPV vaccination and deems it safe. </a:t>
            </a:r>
          </a:p>
        </p:txBody>
      </p:sp>
    </p:spTree>
    <p:extLst>
      <p:ext uri="{BB962C8B-B14F-4D97-AF65-F5344CB8AC3E}">
        <p14:creationId xmlns:p14="http://schemas.microsoft.com/office/powerpoint/2010/main" val="1621929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B8DC0-132A-4671-BD1C-B4346B4DBA19}"/>
              </a:ext>
            </a:extLst>
          </p:cNvPr>
          <p:cNvSpPr>
            <a:spLocks noGrp="1"/>
          </p:cNvSpPr>
          <p:nvPr>
            <p:ph type="title"/>
          </p:nvPr>
        </p:nvSpPr>
        <p:spPr/>
        <p:txBody>
          <a:bodyPr/>
          <a:lstStyle/>
          <a:p>
            <a:pPr algn="ctr"/>
            <a:r>
              <a:rPr lang="en-GB" dirty="0"/>
              <a:t>	What else can we do about HPV and cervical cancer?</a:t>
            </a:r>
          </a:p>
        </p:txBody>
      </p:sp>
      <p:sp>
        <p:nvSpPr>
          <p:cNvPr id="3" name="Content Placeholder 2">
            <a:extLst>
              <a:ext uri="{FF2B5EF4-FFF2-40B4-BE49-F238E27FC236}">
                <a16:creationId xmlns:a16="http://schemas.microsoft.com/office/drawing/2014/main" id="{214BBCA3-8608-409A-8BC0-1D822A871004}"/>
              </a:ext>
            </a:extLst>
          </p:cNvPr>
          <p:cNvSpPr>
            <a:spLocks noGrp="1"/>
          </p:cNvSpPr>
          <p:nvPr>
            <p:ph idx="1"/>
          </p:nvPr>
        </p:nvSpPr>
        <p:spPr/>
        <p:txBody>
          <a:bodyPr/>
          <a:lstStyle/>
          <a:p>
            <a:r>
              <a:rPr lang="en-GB" sz="1800" i="1" dirty="0"/>
              <a:t>The vaccination is a way to protect against HPV related cancers. </a:t>
            </a:r>
          </a:p>
          <a:p>
            <a:endParaRPr lang="en-GB" sz="1800" i="1" dirty="0"/>
          </a:p>
          <a:p>
            <a:r>
              <a:rPr lang="en-GB" sz="1800" i="1" dirty="0"/>
              <a:t>If vaccinations are missed in school speak to your GP about getting it for free up to the age of 25, after the age of 25 it can still be accessed but you’d need to pay for it privately, it is approximately £500. The vaccination however is less effectively the later in life it is given. </a:t>
            </a:r>
          </a:p>
          <a:p>
            <a:endParaRPr lang="en-GB" sz="1800" i="1" dirty="0"/>
          </a:p>
          <a:p>
            <a:r>
              <a:rPr lang="en-GB" sz="1800" i="1" dirty="0"/>
              <a:t>Just before women turn 25 they are invited for their first smear test, smear tests check for any HPV related abnormalities in the cervix, early detection is key, if cell abnormalities are found you will continue to be monitored till your immune system either clears the virus causing the abnormalities or the cells need to be removed. This is all done to prevent cancer developing. </a:t>
            </a:r>
          </a:p>
          <a:p>
            <a:pPr marL="0" indent="0">
              <a:buNone/>
            </a:pPr>
            <a:endParaRPr lang="en-GB" sz="1800" i="1" dirty="0"/>
          </a:p>
          <a:p>
            <a:r>
              <a:rPr lang="en-GB" sz="1800" i="1" dirty="0"/>
              <a:t>Attending smears is very important. </a:t>
            </a:r>
          </a:p>
        </p:txBody>
      </p:sp>
    </p:spTree>
    <p:extLst>
      <p:ext uri="{BB962C8B-B14F-4D97-AF65-F5344CB8AC3E}">
        <p14:creationId xmlns:p14="http://schemas.microsoft.com/office/powerpoint/2010/main" val="2177452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7F04F-FBF1-4310-8402-C9A050BC932B}"/>
              </a:ext>
            </a:extLst>
          </p:cNvPr>
          <p:cNvSpPr>
            <a:spLocks noGrp="1"/>
          </p:cNvSpPr>
          <p:nvPr>
            <p:ph type="title"/>
          </p:nvPr>
        </p:nvSpPr>
        <p:spPr/>
        <p:txBody>
          <a:bodyPr/>
          <a:lstStyle/>
          <a:p>
            <a:pPr algn="ctr"/>
            <a:r>
              <a:rPr lang="en-GB" u="sng" dirty="0"/>
              <a:t>Conclusion</a:t>
            </a:r>
          </a:p>
        </p:txBody>
      </p:sp>
      <p:sp>
        <p:nvSpPr>
          <p:cNvPr id="3" name="Content Placeholder 2">
            <a:extLst>
              <a:ext uri="{FF2B5EF4-FFF2-40B4-BE49-F238E27FC236}">
                <a16:creationId xmlns:a16="http://schemas.microsoft.com/office/drawing/2014/main" id="{2D6E068D-7FAA-4DD1-9383-D4AC82E1F41A}"/>
              </a:ext>
            </a:extLst>
          </p:cNvPr>
          <p:cNvSpPr>
            <a:spLocks noGrp="1"/>
          </p:cNvSpPr>
          <p:nvPr>
            <p:ph idx="1"/>
          </p:nvPr>
        </p:nvSpPr>
        <p:spPr/>
        <p:txBody>
          <a:bodyPr/>
          <a:lstStyle/>
          <a:p>
            <a:r>
              <a:rPr lang="en-GB" sz="1800" i="1" dirty="0"/>
              <a:t>The vaccination is safe and effective at protecting against many cancers and genital </a:t>
            </a:r>
            <a:r>
              <a:rPr lang="en-GB" sz="1800" i="1"/>
              <a:t>warts (STIs) </a:t>
            </a:r>
            <a:r>
              <a:rPr lang="en-GB" sz="1800" i="1" dirty="0"/>
              <a:t>for boys and girls. </a:t>
            </a:r>
          </a:p>
          <a:p>
            <a:endParaRPr lang="en-GB" sz="1800" i="1" dirty="0"/>
          </a:p>
          <a:p>
            <a:r>
              <a:rPr lang="en-GB" sz="1800" i="1" dirty="0"/>
              <a:t>The earlier it is taken in a persons life the more effective it is. </a:t>
            </a:r>
          </a:p>
          <a:p>
            <a:endParaRPr lang="en-GB" sz="1800" i="1" dirty="0"/>
          </a:p>
          <a:p>
            <a:pPr marL="0" indent="0">
              <a:buNone/>
            </a:pPr>
            <a:endParaRPr lang="en-GB" sz="1800" i="1" dirty="0"/>
          </a:p>
        </p:txBody>
      </p:sp>
    </p:spTree>
    <p:extLst>
      <p:ext uri="{BB962C8B-B14F-4D97-AF65-F5344CB8AC3E}">
        <p14:creationId xmlns:p14="http://schemas.microsoft.com/office/powerpoint/2010/main" val="3756348649"/>
      </p:ext>
    </p:extLst>
  </p:cSld>
  <p:clrMapOvr>
    <a:masterClrMapping/>
  </p:clrMapOvr>
</p:sld>
</file>

<file path=ppt/theme/theme1.xml><?xml version="1.0" encoding="utf-8"?>
<a:theme xmlns:a="http://schemas.openxmlformats.org/drawingml/2006/main" name="Enfield Template">
  <a:themeElements>
    <a:clrScheme name="Enfield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nfield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Enfield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nfield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nfield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nfield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nfield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nfield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nfield 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nfield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nfield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nfield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nfield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nfield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2493</TotalTime>
  <Words>895</Words>
  <Application>Microsoft Office PowerPoint</Application>
  <PresentationFormat>On-screen Show (4:3)</PresentationFormat>
  <Paragraphs>90</Paragraphs>
  <Slides>12</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vt:lpstr>
      <vt:lpstr>Enfield Template</vt:lpstr>
      <vt:lpstr>Human Papilloma Virus </vt:lpstr>
      <vt:lpstr>HPV molecule</vt:lpstr>
      <vt:lpstr>What is human papilloma virus? </vt:lpstr>
      <vt:lpstr>What is human papilloma virus (continued)? </vt:lpstr>
      <vt:lpstr>Why is the vaccination given at such a young age?</vt:lpstr>
      <vt:lpstr>So if the HPV vaccine is so great at protecting against cancer and genital warts why does everyone not have it?</vt:lpstr>
      <vt:lpstr>How is the HPV vaccine given in schools?</vt:lpstr>
      <vt:lpstr> What else can we do about HPV and cervical cancer?</vt:lpstr>
      <vt:lpstr>Conclusion</vt:lpstr>
      <vt:lpstr>HPV Video Link</vt:lpstr>
      <vt:lpstr>Services in Enfield </vt:lpstr>
      <vt:lpstr>For more information….</vt:lpstr>
    </vt:vector>
  </TitlesOfParts>
  <Company>뿿</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Andrea Aresti</dc:creator>
  <cp:lastModifiedBy>Josh Somma</cp:lastModifiedBy>
  <cp:revision>52</cp:revision>
  <cp:lastPrinted>2011-01-25T15:11:23Z</cp:lastPrinted>
  <dcterms:created xsi:type="dcterms:W3CDTF">2021-03-08T12:35:02Z</dcterms:created>
  <dcterms:modified xsi:type="dcterms:W3CDTF">2024-03-28T12:17:51Z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M_SecurityClassification">
    <vt:lpwstr>UNCLASSIFIED</vt:lpwstr>
  </property>
  <property fmtid="{D5CDD505-2E9C-101B-9397-08002B2CF9AE}" pid="3" name="PM_Qualifier">
    <vt:lpwstr/>
  </property>
  <property fmtid="{D5CDD505-2E9C-101B-9397-08002B2CF9AE}" pid="4" name="PM_DisplayValueSecClassificationWithQualifier">
    <vt:lpwstr>UNCLASSIFIED</vt:lpwstr>
  </property>
  <property fmtid="{D5CDD505-2E9C-101B-9397-08002B2CF9AE}" pid="5" name="PM_InsertionValue">
    <vt:lpwstr>Classification: UNCLASSIFIED</vt:lpwstr>
  </property>
  <property fmtid="{D5CDD505-2E9C-101B-9397-08002B2CF9AE}" pid="6" name="PM_Originator_Hash_SHA1">
    <vt:lpwstr>CD5BE0D6C20E853F0684852AC34AF174B2D753ED</vt:lpwstr>
  </property>
  <property fmtid="{D5CDD505-2E9C-101B-9397-08002B2CF9AE}" pid="7" name="PM_Hash_Version">
    <vt:lpwstr>2012.2</vt:lpwstr>
  </property>
  <property fmtid="{D5CDD505-2E9C-101B-9397-08002B2CF9AE}" pid="8" name="PM_Hash_Salt">
    <vt:lpwstr>2117AE6AF45399BFE0F273B2BCA542F0</vt:lpwstr>
  </property>
  <property fmtid="{D5CDD505-2E9C-101B-9397-08002B2CF9AE}" pid="9" name="PM_Hash_SHA1">
    <vt:lpwstr>2D58336EAE1515FB91C562A2023C9E172553E4A3</vt:lpwstr>
  </property>
  <property fmtid="{D5CDD505-2E9C-101B-9397-08002B2CF9AE}" pid="10" name="PM_LastInsertion">
    <vt:lpwstr>UNCLASSIFIED</vt:lpwstr>
  </property>
  <property fmtid="{D5CDD505-2E9C-101B-9397-08002B2CF9AE}" pid="11" name="MSIP_Label_654c3615-41c5-4b89-b528-23679be2a629_Enabled">
    <vt:lpwstr>true</vt:lpwstr>
  </property>
  <property fmtid="{D5CDD505-2E9C-101B-9397-08002B2CF9AE}" pid="12" name="MSIP_Label_654c3615-41c5-4b89-b528-23679be2a629_SetDate">
    <vt:lpwstr>2024-01-02T12:07:39Z</vt:lpwstr>
  </property>
  <property fmtid="{D5CDD505-2E9C-101B-9397-08002B2CF9AE}" pid="13" name="MSIP_Label_654c3615-41c5-4b89-b528-23679be2a629_Method">
    <vt:lpwstr>Privileged</vt:lpwstr>
  </property>
  <property fmtid="{D5CDD505-2E9C-101B-9397-08002B2CF9AE}" pid="14" name="MSIP_Label_654c3615-41c5-4b89-b528-23679be2a629_Name">
    <vt:lpwstr>654c3615-41c5-4b89-b528-23679be2a629</vt:lpwstr>
  </property>
  <property fmtid="{D5CDD505-2E9C-101B-9397-08002B2CF9AE}" pid="15" name="MSIP_Label_654c3615-41c5-4b89-b528-23679be2a629_SiteId">
    <vt:lpwstr>cc18b91d-1bb2-4d9b-ac76-7a4447488d49</vt:lpwstr>
  </property>
  <property fmtid="{D5CDD505-2E9C-101B-9397-08002B2CF9AE}" pid="16" name="MSIP_Label_654c3615-41c5-4b89-b528-23679be2a629_ActionId">
    <vt:lpwstr>426f802b-e194-4391-aef9-c667c7aa5a7b</vt:lpwstr>
  </property>
  <property fmtid="{D5CDD505-2E9C-101B-9397-08002B2CF9AE}" pid="17" name="MSIP_Label_654c3615-41c5-4b89-b528-23679be2a629_ContentBits">
    <vt:lpwstr>0</vt:lpwstr>
  </property>
</Properties>
</file>