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3"/>
  </p:notesMasterIdLst>
  <p:handoutMasterIdLst>
    <p:handoutMasterId r:id="rId34"/>
  </p:handoutMasterIdLst>
  <p:sldIdLst>
    <p:sldId id="256" r:id="rId2"/>
    <p:sldId id="272" r:id="rId3"/>
    <p:sldId id="273" r:id="rId4"/>
    <p:sldId id="274" r:id="rId5"/>
    <p:sldId id="288" r:id="rId6"/>
    <p:sldId id="290" r:id="rId7"/>
    <p:sldId id="298" r:id="rId8"/>
    <p:sldId id="296" r:id="rId9"/>
    <p:sldId id="297" r:id="rId10"/>
    <p:sldId id="258" r:id="rId11"/>
    <p:sldId id="299" r:id="rId12"/>
    <p:sldId id="259" r:id="rId13"/>
    <p:sldId id="260" r:id="rId14"/>
    <p:sldId id="300" r:id="rId15"/>
    <p:sldId id="331" r:id="rId16"/>
    <p:sldId id="261" r:id="rId17"/>
    <p:sldId id="262" r:id="rId18"/>
    <p:sldId id="263" r:id="rId19"/>
    <p:sldId id="264" r:id="rId20"/>
    <p:sldId id="332" r:id="rId21"/>
    <p:sldId id="265" r:id="rId22"/>
    <p:sldId id="266" r:id="rId23"/>
    <p:sldId id="269" r:id="rId24"/>
    <p:sldId id="271" r:id="rId25"/>
    <p:sldId id="268" r:id="rId26"/>
    <p:sldId id="267" r:id="rId27"/>
    <p:sldId id="327" r:id="rId28"/>
    <p:sldId id="328" r:id="rId29"/>
    <p:sldId id="270" r:id="rId30"/>
    <p:sldId id="294" r:id="rId31"/>
    <p:sldId id="289"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164" autoAdjust="0"/>
  </p:normalViewPr>
  <p:slideViewPr>
    <p:cSldViewPr>
      <p:cViewPr varScale="1">
        <p:scale>
          <a:sx n="63" d="100"/>
          <a:sy n="63" d="100"/>
        </p:scale>
        <p:origin x="20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27/02/2024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27/02/2024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17</a:t>
            </a:fld>
            <a:endParaRPr lang="en-GB"/>
          </a:p>
        </p:txBody>
      </p:sp>
    </p:spTree>
    <p:extLst>
      <p:ext uri="{BB962C8B-B14F-4D97-AF65-F5344CB8AC3E}">
        <p14:creationId xmlns:p14="http://schemas.microsoft.com/office/powerpoint/2010/main" val="108689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19</a:t>
            </a:fld>
            <a:endParaRPr lang="en-GB"/>
          </a:p>
        </p:txBody>
      </p:sp>
    </p:spTree>
    <p:extLst>
      <p:ext uri="{BB962C8B-B14F-4D97-AF65-F5344CB8AC3E}">
        <p14:creationId xmlns:p14="http://schemas.microsoft.com/office/powerpoint/2010/main" val="12604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https://www.womensaid.org.uk/information-support/what-is-domestic-abuse/coercive-control/</a:t>
            </a:r>
          </a:p>
          <a:p>
            <a:endParaRPr lang="en-GB" dirty="0"/>
          </a:p>
          <a:p>
            <a:r>
              <a:rPr lang="en-GB" dirty="0"/>
              <a:t>https://www.nhs.uk/live-well/healthy-body/getting-help-for-domestic-violence/</a:t>
            </a:r>
          </a:p>
        </p:txBody>
      </p:sp>
      <p:sp>
        <p:nvSpPr>
          <p:cNvPr id="4" name="Slide Number Placeholder 3"/>
          <p:cNvSpPr>
            <a:spLocks noGrp="1"/>
          </p:cNvSpPr>
          <p:nvPr>
            <p:ph type="sldNum" sz="quarter" idx="5"/>
          </p:nvPr>
        </p:nvSpPr>
        <p:spPr/>
        <p:txBody>
          <a:bodyPr/>
          <a:lstStyle/>
          <a:p>
            <a:fld id="{4725E8E8-1528-48FB-B845-BEC6BE7B33E1}" type="slidenum">
              <a:rPr lang="en-GB" smtClean="0"/>
              <a:t>24</a:t>
            </a:fld>
            <a:endParaRPr lang="en-GB"/>
          </a:p>
        </p:txBody>
      </p:sp>
    </p:spTree>
    <p:extLst>
      <p:ext uri="{BB962C8B-B14F-4D97-AF65-F5344CB8AC3E}">
        <p14:creationId xmlns:p14="http://schemas.microsoft.com/office/powerpoint/2010/main" val="69594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29</a:t>
            </a:fld>
            <a:endParaRPr lang="en-GB"/>
          </a:p>
        </p:txBody>
      </p:sp>
    </p:spTree>
    <p:extLst>
      <p:ext uri="{BB962C8B-B14F-4D97-AF65-F5344CB8AC3E}">
        <p14:creationId xmlns:p14="http://schemas.microsoft.com/office/powerpoint/2010/main" val="290112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31</a:t>
            </a:fld>
            <a:endParaRPr lang="en-GB"/>
          </a:p>
        </p:txBody>
      </p:sp>
    </p:spTree>
    <p:extLst>
      <p:ext uri="{BB962C8B-B14F-4D97-AF65-F5344CB8AC3E}">
        <p14:creationId xmlns:p14="http://schemas.microsoft.com/office/powerpoint/2010/main" val="20321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4</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6</a:t>
            </a:fld>
            <a:endParaRPr lang="en-GB"/>
          </a:p>
        </p:txBody>
      </p:sp>
    </p:spTree>
    <p:extLst>
      <p:ext uri="{BB962C8B-B14F-4D97-AF65-F5344CB8AC3E}">
        <p14:creationId xmlns:p14="http://schemas.microsoft.com/office/powerpoint/2010/main" val="257410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answer these questions about themselves. </a:t>
            </a:r>
          </a:p>
        </p:txBody>
      </p:sp>
      <p:sp>
        <p:nvSpPr>
          <p:cNvPr id="4" name="Slide Number Placeholder 3"/>
          <p:cNvSpPr>
            <a:spLocks noGrp="1"/>
          </p:cNvSpPr>
          <p:nvPr>
            <p:ph type="sldNum" sz="quarter" idx="5"/>
          </p:nvPr>
        </p:nvSpPr>
        <p:spPr/>
        <p:txBody>
          <a:bodyPr/>
          <a:lstStyle/>
          <a:p>
            <a:fld id="{4725E8E8-1528-48FB-B845-BEC6BE7B33E1}" type="slidenum">
              <a:rPr lang="en-GB" smtClean="0"/>
              <a:t>7</a:t>
            </a:fld>
            <a:endParaRPr lang="en-GB"/>
          </a:p>
        </p:txBody>
      </p:sp>
    </p:spTree>
    <p:extLst>
      <p:ext uri="{BB962C8B-B14F-4D97-AF65-F5344CB8AC3E}">
        <p14:creationId xmlns:p14="http://schemas.microsoft.com/office/powerpoint/2010/main" val="349428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10</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11</a:t>
            </a:fld>
            <a:endParaRPr lang="en-GB"/>
          </a:p>
        </p:txBody>
      </p:sp>
    </p:spTree>
    <p:extLst>
      <p:ext uri="{BB962C8B-B14F-4D97-AF65-F5344CB8AC3E}">
        <p14:creationId xmlns:p14="http://schemas.microsoft.com/office/powerpoint/2010/main" val="220631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4572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25E8E8-1528-48FB-B845-BEC6BE7B33E1}" type="slidenum">
              <a:rPr lang="en-GB" smtClean="0"/>
              <a:t>14</a:t>
            </a:fld>
            <a:endParaRPr lang="en-GB"/>
          </a:p>
        </p:txBody>
      </p:sp>
    </p:spTree>
    <p:extLst>
      <p:ext uri="{BB962C8B-B14F-4D97-AF65-F5344CB8AC3E}">
        <p14:creationId xmlns:p14="http://schemas.microsoft.com/office/powerpoint/2010/main" val="205878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15</a:t>
            </a:fld>
            <a:endParaRPr lang="en-GB"/>
          </a:p>
        </p:txBody>
      </p:sp>
    </p:spTree>
    <p:extLst>
      <p:ext uri="{BB962C8B-B14F-4D97-AF65-F5344CB8AC3E}">
        <p14:creationId xmlns:p14="http://schemas.microsoft.com/office/powerpoint/2010/main" val="348493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16</a:t>
            </a:fld>
            <a:endParaRPr lang="en-GB"/>
          </a:p>
        </p:txBody>
      </p:sp>
    </p:spTree>
    <p:extLst>
      <p:ext uri="{BB962C8B-B14F-4D97-AF65-F5344CB8AC3E}">
        <p14:creationId xmlns:p14="http://schemas.microsoft.com/office/powerpoint/2010/main" val="408430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5" name="Google Shape;15;p3"/>
          <p:cNvSpPr txBox="1">
            <a:spLocks noGrp="1"/>
          </p:cNvSpPr>
          <p:nvPr>
            <p:ph type="body" idx="1"/>
          </p:nvPr>
        </p:nvSpPr>
        <p:spPr>
          <a:xfrm>
            <a:off x="311700" y="1536634"/>
            <a:ext cx="6030600" cy="5107321"/>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6" name="Google Shape;16;p3"/>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solidFill>
                  <a:schemeClr val="tx1"/>
                </a:solidFill>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17" name="Google Shape;17;p3"/>
          <p:cNvSpPr txBox="1">
            <a:spLocks noGrp="1"/>
          </p:cNvSpPr>
          <p:nvPr>
            <p:ph type="sldNum" idx="12"/>
          </p:nvPr>
        </p:nvSpPr>
        <p:spPr>
          <a:xfrm>
            <a:off x="8787600" y="6409200"/>
            <a:ext cx="356400" cy="448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tx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38051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9fYyVUXFZ3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9fYyVUXFZ3U" TargetMode="External"/><Relationship Id="rId2" Type="http://schemas.openxmlformats.org/officeDocument/2006/relationships/hyperlink" Target="https://vimeo.com/77711587" TargetMode="External"/><Relationship Id="rId1" Type="http://schemas.openxmlformats.org/officeDocument/2006/relationships/slideLayout" Target="../slideLayouts/slideLayout2.xml"/><Relationship Id="rId5" Type="http://schemas.openxmlformats.org/officeDocument/2006/relationships/hyperlink" Target="https://sossafetymagazine.com/abuse/4-reasons-people-stay-in-abusive-relationships/" TargetMode="External"/><Relationship Id="rId4" Type="http://schemas.openxmlformats.org/officeDocument/2006/relationships/hyperlink" Target="https://www.childline.org.uk/info-advice/friends-relationships-sex/sex-relationships/healthy-unhealthy-relationship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hildline.org.uk/" TargetMode="External"/><Relationship Id="rId3" Type="http://schemas.openxmlformats.org/officeDocument/2006/relationships/hyperlink" Target="http://www.rapecrisis.org.uk/" TargetMode="External"/><Relationship Id="rId7" Type="http://schemas.openxmlformats.org/officeDocument/2006/relationships/hyperlink" Target="https://respectphoneline.org.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galop.org.uk/" TargetMode="External"/><Relationship Id="rId11" Type="http://schemas.openxmlformats.org/officeDocument/2006/relationships/hyperlink" Target="https://www.gov.uk/bullying-at-school/reporting-bullying" TargetMode="External"/><Relationship Id="rId5" Type="http://schemas.openxmlformats.org/officeDocument/2006/relationships/hyperlink" Target="http://www.survivorsuk.org/" TargetMode="External"/><Relationship Id="rId10" Type="http://schemas.openxmlformats.org/officeDocument/2006/relationships/hyperlink" Target="https://www.ceop.police.uk/safety-centre/" TargetMode="External"/><Relationship Id="rId4" Type="http://schemas.openxmlformats.org/officeDocument/2006/relationships/hyperlink" Target="http://www.nationaldahelpline.org.uk/" TargetMode="External"/><Relationship Id="rId9" Type="http://schemas.openxmlformats.org/officeDocument/2006/relationships/hyperlink" Target="https://www.childnet.com/resources/cyberbullying-guidance-for-school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sight.typepad.co.uk/insight/icebreakers_and_gam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Healthy Relationships</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pPr algn="ctr"/>
            <a:r>
              <a:rPr lang="en-GB" dirty="0"/>
              <a:t>Introduction</a:t>
            </a:r>
          </a:p>
        </p:txBody>
      </p:sp>
      <p:sp>
        <p:nvSpPr>
          <p:cNvPr id="7171" name="Rectangle 3"/>
          <p:cNvSpPr>
            <a:spLocks noGrp="1" noChangeArrowheads="1"/>
          </p:cNvSpPr>
          <p:nvPr>
            <p:ph type="body" idx="1"/>
          </p:nvPr>
        </p:nvSpPr>
        <p:spPr>
          <a:xfrm>
            <a:off x="637253" y="1268760"/>
            <a:ext cx="8153400" cy="2112054"/>
          </a:xfrm>
        </p:spPr>
        <p:txBody>
          <a:bodyPr/>
          <a:lstStyle/>
          <a:p>
            <a:r>
              <a:rPr lang="en-GB" sz="1800" dirty="0"/>
              <a:t>The ability to develop and maintain healthy relationships is one of the most important skills you can develop in life – after all,  life is comprised of relationships (work, school, college, family, friends, romantic relationship).  </a:t>
            </a:r>
          </a:p>
          <a:p>
            <a:pPr marL="0" indent="0">
              <a:buNone/>
            </a:pPr>
            <a:endParaRPr lang="en-GB" sz="1800" dirty="0"/>
          </a:p>
          <a:p>
            <a:r>
              <a:rPr lang="en-GB" sz="1800" dirty="0"/>
              <a:t>Maintaining healthy relationships is key to developing a happy, healthy, satisfying life. </a:t>
            </a:r>
          </a:p>
          <a:p>
            <a:endParaRPr lang="en-GB" sz="1600" dirty="0"/>
          </a:p>
          <a:p>
            <a:pPr marL="0" indent="0">
              <a:buNone/>
            </a:pPr>
            <a:endParaRPr lang="en-GB" sz="1600" dirty="0"/>
          </a:p>
          <a:p>
            <a:pPr marL="0" indent="0">
              <a:buNone/>
            </a:pPr>
            <a:endParaRPr lang="en-GB" sz="1600" dirty="0"/>
          </a:p>
          <a:p>
            <a:pPr marL="0" indent="0">
              <a:buNone/>
            </a:pPr>
            <a:endParaRPr lang="en-GB" sz="1600" dirty="0"/>
          </a:p>
        </p:txBody>
      </p:sp>
      <p:pic>
        <p:nvPicPr>
          <p:cNvPr id="1034" name="Picture 10" descr="Exploring relationships: a Headspace meditation collection">
            <a:extLst>
              <a:ext uri="{FF2B5EF4-FFF2-40B4-BE49-F238E27FC236}">
                <a16:creationId xmlns:a16="http://schemas.microsoft.com/office/drawing/2014/main" id="{8BCD0A0E-106C-4FF5-A808-BC478786BF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624" y="3814441"/>
            <a:ext cx="5940152" cy="2112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0E360-82D7-4A74-AEC6-3674A9A38127}"/>
              </a:ext>
            </a:extLst>
          </p:cNvPr>
          <p:cNvSpPr>
            <a:spLocks noGrp="1"/>
          </p:cNvSpPr>
          <p:nvPr>
            <p:ph type="title"/>
          </p:nvPr>
        </p:nvSpPr>
        <p:spPr>
          <a:xfrm>
            <a:off x="611560" y="379165"/>
            <a:ext cx="8153400" cy="1143000"/>
          </a:xfrm>
        </p:spPr>
        <p:txBody>
          <a:bodyPr/>
          <a:lstStyle/>
          <a:p>
            <a:pPr algn="ctr"/>
            <a:r>
              <a:rPr lang="en-GB" dirty="0"/>
              <a:t>Activity – Values and Attitudes</a:t>
            </a:r>
          </a:p>
        </p:txBody>
      </p:sp>
      <p:pic>
        <p:nvPicPr>
          <p:cNvPr id="5" name="Picture 4">
            <a:extLst>
              <a:ext uri="{FF2B5EF4-FFF2-40B4-BE49-F238E27FC236}">
                <a16:creationId xmlns:a16="http://schemas.microsoft.com/office/drawing/2014/main" id="{4A186C04-E297-499C-A9AB-831D722F29F5}"/>
              </a:ext>
            </a:extLst>
          </p:cNvPr>
          <p:cNvPicPr>
            <a:picLocks noChangeAspect="1"/>
          </p:cNvPicPr>
          <p:nvPr/>
        </p:nvPicPr>
        <p:blipFill>
          <a:blip r:embed="rId3"/>
          <a:stretch>
            <a:fillRect/>
          </a:stretch>
        </p:blipFill>
        <p:spPr>
          <a:xfrm>
            <a:off x="1225432" y="1268760"/>
            <a:ext cx="6925656" cy="4627265"/>
          </a:xfrm>
          <a:prstGeom prst="rect">
            <a:avLst/>
          </a:prstGeom>
        </p:spPr>
      </p:pic>
    </p:spTree>
    <p:extLst>
      <p:ext uri="{BB962C8B-B14F-4D97-AF65-F5344CB8AC3E}">
        <p14:creationId xmlns:p14="http://schemas.microsoft.com/office/powerpoint/2010/main" val="1631092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6BA2-6A79-4A1D-84E9-86D05083BE07}"/>
              </a:ext>
            </a:extLst>
          </p:cNvPr>
          <p:cNvSpPr>
            <a:spLocks noGrp="1"/>
          </p:cNvSpPr>
          <p:nvPr>
            <p:ph type="title"/>
          </p:nvPr>
        </p:nvSpPr>
        <p:spPr/>
        <p:txBody>
          <a:bodyPr/>
          <a:lstStyle/>
          <a:p>
            <a:pPr algn="ctr"/>
            <a:r>
              <a:rPr lang="en-GB" dirty="0"/>
              <a:t>Effective communication </a:t>
            </a:r>
          </a:p>
        </p:txBody>
      </p:sp>
      <p:sp>
        <p:nvSpPr>
          <p:cNvPr id="3" name="Content Placeholder 2">
            <a:extLst>
              <a:ext uri="{FF2B5EF4-FFF2-40B4-BE49-F238E27FC236}">
                <a16:creationId xmlns:a16="http://schemas.microsoft.com/office/drawing/2014/main" id="{741976A5-6AC6-4295-92E4-180BDE56C845}"/>
              </a:ext>
            </a:extLst>
          </p:cNvPr>
          <p:cNvSpPr>
            <a:spLocks noGrp="1"/>
          </p:cNvSpPr>
          <p:nvPr>
            <p:ph idx="1"/>
          </p:nvPr>
        </p:nvSpPr>
        <p:spPr>
          <a:xfrm>
            <a:off x="685800" y="1241316"/>
            <a:ext cx="8153400" cy="2769096"/>
          </a:xfrm>
        </p:spPr>
        <p:txBody>
          <a:bodyPr/>
          <a:lstStyle/>
          <a:p>
            <a:r>
              <a:rPr lang="en-GB" sz="1600" dirty="0"/>
              <a:t>One of the most important ways we can build healthy relationships is how effectively we can communicate</a:t>
            </a:r>
          </a:p>
          <a:p>
            <a:endParaRPr lang="en-GB" sz="1600" dirty="0"/>
          </a:p>
          <a:p>
            <a:r>
              <a:rPr lang="en-GB" sz="1600" dirty="0"/>
              <a:t>Effective communication is a skill that anyone can learn and use when interacting with others.</a:t>
            </a:r>
          </a:p>
          <a:p>
            <a:endParaRPr lang="en-GB" sz="1600" dirty="0"/>
          </a:p>
          <a:p>
            <a:r>
              <a:rPr lang="en-GB" sz="1600" dirty="0"/>
              <a:t>Effective communication involves the ability to communicate your thoughts and feelings to another person effectively, while at the same time having the ability to understand the messages thoughts and feelings of the other being communicated to you. </a:t>
            </a:r>
          </a:p>
          <a:p>
            <a:endParaRPr lang="en-GB" sz="1600" dirty="0"/>
          </a:p>
          <a:p>
            <a:endParaRPr lang="en-GB" sz="1600" dirty="0"/>
          </a:p>
        </p:txBody>
      </p:sp>
      <p:pic>
        <p:nvPicPr>
          <p:cNvPr id="2050" name="Picture 2" descr="Effective communication is not a monologue - University of York">
            <a:extLst>
              <a:ext uri="{FF2B5EF4-FFF2-40B4-BE49-F238E27FC236}">
                <a16:creationId xmlns:a16="http://schemas.microsoft.com/office/drawing/2014/main" id="{85841D38-4413-4E65-BB1E-C3F8A5E37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143" y="4010412"/>
            <a:ext cx="3887713" cy="253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8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4CE7-52D6-470D-B21C-88D3FF79768A}"/>
              </a:ext>
            </a:extLst>
          </p:cNvPr>
          <p:cNvSpPr>
            <a:spLocks noGrp="1"/>
          </p:cNvSpPr>
          <p:nvPr>
            <p:ph type="title"/>
          </p:nvPr>
        </p:nvSpPr>
        <p:spPr/>
        <p:txBody>
          <a:bodyPr/>
          <a:lstStyle/>
          <a:p>
            <a:pPr algn="ctr"/>
            <a:r>
              <a:rPr lang="en-GB" dirty="0"/>
              <a:t>Cooperation and Compromise </a:t>
            </a:r>
          </a:p>
        </p:txBody>
      </p:sp>
      <p:sp>
        <p:nvSpPr>
          <p:cNvPr id="3" name="Content Placeholder 2">
            <a:extLst>
              <a:ext uri="{FF2B5EF4-FFF2-40B4-BE49-F238E27FC236}">
                <a16:creationId xmlns:a16="http://schemas.microsoft.com/office/drawing/2014/main" id="{3E529213-7197-461C-B8B0-48FF58DF1914}"/>
              </a:ext>
            </a:extLst>
          </p:cNvPr>
          <p:cNvSpPr>
            <a:spLocks noGrp="1"/>
          </p:cNvSpPr>
          <p:nvPr>
            <p:ph idx="1"/>
          </p:nvPr>
        </p:nvSpPr>
        <p:spPr>
          <a:xfrm>
            <a:off x="685800" y="980728"/>
            <a:ext cx="8153400" cy="3129136"/>
          </a:xfrm>
        </p:spPr>
        <p:txBody>
          <a:bodyPr/>
          <a:lstStyle/>
          <a:p>
            <a:r>
              <a:rPr lang="en-GB" sz="1600" dirty="0"/>
              <a:t>A willingness to cooperate and compromise builds healthy relationships based on trust, respect, caring and responsibility. </a:t>
            </a:r>
          </a:p>
          <a:p>
            <a:endParaRPr lang="en-GB" sz="1600" dirty="0"/>
          </a:p>
          <a:p>
            <a:r>
              <a:rPr lang="en-GB" sz="1600" dirty="0"/>
              <a:t>Compromise is a willingness to give something up to reach an agreement that’s respectful of both parties. </a:t>
            </a:r>
          </a:p>
          <a:p>
            <a:endParaRPr lang="en-GB" sz="1600" dirty="0"/>
          </a:p>
          <a:p>
            <a:r>
              <a:rPr lang="en-GB" sz="1600" dirty="0"/>
              <a:t>When both people get some of what they want this is a ‘win-win’ situation when only one person gets what they want it is a ‘win-lose’ situation. </a:t>
            </a:r>
          </a:p>
          <a:p>
            <a:endParaRPr lang="en-GB" sz="1600" dirty="0"/>
          </a:p>
          <a:p>
            <a:r>
              <a:rPr lang="en-GB" sz="1600" dirty="0"/>
              <a:t>Learning to resolve conflict successfully so that both people are happy is a good skill to practice. </a:t>
            </a:r>
          </a:p>
        </p:txBody>
      </p:sp>
      <p:pic>
        <p:nvPicPr>
          <p:cNvPr id="3078" name="Picture 6" descr="4 Rules on How to Never Compromise Yourself in the Relationship">
            <a:extLst>
              <a:ext uri="{FF2B5EF4-FFF2-40B4-BE49-F238E27FC236}">
                <a16:creationId xmlns:a16="http://schemas.microsoft.com/office/drawing/2014/main" id="{4FFB429A-D79E-4EAD-B644-AF4A0098D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56" y="4293096"/>
            <a:ext cx="5059288" cy="201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F80B-8326-4E52-A687-8D7F81A69DD9}"/>
              </a:ext>
            </a:extLst>
          </p:cNvPr>
          <p:cNvSpPr>
            <a:spLocks noGrp="1"/>
          </p:cNvSpPr>
          <p:nvPr>
            <p:ph type="title"/>
          </p:nvPr>
        </p:nvSpPr>
        <p:spPr>
          <a:xfrm>
            <a:off x="1828800" y="272128"/>
            <a:ext cx="5191472" cy="566738"/>
          </a:xfrm>
        </p:spPr>
        <p:txBody>
          <a:bodyPr wrap="square" anchor="b">
            <a:noAutofit/>
          </a:bodyPr>
          <a:lstStyle/>
          <a:p>
            <a:pPr algn="ctr"/>
            <a:r>
              <a:rPr lang="en-GB" sz="3200" dirty="0"/>
              <a:t>Relationships graph</a:t>
            </a:r>
          </a:p>
        </p:txBody>
      </p:sp>
      <p:pic>
        <p:nvPicPr>
          <p:cNvPr id="5" name="Picture 4">
            <a:extLst>
              <a:ext uri="{FF2B5EF4-FFF2-40B4-BE49-F238E27FC236}">
                <a16:creationId xmlns:a16="http://schemas.microsoft.com/office/drawing/2014/main" id="{47AC6CB5-2F5A-4FCF-893B-85AF9ECA5C72}"/>
              </a:ext>
            </a:extLst>
          </p:cNvPr>
          <p:cNvPicPr>
            <a:picLocks noChangeAspect="1"/>
          </p:cNvPicPr>
          <p:nvPr/>
        </p:nvPicPr>
        <p:blipFill>
          <a:blip r:embed="rId3"/>
          <a:stretch>
            <a:fillRect/>
          </a:stretch>
        </p:blipFill>
        <p:spPr>
          <a:xfrm>
            <a:off x="1763688" y="1052736"/>
            <a:ext cx="5326601" cy="4114800"/>
          </a:xfrm>
          <a:prstGeom prst="rect">
            <a:avLst/>
          </a:prstGeom>
          <a:noFill/>
        </p:spPr>
      </p:pic>
      <p:sp>
        <p:nvSpPr>
          <p:cNvPr id="10" name="Text Placeholder 3">
            <a:extLst>
              <a:ext uri="{FF2B5EF4-FFF2-40B4-BE49-F238E27FC236}">
                <a16:creationId xmlns:a16="http://schemas.microsoft.com/office/drawing/2014/main" id="{CB63B308-861E-415A-98A3-94F57B4C7317}"/>
              </a:ext>
            </a:extLst>
          </p:cNvPr>
          <p:cNvSpPr>
            <a:spLocks noGrp="1"/>
          </p:cNvSpPr>
          <p:nvPr>
            <p:ph type="body" sz="half" idx="2"/>
          </p:nvPr>
        </p:nvSpPr>
        <p:spPr>
          <a:xfrm>
            <a:off x="683568" y="5367338"/>
            <a:ext cx="7704856" cy="804862"/>
          </a:xfrm>
        </p:spPr>
        <p:txBody>
          <a:bodyPr/>
          <a:lstStyle/>
          <a:p>
            <a:r>
              <a:rPr lang="en-US" sz="2000" dirty="0"/>
              <a:t>This can be used to plot either how you view your current relationship or your ideal relationship.  This can be friendship or a relationship with a partner.  The titles may change! </a:t>
            </a:r>
          </a:p>
        </p:txBody>
      </p:sp>
    </p:spTree>
    <p:extLst>
      <p:ext uri="{BB962C8B-B14F-4D97-AF65-F5344CB8AC3E}">
        <p14:creationId xmlns:p14="http://schemas.microsoft.com/office/powerpoint/2010/main" val="272538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4047-CA80-4E4B-8D08-E20309FD39D3}"/>
              </a:ext>
            </a:extLst>
          </p:cNvPr>
          <p:cNvSpPr>
            <a:spLocks noGrp="1"/>
          </p:cNvSpPr>
          <p:nvPr>
            <p:ph type="title"/>
          </p:nvPr>
        </p:nvSpPr>
        <p:spPr/>
        <p:txBody>
          <a:bodyPr/>
          <a:lstStyle/>
          <a:p>
            <a:pPr algn="ctr"/>
            <a:r>
              <a:rPr lang="en-GB" dirty="0"/>
              <a:t>What makes a good relationship?</a:t>
            </a:r>
          </a:p>
        </p:txBody>
      </p:sp>
      <p:sp>
        <p:nvSpPr>
          <p:cNvPr id="3" name="Content Placeholder 2">
            <a:extLst>
              <a:ext uri="{FF2B5EF4-FFF2-40B4-BE49-F238E27FC236}">
                <a16:creationId xmlns:a16="http://schemas.microsoft.com/office/drawing/2014/main" id="{DCA6B420-E338-4040-B685-E915EECFBFFA}"/>
              </a:ext>
            </a:extLst>
          </p:cNvPr>
          <p:cNvSpPr>
            <a:spLocks noGrp="1"/>
          </p:cNvSpPr>
          <p:nvPr>
            <p:ph idx="1"/>
          </p:nvPr>
        </p:nvSpPr>
        <p:spPr>
          <a:xfrm>
            <a:off x="685800" y="980728"/>
            <a:ext cx="8153400" cy="4191000"/>
          </a:xfrm>
        </p:spPr>
        <p:txBody>
          <a:bodyPr/>
          <a:lstStyle/>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Divide group into two groups of more and give each group a piece of flip chart.</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Ask one group to write down what makes a good relationship (positives) and the other to write down what makes a bad relationship (negatives).</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Bring the groups back together to discuss.</a:t>
            </a:r>
          </a:p>
          <a:p>
            <a:pPr marL="0" lvl="0" indent="0">
              <a:lnSpc>
                <a:spcPct val="107000"/>
              </a:lnSpc>
              <a:spcAft>
                <a:spcPts val="0"/>
              </a:spcAft>
              <a:buFont typeface="Symbol" panose="05050102010706020507" pitchFamily="18" charset="2"/>
              <a:buNone/>
            </a:pPr>
            <a:r>
              <a:rPr lang="en-GB" sz="2000" dirty="0">
                <a:ea typeface="Calibri" panose="020F0502020204030204" pitchFamily="34" charset="0"/>
                <a:cs typeface="Times New Roman" panose="02020603050405020304" pitchFamily="18" charset="0"/>
              </a:rPr>
              <a:t>Then ask: </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What do you notice about the positive things listed for the different relationships? (They are often similar, what we expect from one type of relationship could be expected from another type of relationship). </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What do you notice about the negative things?</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Do sexual relationships have the same ingredients? </a:t>
            </a:r>
          </a:p>
          <a:p>
            <a:pPr lvl="0">
              <a:lnSpc>
                <a:spcPct val="107000"/>
              </a:lnSpc>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Which of the ’Good relationships’ list do you think you are good at providing? </a:t>
            </a:r>
          </a:p>
          <a:p>
            <a:endParaRPr lang="en-GB" dirty="0"/>
          </a:p>
        </p:txBody>
      </p:sp>
    </p:spTree>
    <p:extLst>
      <p:ext uri="{BB962C8B-B14F-4D97-AF65-F5344CB8AC3E}">
        <p14:creationId xmlns:p14="http://schemas.microsoft.com/office/powerpoint/2010/main" val="257389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4047-CA80-4E4B-8D08-E20309FD39D3}"/>
              </a:ext>
            </a:extLst>
          </p:cNvPr>
          <p:cNvSpPr>
            <a:spLocks noGrp="1"/>
          </p:cNvSpPr>
          <p:nvPr>
            <p:ph type="title"/>
          </p:nvPr>
        </p:nvSpPr>
        <p:spPr/>
        <p:txBody>
          <a:bodyPr/>
          <a:lstStyle/>
          <a:p>
            <a:pPr algn="ctr"/>
            <a:r>
              <a:rPr lang="en-GB" dirty="0"/>
              <a:t>Signs of a Healthy Relationship</a:t>
            </a:r>
          </a:p>
        </p:txBody>
      </p:sp>
      <p:sp>
        <p:nvSpPr>
          <p:cNvPr id="3" name="Content Placeholder 2">
            <a:extLst>
              <a:ext uri="{FF2B5EF4-FFF2-40B4-BE49-F238E27FC236}">
                <a16:creationId xmlns:a16="http://schemas.microsoft.com/office/drawing/2014/main" id="{DCA6B420-E338-4040-B685-E915EECFBFFA}"/>
              </a:ext>
            </a:extLst>
          </p:cNvPr>
          <p:cNvSpPr>
            <a:spLocks noGrp="1"/>
          </p:cNvSpPr>
          <p:nvPr>
            <p:ph idx="1"/>
          </p:nvPr>
        </p:nvSpPr>
        <p:spPr>
          <a:xfrm>
            <a:off x="685800" y="876300"/>
            <a:ext cx="8153400" cy="4191000"/>
          </a:xfrm>
        </p:spPr>
        <p:txBody>
          <a:bodyPr/>
          <a:lstStyle/>
          <a:p>
            <a:r>
              <a:rPr lang="en-GB" sz="1500" b="1" dirty="0"/>
              <a:t>Communicating</a:t>
            </a:r>
            <a:r>
              <a:rPr lang="en-GB" sz="1500" dirty="0"/>
              <a:t> – You talk openly about your feelings without shouting or swearing. You listen to each other, hear each other out, respect each other’s opinions, and are willing to compromise.</a:t>
            </a:r>
          </a:p>
          <a:p>
            <a:endParaRPr lang="en-GB" sz="1500" dirty="0"/>
          </a:p>
          <a:p>
            <a:r>
              <a:rPr lang="en-GB" sz="1500" b="1" dirty="0"/>
              <a:t>Respectful</a:t>
            </a:r>
            <a:r>
              <a:rPr lang="en-GB" sz="1500" dirty="0"/>
              <a:t> – You value each other as you are. Culture, beliefs, opinions and boundaries are valued. You treat each other in a way that demonstrates the high esteem you hold for one another. </a:t>
            </a:r>
          </a:p>
          <a:p>
            <a:endParaRPr lang="en-GB" sz="1500" dirty="0"/>
          </a:p>
          <a:p>
            <a:r>
              <a:rPr lang="en-GB" sz="1500" b="1" dirty="0"/>
              <a:t>Equal</a:t>
            </a:r>
            <a:r>
              <a:rPr lang="en-GB" sz="1500" dirty="0"/>
              <a:t> – You make decisions about where you go and what you do jointly. Your partner gives you freedom to see your friends and family when you want to.  </a:t>
            </a:r>
          </a:p>
          <a:p>
            <a:endParaRPr lang="en-GB" sz="1500" dirty="0"/>
          </a:p>
          <a:p>
            <a:r>
              <a:rPr lang="en-GB" sz="1500" b="1" dirty="0"/>
              <a:t>Compassionate</a:t>
            </a:r>
            <a:r>
              <a:rPr lang="en-GB" sz="1500" dirty="0"/>
              <a:t> – You feel cared about and loved. Your partner is kind to you and open with you about how they feel. If you are down about something they listen to you and give you support. </a:t>
            </a:r>
          </a:p>
          <a:p>
            <a:endParaRPr lang="en-GB" sz="1500" dirty="0"/>
          </a:p>
          <a:p>
            <a:r>
              <a:rPr lang="en-GB" sz="1500" b="1" dirty="0"/>
              <a:t>Trusting </a:t>
            </a:r>
            <a:r>
              <a:rPr lang="en-GB" sz="1500" dirty="0"/>
              <a:t>– You trust each other and this trust has been earned. </a:t>
            </a:r>
          </a:p>
          <a:p>
            <a:endParaRPr lang="en-GB" sz="1500" dirty="0"/>
          </a:p>
          <a:p>
            <a:r>
              <a:rPr lang="en-GB" sz="1500" b="1" dirty="0"/>
              <a:t>Making consensual sexual decisions </a:t>
            </a:r>
            <a:r>
              <a:rPr lang="en-GB" sz="1500" dirty="0"/>
              <a:t>– You talk openly about sexual decisions. You both consent to sexual activity and can talk about what is ok and what isn’t. If you’re having sex you talk about possible consequences, such as pregnancy or STI’s. You decide together how to address these things, such as through condoms, birth control or going to get a sexual health screen together. </a:t>
            </a:r>
          </a:p>
          <a:p>
            <a:endParaRPr lang="en-GB" dirty="0"/>
          </a:p>
        </p:txBody>
      </p:sp>
    </p:spTree>
    <p:extLst>
      <p:ext uri="{BB962C8B-B14F-4D97-AF65-F5344CB8AC3E}">
        <p14:creationId xmlns:p14="http://schemas.microsoft.com/office/powerpoint/2010/main" val="344718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EC94-9E82-466B-ADE7-98B7821104C2}"/>
              </a:ext>
            </a:extLst>
          </p:cNvPr>
          <p:cNvSpPr>
            <a:spLocks noGrp="1"/>
          </p:cNvSpPr>
          <p:nvPr>
            <p:ph type="title"/>
          </p:nvPr>
        </p:nvSpPr>
        <p:spPr/>
        <p:txBody>
          <a:bodyPr/>
          <a:lstStyle/>
          <a:p>
            <a:pPr algn="ctr"/>
            <a:r>
              <a:rPr lang="en-GB" dirty="0"/>
              <a:t>Signs of a Healthy Relationship </a:t>
            </a:r>
          </a:p>
        </p:txBody>
      </p:sp>
      <p:sp>
        <p:nvSpPr>
          <p:cNvPr id="3" name="Content Placeholder 2">
            <a:extLst>
              <a:ext uri="{FF2B5EF4-FFF2-40B4-BE49-F238E27FC236}">
                <a16:creationId xmlns:a16="http://schemas.microsoft.com/office/drawing/2014/main" id="{1265C91B-6DC3-49A0-882E-21CD7E6F2CDD}"/>
              </a:ext>
            </a:extLst>
          </p:cNvPr>
          <p:cNvSpPr>
            <a:spLocks noGrp="1"/>
          </p:cNvSpPr>
          <p:nvPr>
            <p:ph idx="1"/>
          </p:nvPr>
        </p:nvSpPr>
        <p:spPr>
          <a:xfrm>
            <a:off x="730544" y="1124744"/>
            <a:ext cx="8153400" cy="1616968"/>
          </a:xfrm>
        </p:spPr>
        <p:txBody>
          <a:bodyPr/>
          <a:lstStyle/>
          <a:p>
            <a:r>
              <a:rPr lang="en-GB" sz="1400" b="1" dirty="0"/>
              <a:t>Enjoying personal space </a:t>
            </a:r>
            <a:r>
              <a:rPr lang="en-GB" sz="1400" dirty="0"/>
              <a:t>– You both enjoy spending time apart and respect when one of you voices a need for space. </a:t>
            </a:r>
          </a:p>
          <a:p>
            <a:endParaRPr lang="en-GB" sz="1400" dirty="0"/>
          </a:p>
          <a:p>
            <a:r>
              <a:rPr lang="en-GB" sz="1400" b="1" dirty="0"/>
              <a:t>Honest</a:t>
            </a:r>
            <a:r>
              <a:rPr lang="en-GB" sz="1400" dirty="0"/>
              <a:t> – You are both honest with each other but can still choose to keep certain things private. For example, you both know that it is important to be honest about things that affect or involve the relationship and still know that it is also ok to keep certain things private. </a:t>
            </a:r>
          </a:p>
        </p:txBody>
      </p:sp>
      <p:pic>
        <p:nvPicPr>
          <p:cNvPr id="2050" name="Picture 2" descr="Same Sex Dating Advice From a Couples Expert | Couples Counseling Associates">
            <a:extLst>
              <a:ext uri="{FF2B5EF4-FFF2-40B4-BE49-F238E27FC236}">
                <a16:creationId xmlns:a16="http://schemas.microsoft.com/office/drawing/2014/main" id="{DC9D13FE-3C40-4E84-A300-D4FA58B44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060464"/>
            <a:ext cx="5220072" cy="34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6186-28EE-49D9-8722-3979E692D58C}"/>
              </a:ext>
            </a:extLst>
          </p:cNvPr>
          <p:cNvSpPr>
            <a:spLocks noGrp="1"/>
          </p:cNvSpPr>
          <p:nvPr>
            <p:ph type="title"/>
          </p:nvPr>
        </p:nvSpPr>
        <p:spPr/>
        <p:txBody>
          <a:bodyPr/>
          <a:lstStyle/>
          <a:p>
            <a:pPr algn="ctr"/>
            <a:r>
              <a:rPr lang="en-GB" dirty="0"/>
              <a:t>Signs of an Unhealthy Relationship </a:t>
            </a:r>
          </a:p>
        </p:txBody>
      </p:sp>
      <p:sp>
        <p:nvSpPr>
          <p:cNvPr id="3" name="Content Placeholder 2">
            <a:extLst>
              <a:ext uri="{FF2B5EF4-FFF2-40B4-BE49-F238E27FC236}">
                <a16:creationId xmlns:a16="http://schemas.microsoft.com/office/drawing/2014/main" id="{81DD4B30-B4EA-4637-862B-00E8F2ADA9E6}"/>
              </a:ext>
            </a:extLst>
          </p:cNvPr>
          <p:cNvSpPr>
            <a:spLocks noGrp="1"/>
          </p:cNvSpPr>
          <p:nvPr>
            <p:ph idx="1"/>
          </p:nvPr>
        </p:nvSpPr>
        <p:spPr>
          <a:xfrm>
            <a:off x="685800" y="1124744"/>
            <a:ext cx="8153400" cy="4191000"/>
          </a:xfrm>
        </p:spPr>
        <p:txBody>
          <a:bodyPr/>
          <a:lstStyle/>
          <a:p>
            <a:r>
              <a:rPr lang="en-GB" sz="1400" b="1" dirty="0"/>
              <a:t>Not communicating </a:t>
            </a:r>
            <a:r>
              <a:rPr lang="en-GB" sz="1400" dirty="0"/>
              <a:t>– You normally discuss problems calmly but sometimes one of you shouts the other down. You don’t listen to each other or try to compromise. </a:t>
            </a:r>
          </a:p>
          <a:p>
            <a:endParaRPr lang="en-GB" sz="1400" dirty="0"/>
          </a:p>
          <a:p>
            <a:r>
              <a:rPr lang="en-GB" sz="1400" b="1" dirty="0"/>
              <a:t>Disrespectful</a:t>
            </a:r>
            <a:r>
              <a:rPr lang="en-GB" sz="1400" dirty="0"/>
              <a:t> – One or both of you are inconsiderate toward each other. Your partner occasionally disregards your views, ignores what you say or laughs at you. </a:t>
            </a:r>
          </a:p>
          <a:p>
            <a:endParaRPr lang="en-GB" sz="1400" dirty="0"/>
          </a:p>
          <a:p>
            <a:r>
              <a:rPr lang="en-GB" sz="1400" b="1" dirty="0"/>
              <a:t>Unequal</a:t>
            </a:r>
            <a:r>
              <a:rPr lang="en-GB" sz="1400" dirty="0"/>
              <a:t> – One of you makes most of the decisions about where you go. Your partner puts pressure on you to do what they like doing. </a:t>
            </a:r>
          </a:p>
          <a:p>
            <a:endParaRPr lang="en-GB" sz="1400" b="1" dirty="0"/>
          </a:p>
          <a:p>
            <a:r>
              <a:rPr lang="en-GB" sz="1400" b="1" dirty="0"/>
              <a:t>Unkind </a:t>
            </a:r>
            <a:r>
              <a:rPr lang="en-GB" sz="1400" dirty="0"/>
              <a:t>– Your partner is dismissive if your feelings and occasionally belittles or jokes about how you feel. They are unable to be open about feelings and can be immature when responding to you.</a:t>
            </a:r>
          </a:p>
          <a:p>
            <a:endParaRPr lang="en-GB" sz="1400" dirty="0"/>
          </a:p>
          <a:p>
            <a:r>
              <a:rPr lang="en-GB" sz="1400" b="1" dirty="0"/>
              <a:t>Untrusting</a:t>
            </a:r>
            <a:r>
              <a:rPr lang="en-GB" sz="1400" dirty="0"/>
              <a:t> – There is suspicion that your partner is doing things behind your back, or your partner is suspicious of your loyalty without reason. </a:t>
            </a:r>
          </a:p>
          <a:p>
            <a:endParaRPr lang="en-GB" sz="1400" dirty="0"/>
          </a:p>
          <a:p>
            <a:r>
              <a:rPr lang="en-GB" sz="1400" b="1" dirty="0"/>
              <a:t>Pressure the other into sexual activity or ignoring the consequences </a:t>
            </a:r>
            <a:r>
              <a:rPr lang="en-GB" sz="1400" dirty="0"/>
              <a:t>– One of you is trying to convince the other that the relationship should become more sexual. Or both of you are consensually sexually active with each other but aren’t addressing the possible consequences. </a:t>
            </a:r>
          </a:p>
        </p:txBody>
      </p:sp>
    </p:spTree>
    <p:extLst>
      <p:ext uri="{BB962C8B-B14F-4D97-AF65-F5344CB8AC3E}">
        <p14:creationId xmlns:p14="http://schemas.microsoft.com/office/powerpoint/2010/main" val="175125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F7BC-BD4B-4D20-A496-740834397567}"/>
              </a:ext>
            </a:extLst>
          </p:cNvPr>
          <p:cNvSpPr>
            <a:spLocks noGrp="1"/>
          </p:cNvSpPr>
          <p:nvPr>
            <p:ph type="title"/>
          </p:nvPr>
        </p:nvSpPr>
        <p:spPr/>
        <p:txBody>
          <a:bodyPr/>
          <a:lstStyle/>
          <a:p>
            <a:pPr algn="ctr"/>
            <a:r>
              <a:rPr lang="en-GB" dirty="0"/>
              <a:t>Sings of an Unhealthy Relationship </a:t>
            </a:r>
          </a:p>
        </p:txBody>
      </p:sp>
      <p:sp>
        <p:nvSpPr>
          <p:cNvPr id="3" name="Content Placeholder 2">
            <a:extLst>
              <a:ext uri="{FF2B5EF4-FFF2-40B4-BE49-F238E27FC236}">
                <a16:creationId xmlns:a16="http://schemas.microsoft.com/office/drawing/2014/main" id="{70A4294A-4902-4DC2-B65F-B41883B9AC36}"/>
              </a:ext>
            </a:extLst>
          </p:cNvPr>
          <p:cNvSpPr>
            <a:spLocks noGrp="1"/>
          </p:cNvSpPr>
          <p:nvPr>
            <p:ph idx="1"/>
          </p:nvPr>
        </p:nvSpPr>
        <p:spPr>
          <a:xfrm>
            <a:off x="685800" y="1524000"/>
            <a:ext cx="8153400" cy="1544960"/>
          </a:xfrm>
        </p:spPr>
        <p:txBody>
          <a:bodyPr/>
          <a:lstStyle/>
          <a:p>
            <a:r>
              <a:rPr lang="en-GB" sz="1400" b="1" dirty="0"/>
              <a:t>Smothering or trying to stop you spending time with other people </a:t>
            </a:r>
            <a:r>
              <a:rPr lang="en-GB" sz="1400" dirty="0"/>
              <a:t>– So much time is spent together that one of you is beginning to feel uncomfortable.  When you express this the other is upset and tried to persuade you not to go out without them. Or sometimes both spend so much time together that they ignore friends, family or other things that used to be important to them. </a:t>
            </a:r>
          </a:p>
          <a:p>
            <a:endParaRPr lang="en-GB" sz="1400" dirty="0"/>
          </a:p>
          <a:p>
            <a:r>
              <a:rPr lang="en-GB" sz="1400" b="1" dirty="0"/>
              <a:t>Dishonest</a:t>
            </a:r>
            <a:r>
              <a:rPr lang="en-GB" sz="1400" dirty="0"/>
              <a:t> – One or both partners are telling lies to each other on occasions. </a:t>
            </a:r>
          </a:p>
        </p:txBody>
      </p:sp>
      <p:pic>
        <p:nvPicPr>
          <p:cNvPr id="1026" name="Picture 2" descr="Domestic Violence and the LGBTQ Community">
            <a:extLst>
              <a:ext uri="{FF2B5EF4-FFF2-40B4-BE49-F238E27FC236}">
                <a16:creationId xmlns:a16="http://schemas.microsoft.com/office/drawing/2014/main" id="{65C2656F-C89D-4351-B91A-2600BAF63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4572000" cy="304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4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F73E-8BAA-4588-AA95-AE0B8BFDBE10}"/>
              </a:ext>
            </a:extLst>
          </p:cNvPr>
          <p:cNvSpPr>
            <a:spLocks noGrp="1"/>
          </p:cNvSpPr>
          <p:nvPr>
            <p:ph type="title"/>
          </p:nvPr>
        </p:nvSpPr>
        <p:spPr/>
        <p:txBody>
          <a:bodyPr/>
          <a:lstStyle/>
          <a:p>
            <a:pPr algn="ctr"/>
            <a:r>
              <a:rPr lang="en-GB" dirty="0"/>
              <a:t>What we’ll cover today </a:t>
            </a:r>
          </a:p>
        </p:txBody>
      </p:sp>
      <p:sp>
        <p:nvSpPr>
          <p:cNvPr id="3" name="Content Placeholder 2">
            <a:extLst>
              <a:ext uri="{FF2B5EF4-FFF2-40B4-BE49-F238E27FC236}">
                <a16:creationId xmlns:a16="http://schemas.microsoft.com/office/drawing/2014/main" id="{A914FC7F-7D3C-49EF-862A-9CDB747678A4}"/>
              </a:ext>
            </a:extLst>
          </p:cNvPr>
          <p:cNvSpPr>
            <a:spLocks noGrp="1"/>
          </p:cNvSpPr>
          <p:nvPr>
            <p:ph idx="1"/>
          </p:nvPr>
        </p:nvSpPr>
        <p:spPr/>
        <p:txBody>
          <a:bodyPr/>
          <a:lstStyle/>
          <a:p>
            <a:r>
              <a:rPr lang="en-GB" dirty="0"/>
              <a:t>Healthy relationships </a:t>
            </a:r>
          </a:p>
        </p:txBody>
      </p:sp>
    </p:spTree>
    <p:extLst>
      <p:ext uri="{BB962C8B-B14F-4D97-AF65-F5344CB8AC3E}">
        <p14:creationId xmlns:p14="http://schemas.microsoft.com/office/powerpoint/2010/main" val="30751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4E1E-5D5B-4EB2-8151-7E1A5E878FFB}"/>
              </a:ext>
            </a:extLst>
          </p:cNvPr>
          <p:cNvSpPr>
            <a:spLocks noGrp="1"/>
          </p:cNvSpPr>
          <p:nvPr>
            <p:ph type="title"/>
          </p:nvPr>
        </p:nvSpPr>
        <p:spPr>
          <a:xfrm>
            <a:off x="685800" y="304800"/>
            <a:ext cx="8153400" cy="747936"/>
          </a:xfrm>
        </p:spPr>
        <p:txBody>
          <a:bodyPr/>
          <a:lstStyle/>
          <a:p>
            <a:pPr algn="ctr"/>
            <a:r>
              <a:rPr lang="en-GB" dirty="0">
                <a:ea typeface="Calibri" panose="020F0502020204030204" pitchFamily="34" charset="0"/>
                <a:cs typeface="Times New Roman" panose="02020603050405020304" pitchFamily="18" charset="0"/>
              </a:rPr>
              <a:t>Relationships timeline</a:t>
            </a:r>
            <a:br>
              <a:rPr lang="en-GB" dirty="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F1942FD-6D75-4D94-AF11-30AA705BCC63}"/>
              </a:ext>
            </a:extLst>
          </p:cNvPr>
          <p:cNvSpPr>
            <a:spLocks noGrp="1"/>
          </p:cNvSpPr>
          <p:nvPr>
            <p:ph idx="1"/>
          </p:nvPr>
        </p:nvSpPr>
        <p:spPr>
          <a:xfrm>
            <a:off x="695609" y="1052736"/>
            <a:ext cx="8153400" cy="4191000"/>
          </a:xfrm>
        </p:spPr>
        <p:txBody>
          <a:bodyPr/>
          <a:lstStyle/>
          <a:p>
            <a:pPr marL="0" indent="0">
              <a:lnSpc>
                <a:spcPct val="107000"/>
              </a:lnSpc>
              <a:spcAft>
                <a:spcPts val="0"/>
              </a:spcAft>
              <a:buNone/>
            </a:pPr>
            <a:r>
              <a:rPr lang="en-GB" sz="2000" dirty="0">
                <a:ea typeface="Times New Roman" panose="02020603050405020304" pitchFamily="18" charset="0"/>
                <a:cs typeface="Times New Roman" panose="02020603050405020304" pitchFamily="18" charset="0"/>
              </a:rPr>
              <a:t>Draw a timeline on a flipchart: at one end write ‘Meeting someone special’ and at the other end ‘Having a baby’. Write the heading, ‘The ideal relationship’ above the timeline. Divide the group into 2 and give each group a timeline and markers. Ask them to write different stages in the ideal relationship between the start and end of their timeline, e.g. dating; moving in together. Once complete ask each group to present their timeline. </a:t>
            </a:r>
            <a:endParaRPr lang="en-GB" sz="2000" dirty="0">
              <a:ea typeface="Calibri" panose="020F0502020204030204" pitchFamily="34" charset="0"/>
              <a:cs typeface="Times New Roman" panose="02020603050405020304" pitchFamily="18" charset="0"/>
            </a:endParaRPr>
          </a:p>
          <a:p>
            <a:pPr marL="0" indent="0">
              <a:lnSpc>
                <a:spcPct val="107000"/>
              </a:lnSpc>
              <a:spcAft>
                <a:spcPts val="0"/>
              </a:spcAft>
              <a:buNone/>
            </a:pPr>
            <a:r>
              <a:rPr lang="en-GB" sz="2000" dirty="0">
                <a:ea typeface="Times New Roman" panose="02020603050405020304" pitchFamily="18" charset="0"/>
                <a:cs typeface="Times New Roman" panose="02020603050405020304" pitchFamily="18" charset="0"/>
              </a:rPr>
              <a:t>Points to discuss:</a:t>
            </a:r>
            <a:endParaRPr lang="en-GB" sz="2000" dirty="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Which is the most important stage in a relationship?</a:t>
            </a:r>
            <a:endParaRPr lang="en-GB" sz="2000" dirty="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How long might a relationship take to develop?</a:t>
            </a:r>
            <a:endParaRPr lang="en-GB" sz="2000" dirty="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At what point might a couple discuss having sex/using contraception?</a:t>
            </a:r>
            <a:endParaRPr lang="en-GB" sz="2000" dirty="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Is there any difference between straight or gay and lesbian couples?</a:t>
            </a:r>
          </a:p>
          <a:p>
            <a:pPr lvl="0" fontAlgn="auto">
              <a:lnSpc>
                <a:spcPct val="107000"/>
              </a:lnSpc>
              <a:spcBef>
                <a:spcPts val="0"/>
              </a:spcBef>
              <a:spcAft>
                <a:spcPts val="0"/>
              </a:spcAft>
              <a:buFont typeface="Symbol" panose="05050102010706020507" pitchFamily="18" charset="2"/>
              <a:buChar char=""/>
              <a:tabLst>
                <a:tab pos="457200" algn="l"/>
              </a:tabLst>
              <a:defRPr/>
            </a:pPr>
            <a:r>
              <a:rPr lang="en-GB" sz="2000" kern="1200" dirty="0"/>
              <a:t>How might this compare with young people’s views?</a:t>
            </a:r>
          </a:p>
          <a:p>
            <a:endParaRPr lang="en-GB" dirty="0"/>
          </a:p>
        </p:txBody>
      </p:sp>
    </p:spTree>
    <p:extLst>
      <p:ext uri="{BB962C8B-B14F-4D97-AF65-F5344CB8AC3E}">
        <p14:creationId xmlns:p14="http://schemas.microsoft.com/office/powerpoint/2010/main" val="83176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444C-E2BB-48B6-A334-0D908E3A5F56}"/>
              </a:ext>
            </a:extLst>
          </p:cNvPr>
          <p:cNvSpPr>
            <a:spLocks noGrp="1"/>
          </p:cNvSpPr>
          <p:nvPr>
            <p:ph type="title"/>
          </p:nvPr>
        </p:nvSpPr>
        <p:spPr/>
        <p:txBody>
          <a:bodyPr/>
          <a:lstStyle/>
          <a:p>
            <a:pPr algn="ctr"/>
            <a:r>
              <a:rPr lang="en-GB" dirty="0"/>
              <a:t>Signs of an Abusive Relationship </a:t>
            </a:r>
          </a:p>
        </p:txBody>
      </p:sp>
      <p:sp>
        <p:nvSpPr>
          <p:cNvPr id="3" name="Content Placeholder 2">
            <a:extLst>
              <a:ext uri="{FF2B5EF4-FFF2-40B4-BE49-F238E27FC236}">
                <a16:creationId xmlns:a16="http://schemas.microsoft.com/office/drawing/2014/main" id="{DD9DE245-983D-4C01-9558-A8F58B1CD3E2}"/>
              </a:ext>
            </a:extLst>
          </p:cNvPr>
          <p:cNvSpPr>
            <a:spLocks noGrp="1"/>
          </p:cNvSpPr>
          <p:nvPr>
            <p:ph idx="1"/>
          </p:nvPr>
        </p:nvSpPr>
        <p:spPr>
          <a:xfrm>
            <a:off x="686691" y="1333500"/>
            <a:ext cx="8153400" cy="4191000"/>
          </a:xfrm>
        </p:spPr>
        <p:txBody>
          <a:bodyPr/>
          <a:lstStyle/>
          <a:p>
            <a:r>
              <a:rPr lang="en-GB" sz="1400" b="1" dirty="0"/>
              <a:t>Communicates abusively </a:t>
            </a:r>
            <a:r>
              <a:rPr lang="en-GB" sz="1400" dirty="0"/>
              <a:t>– During disagreements there is screaming, swearing, or threatening, or these things happen when there is no argument. Your partner is demeaning or insulting towards you or will deliberately ‘punish’ you following arguments by ignoring you. </a:t>
            </a:r>
          </a:p>
          <a:p>
            <a:endParaRPr lang="en-GB" sz="1400" dirty="0"/>
          </a:p>
          <a:p>
            <a:r>
              <a:rPr lang="en-GB" sz="1400" b="1" dirty="0"/>
              <a:t>Completely disregards your personal safety or your views </a:t>
            </a:r>
            <a:r>
              <a:rPr lang="en-GB" sz="1400" dirty="0"/>
              <a:t>– Your partner doesn’t care what you think, undermines what you say and disregards your safety. Disregarding your safety might include them getting you to drink too much or encouraging you to take drugs. </a:t>
            </a:r>
          </a:p>
          <a:p>
            <a:endParaRPr lang="en-GB" sz="1400" dirty="0"/>
          </a:p>
          <a:p>
            <a:r>
              <a:rPr lang="en-GB" sz="1400" b="1" dirty="0"/>
              <a:t>Totally controlling </a:t>
            </a:r>
            <a:r>
              <a:rPr lang="en-GB" sz="1400" dirty="0"/>
              <a:t>– You’re only allowed to make decisions if your partner allows you. You are pressured not to see friends even when he/she can. You are worried to tell your partner what you want to do in case they react badly. </a:t>
            </a:r>
          </a:p>
          <a:p>
            <a:endParaRPr lang="en-GB" sz="1400" dirty="0"/>
          </a:p>
          <a:p>
            <a:r>
              <a:rPr lang="en-GB" sz="1400" b="1" dirty="0"/>
              <a:t>Cruel</a:t>
            </a:r>
            <a:r>
              <a:rPr lang="en-GB" sz="1400" dirty="0"/>
              <a:t> – Your partner takes pleasure in you feeling down and deliberately lets you down, winds you up or is nasty to you. </a:t>
            </a:r>
          </a:p>
          <a:p>
            <a:endParaRPr lang="en-GB" sz="1400" dirty="0"/>
          </a:p>
          <a:p>
            <a:r>
              <a:rPr lang="en-GB" sz="1400" b="1" dirty="0"/>
              <a:t>Obsessively jealous </a:t>
            </a:r>
            <a:r>
              <a:rPr lang="en-GB" sz="1400" dirty="0"/>
              <a:t>– Your partner won’t allow you to be around other people. They put pressure on you to end friendships. They constantly ask where you have been and what you’ve been doing.</a:t>
            </a:r>
          </a:p>
          <a:p>
            <a:endParaRPr lang="en-GB" sz="1400" dirty="0"/>
          </a:p>
        </p:txBody>
      </p:sp>
    </p:spTree>
    <p:extLst>
      <p:ext uri="{BB962C8B-B14F-4D97-AF65-F5344CB8AC3E}">
        <p14:creationId xmlns:p14="http://schemas.microsoft.com/office/powerpoint/2010/main" val="192146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BAF3-8F1E-4289-82E2-C6C9D7682FCB}"/>
              </a:ext>
            </a:extLst>
          </p:cNvPr>
          <p:cNvSpPr>
            <a:spLocks noGrp="1"/>
          </p:cNvSpPr>
          <p:nvPr>
            <p:ph type="title"/>
          </p:nvPr>
        </p:nvSpPr>
        <p:spPr/>
        <p:txBody>
          <a:bodyPr/>
          <a:lstStyle/>
          <a:p>
            <a:pPr algn="ctr"/>
            <a:r>
              <a:rPr lang="en-GB" dirty="0"/>
              <a:t>Signs of an Abusive Relationship </a:t>
            </a:r>
          </a:p>
        </p:txBody>
      </p:sp>
      <p:sp>
        <p:nvSpPr>
          <p:cNvPr id="3" name="Content Placeholder 2">
            <a:extLst>
              <a:ext uri="{FF2B5EF4-FFF2-40B4-BE49-F238E27FC236}">
                <a16:creationId xmlns:a16="http://schemas.microsoft.com/office/drawing/2014/main" id="{273ADDB0-4B68-47D8-A72A-CA9FDF745943}"/>
              </a:ext>
            </a:extLst>
          </p:cNvPr>
          <p:cNvSpPr>
            <a:spLocks noGrp="1"/>
          </p:cNvSpPr>
          <p:nvPr>
            <p:ph idx="1"/>
          </p:nvPr>
        </p:nvSpPr>
        <p:spPr>
          <a:xfrm>
            <a:off x="708395" y="1137947"/>
            <a:ext cx="8153400" cy="2625080"/>
          </a:xfrm>
        </p:spPr>
        <p:txBody>
          <a:bodyPr/>
          <a:lstStyle/>
          <a:p>
            <a:r>
              <a:rPr lang="en-GB" sz="1400" b="1" dirty="0"/>
              <a:t>Forcing sex or other sexual activities </a:t>
            </a:r>
            <a:r>
              <a:rPr lang="en-GB" sz="1400" dirty="0"/>
              <a:t>– The how, when, and where of sexual activity is determined by your partner. Threats and violence might be used prior to or during sexual activity. You might be pressured into having sex with his / her friends. </a:t>
            </a:r>
          </a:p>
          <a:p>
            <a:endParaRPr lang="en-GB" sz="1400" dirty="0"/>
          </a:p>
          <a:p>
            <a:r>
              <a:rPr lang="en-GB" sz="1400" b="1" dirty="0"/>
              <a:t>Isolating you from friends and family </a:t>
            </a:r>
            <a:r>
              <a:rPr lang="en-GB" sz="1400" dirty="0"/>
              <a:t>– Your partner controls where you go, who you see and talk to. You have no personal space and you’re often isolated from other people altogether. This isolation can start by your partner making things up about people, telling you that your friends are bad and that the only person who really cares about you is them. </a:t>
            </a:r>
          </a:p>
          <a:p>
            <a:endParaRPr lang="en-GB" sz="1400" dirty="0"/>
          </a:p>
          <a:p>
            <a:r>
              <a:rPr lang="en-GB" sz="1400" b="1" dirty="0"/>
              <a:t>Actively lies and doesn’t take responsibility for the abuse </a:t>
            </a:r>
            <a:r>
              <a:rPr lang="en-GB" sz="1400" dirty="0"/>
              <a:t>– The violent or verbally abusive partner denies or minimizes their actions. They try to blame the other for the harm they’re doing. </a:t>
            </a:r>
          </a:p>
        </p:txBody>
      </p:sp>
      <p:pic>
        <p:nvPicPr>
          <p:cNvPr id="6146" name="Picture 2" descr="Abusive Relationships | Youth Empowerment">
            <a:extLst>
              <a:ext uri="{FF2B5EF4-FFF2-40B4-BE49-F238E27FC236}">
                <a16:creationId xmlns:a16="http://schemas.microsoft.com/office/drawing/2014/main" id="{A72D2273-6130-4836-9E66-EAC7A2DCC1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11860" y="4121646"/>
            <a:ext cx="2520280" cy="240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88D9-69A1-4270-B932-E8157490F13D}"/>
              </a:ext>
            </a:extLst>
          </p:cNvPr>
          <p:cNvSpPr>
            <a:spLocks noGrp="1"/>
          </p:cNvSpPr>
          <p:nvPr>
            <p:ph type="title"/>
          </p:nvPr>
        </p:nvSpPr>
        <p:spPr/>
        <p:txBody>
          <a:bodyPr/>
          <a:lstStyle/>
          <a:p>
            <a:pPr algn="ctr"/>
            <a:r>
              <a:rPr lang="en-GB" dirty="0"/>
              <a:t>What to do when things change?</a:t>
            </a:r>
          </a:p>
        </p:txBody>
      </p:sp>
      <p:sp>
        <p:nvSpPr>
          <p:cNvPr id="3" name="Content Placeholder 2">
            <a:extLst>
              <a:ext uri="{FF2B5EF4-FFF2-40B4-BE49-F238E27FC236}">
                <a16:creationId xmlns:a16="http://schemas.microsoft.com/office/drawing/2014/main" id="{8DABEA09-F2F4-4B78-B2A0-8869E75EA778}"/>
              </a:ext>
            </a:extLst>
          </p:cNvPr>
          <p:cNvSpPr>
            <a:spLocks noGrp="1"/>
          </p:cNvSpPr>
          <p:nvPr>
            <p:ph idx="1"/>
          </p:nvPr>
        </p:nvSpPr>
        <p:spPr>
          <a:xfrm>
            <a:off x="685800" y="1524000"/>
            <a:ext cx="8153400" cy="2769096"/>
          </a:xfrm>
        </p:spPr>
        <p:txBody>
          <a:bodyPr/>
          <a:lstStyle/>
          <a:p>
            <a:r>
              <a:rPr lang="en-GB" sz="1600" dirty="0"/>
              <a:t>Being in a new relationship can make you feel excited, happy and in control. It’s normal to enjoy getting compliments, feeling special and safe or like you’ve got more confidence.</a:t>
            </a:r>
          </a:p>
          <a:p>
            <a:pPr marL="0" indent="0">
              <a:buNone/>
            </a:pPr>
            <a:endParaRPr lang="en-GB" sz="1600" dirty="0"/>
          </a:p>
          <a:p>
            <a:r>
              <a:rPr lang="en-GB" sz="1600" dirty="0"/>
              <a:t>But relationships can sometimes change and it can be hard to know when things are starting to go wrong.</a:t>
            </a:r>
          </a:p>
          <a:p>
            <a:pPr marL="0" indent="0">
              <a:buNone/>
            </a:pPr>
            <a:endParaRPr lang="en-GB" sz="1600" dirty="0"/>
          </a:p>
          <a:p>
            <a:r>
              <a:rPr lang="en-GB" sz="1600" dirty="0"/>
              <a:t>In a healthy relationship someone shouldn’t try to control you. Controlling or threatening behaviour can be physical, sexual, emotional, financial or psychological</a:t>
            </a:r>
          </a:p>
          <a:p>
            <a:endParaRPr lang="en-GB" sz="1600" dirty="0"/>
          </a:p>
          <a:p>
            <a:r>
              <a:rPr lang="en-GB" sz="1600" dirty="0"/>
              <a:t>If your relationship doesn’t feel right, and you have made reasonable efforts to try to fix it which haven’t been taken seriously by your partner it may be time to end it. </a:t>
            </a:r>
          </a:p>
          <a:p>
            <a:endParaRPr lang="en-GB" sz="1600" dirty="0"/>
          </a:p>
          <a:p>
            <a:r>
              <a:rPr lang="en-GB" sz="1600" dirty="0"/>
              <a:t>It can be very difficult both to decide to end a relationship and to identify when it needs to end so if in doubt seek help from trusted friends, family, online / self-help resources and / or mental health professionals. </a:t>
            </a:r>
          </a:p>
          <a:p>
            <a:endParaRPr lang="en-GB" dirty="0"/>
          </a:p>
        </p:txBody>
      </p:sp>
    </p:spTree>
    <p:extLst>
      <p:ext uri="{BB962C8B-B14F-4D97-AF65-F5344CB8AC3E}">
        <p14:creationId xmlns:p14="http://schemas.microsoft.com/office/powerpoint/2010/main" val="141551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9EF3-BF2A-4B85-B47B-07D0DE81EF8F}"/>
              </a:ext>
            </a:extLst>
          </p:cNvPr>
          <p:cNvSpPr>
            <a:spLocks noGrp="1"/>
          </p:cNvSpPr>
          <p:nvPr>
            <p:ph type="title"/>
          </p:nvPr>
        </p:nvSpPr>
        <p:spPr>
          <a:xfrm>
            <a:off x="685800" y="304800"/>
            <a:ext cx="8153400" cy="1143000"/>
          </a:xfrm>
        </p:spPr>
        <p:txBody>
          <a:bodyPr/>
          <a:lstStyle/>
          <a:p>
            <a:pPr algn="ctr"/>
            <a:r>
              <a:rPr lang="en-GB" dirty="0"/>
              <a:t>Domestic Violence and Coercive Control </a:t>
            </a:r>
          </a:p>
        </p:txBody>
      </p:sp>
      <p:sp>
        <p:nvSpPr>
          <p:cNvPr id="3" name="Content Placeholder 2">
            <a:extLst>
              <a:ext uri="{FF2B5EF4-FFF2-40B4-BE49-F238E27FC236}">
                <a16:creationId xmlns:a16="http://schemas.microsoft.com/office/drawing/2014/main" id="{CDDAF6A7-CCCE-4CD3-B1A0-CBF5BA5F032D}"/>
              </a:ext>
            </a:extLst>
          </p:cNvPr>
          <p:cNvSpPr>
            <a:spLocks noGrp="1"/>
          </p:cNvSpPr>
          <p:nvPr>
            <p:ph idx="1"/>
          </p:nvPr>
        </p:nvSpPr>
        <p:spPr/>
        <p:txBody>
          <a:bodyPr/>
          <a:lstStyle/>
          <a:p>
            <a:pPr marL="0" indent="0">
              <a:buNone/>
            </a:pPr>
            <a:r>
              <a:rPr lang="en-GB" sz="1800" b="1" dirty="0"/>
              <a:t>Domestic Violence</a:t>
            </a:r>
          </a:p>
          <a:p>
            <a:pPr marL="0" indent="0">
              <a:buNone/>
            </a:pPr>
            <a:r>
              <a:rPr lang="en-GB" sz="1800" dirty="0"/>
              <a:t>Violent or aggressive behaviour within the home, typically involving the violent abuse of a spouse or partner.</a:t>
            </a:r>
          </a:p>
          <a:p>
            <a:pPr marL="0" indent="0">
              <a:buNone/>
            </a:pPr>
            <a:endParaRPr lang="en-GB" sz="1800" dirty="0"/>
          </a:p>
          <a:p>
            <a:pPr marL="0" indent="0">
              <a:buNone/>
            </a:pPr>
            <a:r>
              <a:rPr lang="en-GB" sz="1800" b="1" dirty="0"/>
              <a:t>Coercive Control </a:t>
            </a:r>
            <a:endParaRPr lang="en-GB" sz="1800" dirty="0"/>
          </a:p>
          <a:p>
            <a:pPr marL="0" indent="0">
              <a:buNone/>
            </a:pPr>
            <a:r>
              <a:rPr lang="en-GB" sz="1800" dirty="0"/>
              <a:t>Domestic abuse isn’t always physical. Coercive control is an act or a pattern of acts of assault, threats, humiliation and intimidation or other abuse that is used to harm, punish, or frighten their victim.</a:t>
            </a:r>
          </a:p>
          <a:p>
            <a:pPr marL="0" indent="0">
              <a:buNone/>
            </a:pPr>
            <a:endParaRPr lang="en-GB" sz="1800" dirty="0"/>
          </a:p>
          <a:p>
            <a:pPr marL="0" indent="0">
              <a:buNone/>
            </a:pPr>
            <a:r>
              <a:rPr lang="en-GB" sz="1800" dirty="0"/>
              <a:t>This controlling behaviour is designed to make a person dependent by isolating them from support, exploiting them, depriving them of independence and regulating their everyday behaviour. Coercive control is a criminal offence. </a:t>
            </a:r>
          </a:p>
          <a:p>
            <a:pPr marL="0" indent="0">
              <a:buNone/>
            </a:pPr>
            <a:endParaRPr lang="en-GB" sz="1200" dirty="0"/>
          </a:p>
          <a:p>
            <a:pPr marL="0" indent="0">
              <a:buNone/>
            </a:pPr>
            <a:endParaRPr lang="en-GB" sz="1800" dirty="0"/>
          </a:p>
        </p:txBody>
      </p:sp>
    </p:spTree>
    <p:extLst>
      <p:ext uri="{BB962C8B-B14F-4D97-AF65-F5344CB8AC3E}">
        <p14:creationId xmlns:p14="http://schemas.microsoft.com/office/powerpoint/2010/main" val="145872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2E00-475E-43BA-95F5-1D4263091B1A}"/>
              </a:ext>
            </a:extLst>
          </p:cNvPr>
          <p:cNvSpPr>
            <a:spLocks noGrp="1"/>
          </p:cNvSpPr>
          <p:nvPr>
            <p:ph type="title"/>
          </p:nvPr>
        </p:nvSpPr>
        <p:spPr/>
        <p:txBody>
          <a:bodyPr/>
          <a:lstStyle/>
          <a:p>
            <a:pPr algn="ctr"/>
            <a:r>
              <a:rPr lang="en-GB" dirty="0" err="1"/>
              <a:t>TedX</a:t>
            </a:r>
            <a:r>
              <a:rPr lang="en-GB" dirty="0"/>
              <a:t> talk on unhealthy relationships </a:t>
            </a:r>
          </a:p>
        </p:txBody>
      </p:sp>
      <p:sp>
        <p:nvSpPr>
          <p:cNvPr id="3" name="Content Placeholder 2">
            <a:extLst>
              <a:ext uri="{FF2B5EF4-FFF2-40B4-BE49-F238E27FC236}">
                <a16:creationId xmlns:a16="http://schemas.microsoft.com/office/drawing/2014/main" id="{74693B97-CECB-4BF0-AE1F-038DA334A05B}"/>
              </a:ext>
            </a:extLst>
          </p:cNvPr>
          <p:cNvSpPr>
            <a:spLocks noGrp="1"/>
          </p:cNvSpPr>
          <p:nvPr>
            <p:ph idx="1"/>
          </p:nvPr>
        </p:nvSpPr>
        <p:spPr>
          <a:xfrm>
            <a:off x="685800" y="1524000"/>
            <a:ext cx="8153400" cy="3993232"/>
          </a:xfrm>
        </p:spPr>
        <p:txBody>
          <a:bodyPr/>
          <a:lstStyle/>
          <a:p>
            <a:r>
              <a:rPr lang="en-GB" dirty="0">
                <a:hlinkClick r:id="rId2"/>
              </a:rPr>
              <a:t>https://www.youtube.com/watch?v=9fYyVUXFZ3U</a:t>
            </a:r>
            <a:endParaRPr lang="en-GB" dirty="0"/>
          </a:p>
          <a:p>
            <a:pPr marL="0" indent="0">
              <a:buNone/>
            </a:pPr>
            <a:endParaRPr lang="en-GB" dirty="0"/>
          </a:p>
        </p:txBody>
      </p:sp>
    </p:spTree>
    <p:extLst>
      <p:ext uri="{BB962C8B-B14F-4D97-AF65-F5344CB8AC3E}">
        <p14:creationId xmlns:p14="http://schemas.microsoft.com/office/powerpoint/2010/main" val="3056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AEFC-99F8-4324-9080-773B383E4EEB}"/>
              </a:ext>
            </a:extLst>
          </p:cNvPr>
          <p:cNvSpPr>
            <a:spLocks noGrp="1"/>
          </p:cNvSpPr>
          <p:nvPr>
            <p:ph type="title"/>
          </p:nvPr>
        </p:nvSpPr>
        <p:spPr/>
        <p:txBody>
          <a:bodyPr/>
          <a:lstStyle/>
          <a:p>
            <a:pPr algn="ctr"/>
            <a:r>
              <a:rPr lang="en-GB" dirty="0"/>
              <a:t>Resources </a:t>
            </a:r>
          </a:p>
        </p:txBody>
      </p:sp>
      <p:sp>
        <p:nvSpPr>
          <p:cNvPr id="3" name="Content Placeholder 2">
            <a:extLst>
              <a:ext uri="{FF2B5EF4-FFF2-40B4-BE49-F238E27FC236}">
                <a16:creationId xmlns:a16="http://schemas.microsoft.com/office/drawing/2014/main" id="{B541E1BB-25A9-4FFB-BDB4-525670847A95}"/>
              </a:ext>
            </a:extLst>
          </p:cNvPr>
          <p:cNvSpPr>
            <a:spLocks noGrp="1"/>
          </p:cNvSpPr>
          <p:nvPr>
            <p:ph idx="1"/>
          </p:nvPr>
        </p:nvSpPr>
        <p:spPr/>
        <p:txBody>
          <a:bodyPr/>
          <a:lstStyle/>
          <a:p>
            <a:r>
              <a:rPr lang="en-GB" sz="2400">
                <a:hlinkClick r:id="rId2"/>
              </a:rPr>
              <a:t>https</a:t>
            </a:r>
            <a:r>
              <a:rPr lang="en-GB" sz="2400" dirty="0">
                <a:hlinkClick r:id="rId2"/>
              </a:rPr>
              <a:t>://vimeo.com/77711587</a:t>
            </a:r>
            <a:endParaRPr lang="en-GB" sz="2400" dirty="0"/>
          </a:p>
          <a:p>
            <a:r>
              <a:rPr lang="en-GB" sz="2400" dirty="0">
                <a:hlinkClick r:id="rId3"/>
              </a:rPr>
              <a:t>https://www.youtube.com/watch?v=9fYyVUXFZ3U</a:t>
            </a:r>
            <a:r>
              <a:rPr lang="en-GB" sz="2400" dirty="0"/>
              <a:t> </a:t>
            </a:r>
          </a:p>
          <a:p>
            <a:r>
              <a:rPr lang="en-GB" sz="2400" dirty="0">
                <a:hlinkClick r:id="rId4"/>
              </a:rPr>
              <a:t>https://www.childline.org.uk/info-advice/friends-relationships-sex/sex-relationships/healthy-unhealthy-relationships/</a:t>
            </a:r>
            <a:endParaRPr lang="en-GB" sz="2400" dirty="0"/>
          </a:p>
          <a:p>
            <a:r>
              <a:rPr lang="en-GB" sz="2400" dirty="0">
                <a:hlinkClick r:id="rId5"/>
              </a:rPr>
              <a:t>https://sossafetymagazine.com/abuse/4-reasons-people-stay-in-abusive-relationships/</a:t>
            </a:r>
            <a:r>
              <a:rPr lang="en-GB" sz="2400" dirty="0"/>
              <a:t> </a:t>
            </a:r>
          </a:p>
        </p:txBody>
      </p:sp>
    </p:spTree>
    <p:extLst>
      <p:ext uri="{BB962C8B-B14F-4D97-AF65-F5344CB8AC3E}">
        <p14:creationId xmlns:p14="http://schemas.microsoft.com/office/powerpoint/2010/main" val="17027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6"/>
          <p:cNvSpPr txBox="1">
            <a:spLocks noGrp="1"/>
          </p:cNvSpPr>
          <p:nvPr>
            <p:ph type="title"/>
          </p:nvPr>
        </p:nvSpPr>
        <p:spPr>
          <a:xfrm>
            <a:off x="240600" y="481350"/>
            <a:ext cx="77577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GB" dirty="0">
                <a:solidFill>
                  <a:srgbClr val="FF0000"/>
                </a:solidFill>
              </a:rPr>
              <a:t>Good practice approaches</a:t>
            </a:r>
            <a:endParaRPr dirty="0">
              <a:solidFill>
                <a:srgbClr val="FF0000"/>
              </a:solidFill>
            </a:endParaRPr>
          </a:p>
        </p:txBody>
      </p:sp>
      <p:sp>
        <p:nvSpPr>
          <p:cNvPr id="696" name="Google Shape;696;p96"/>
          <p:cNvSpPr txBox="1">
            <a:spLocks noGrp="1"/>
          </p:cNvSpPr>
          <p:nvPr>
            <p:ph type="body" idx="1"/>
          </p:nvPr>
        </p:nvSpPr>
        <p:spPr>
          <a:xfrm>
            <a:off x="270000" y="1340768"/>
            <a:ext cx="7189800" cy="4202182"/>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GB" sz="1600" dirty="0">
                <a:solidFill>
                  <a:srgbClr val="000000"/>
                </a:solidFill>
              </a:rPr>
              <a:t>Ensure that information on age-appropriate support services is available for different groups.</a:t>
            </a:r>
            <a:endParaRPr sz="1600" dirty="0">
              <a:solidFill>
                <a:srgbClr val="000000"/>
              </a:solidFill>
            </a:endParaRPr>
          </a:p>
          <a:p>
            <a:pPr marL="0" indent="0">
              <a:buNone/>
            </a:pPr>
            <a:endParaRPr sz="1600" dirty="0">
              <a:solidFill>
                <a:srgbClr val="000000"/>
              </a:solidFill>
            </a:endParaRPr>
          </a:p>
          <a:p>
            <a:pPr marL="0" indent="0">
              <a:buNone/>
            </a:pPr>
            <a:r>
              <a:rPr lang="en-GB" sz="1600" dirty="0">
                <a:solidFill>
                  <a:srgbClr val="000000"/>
                </a:solidFill>
              </a:rPr>
              <a:t>For example, signpost to services for:</a:t>
            </a:r>
            <a:endParaRPr sz="1600" dirty="0">
              <a:solidFill>
                <a:srgbClr val="000000"/>
              </a:solidFill>
            </a:endParaRPr>
          </a:p>
          <a:p>
            <a:r>
              <a:rPr lang="en-GB" sz="1600" dirty="0">
                <a:solidFill>
                  <a:srgbClr val="000000"/>
                </a:solidFill>
              </a:rPr>
              <a:t>women/girls:</a:t>
            </a:r>
            <a:r>
              <a:rPr lang="en-GB" sz="1600" dirty="0"/>
              <a:t> </a:t>
            </a:r>
            <a:r>
              <a:rPr lang="en-GB" sz="1600" u="sng" dirty="0">
                <a:solidFill>
                  <a:srgbClr val="0000FF"/>
                </a:solidFill>
                <a:hlinkClick r:id="rId3">
                  <a:extLst>
                    <a:ext uri="{A12FA001-AC4F-418D-AE19-62706E023703}">
                      <ahyp:hlinkClr xmlns:ahyp="http://schemas.microsoft.com/office/drawing/2018/hyperlinkcolor" val="tx"/>
                    </a:ext>
                  </a:extLst>
                </a:hlinkClick>
              </a:rPr>
              <a:t>Rape Crisis</a:t>
            </a:r>
            <a:r>
              <a:rPr lang="en-GB" sz="1600" u="sng" dirty="0">
                <a:solidFill>
                  <a:srgbClr val="0000FF"/>
                </a:solidFill>
              </a:rPr>
              <a:t>, </a:t>
            </a:r>
            <a:r>
              <a:rPr lang="en-GB" sz="1600" u="sng" dirty="0">
                <a:solidFill>
                  <a:srgbClr val="0000FF"/>
                </a:solidFill>
                <a:hlinkClick r:id="rId4">
                  <a:extLst>
                    <a:ext uri="{A12FA001-AC4F-418D-AE19-62706E023703}">
                      <ahyp:hlinkClr xmlns:ahyp="http://schemas.microsoft.com/office/drawing/2018/hyperlinkcolor" val="tx"/>
                    </a:ext>
                  </a:extLst>
                </a:hlinkClick>
              </a:rPr>
              <a:t>national domestic abuse helpline</a:t>
            </a:r>
            <a:endParaRPr sz="1600" dirty="0">
              <a:solidFill>
                <a:srgbClr val="0000FF"/>
              </a:solidFill>
            </a:endParaRPr>
          </a:p>
          <a:p>
            <a:r>
              <a:rPr lang="en-GB" sz="1600" dirty="0">
                <a:solidFill>
                  <a:srgbClr val="000000"/>
                </a:solidFill>
              </a:rPr>
              <a:t>men/boys: </a:t>
            </a:r>
            <a:r>
              <a:rPr lang="en-GB" sz="1600" u="sng" dirty="0">
                <a:solidFill>
                  <a:srgbClr val="0000FF"/>
                </a:solidFill>
                <a:hlinkClick r:id="rId5">
                  <a:extLst>
                    <a:ext uri="{A12FA001-AC4F-418D-AE19-62706E023703}">
                      <ahyp:hlinkClr xmlns:ahyp="http://schemas.microsoft.com/office/drawing/2018/hyperlinkcolor" val="tx"/>
                    </a:ext>
                  </a:extLst>
                </a:hlinkClick>
              </a:rPr>
              <a:t>Survivors UK</a:t>
            </a:r>
            <a:endParaRPr sz="1600" dirty="0">
              <a:solidFill>
                <a:srgbClr val="0000FF"/>
              </a:solidFill>
            </a:endParaRPr>
          </a:p>
          <a:p>
            <a:r>
              <a:rPr lang="en-GB" sz="1600" dirty="0">
                <a:solidFill>
                  <a:srgbClr val="000000"/>
                </a:solidFill>
              </a:rPr>
              <a:t>LGBT people, e.g.</a:t>
            </a:r>
            <a:r>
              <a:rPr lang="en-GB" sz="1600" dirty="0"/>
              <a:t> </a:t>
            </a:r>
            <a:r>
              <a:rPr lang="en-GB" sz="1600" u="sng" dirty="0">
                <a:solidFill>
                  <a:srgbClr val="0000FF"/>
                </a:solidFill>
                <a:hlinkClick r:id="rId6">
                  <a:extLst>
                    <a:ext uri="{A12FA001-AC4F-418D-AE19-62706E023703}">
                      <ahyp:hlinkClr xmlns:ahyp="http://schemas.microsoft.com/office/drawing/2018/hyperlinkcolor" val="tx"/>
                    </a:ext>
                  </a:extLst>
                </a:hlinkClick>
              </a:rPr>
              <a:t>GALOP</a:t>
            </a:r>
            <a:endParaRPr sz="1600" dirty="0">
              <a:solidFill>
                <a:srgbClr val="0000FF"/>
              </a:solidFill>
            </a:endParaRPr>
          </a:p>
          <a:p>
            <a:r>
              <a:rPr lang="en-GB" sz="1600" dirty="0">
                <a:solidFill>
                  <a:srgbClr val="000000"/>
                </a:solidFill>
              </a:rPr>
              <a:t>perpetrators, e.g.</a:t>
            </a:r>
            <a:r>
              <a:rPr lang="en-GB" sz="1600" dirty="0"/>
              <a:t> </a:t>
            </a:r>
            <a:r>
              <a:rPr lang="en-GB" sz="1600" u="sng" dirty="0">
                <a:solidFill>
                  <a:srgbClr val="0000FF"/>
                </a:solidFill>
                <a:hlinkClick r:id="rId7">
                  <a:extLst>
                    <a:ext uri="{A12FA001-AC4F-418D-AE19-62706E023703}">
                      <ahyp:hlinkClr xmlns:ahyp="http://schemas.microsoft.com/office/drawing/2018/hyperlinkcolor" val="tx"/>
                    </a:ext>
                  </a:extLst>
                </a:hlinkClick>
              </a:rPr>
              <a:t>Respect helpline</a:t>
            </a:r>
            <a:endParaRPr sz="1600" dirty="0">
              <a:solidFill>
                <a:srgbClr val="0000FF"/>
              </a:solidFill>
            </a:endParaRPr>
          </a:p>
          <a:p>
            <a:r>
              <a:rPr lang="en-GB" sz="1600" dirty="0">
                <a:solidFill>
                  <a:srgbClr val="000000"/>
                </a:solidFill>
              </a:rPr>
              <a:t>friendships, bullying, and other concerns, e.g.</a:t>
            </a:r>
            <a:r>
              <a:rPr lang="en-GB" sz="1600" dirty="0"/>
              <a:t> </a:t>
            </a:r>
            <a:r>
              <a:rPr lang="en-GB" sz="1600" u="sng" dirty="0">
                <a:solidFill>
                  <a:srgbClr val="0000FF"/>
                </a:solidFill>
                <a:hlinkClick r:id="rId8">
                  <a:extLst>
                    <a:ext uri="{A12FA001-AC4F-418D-AE19-62706E023703}">
                      <ahyp:hlinkClr xmlns:ahyp="http://schemas.microsoft.com/office/drawing/2018/hyperlinkcolor" val="tx"/>
                    </a:ext>
                  </a:extLst>
                </a:hlinkClick>
              </a:rPr>
              <a:t>Childline</a:t>
            </a:r>
            <a:r>
              <a:rPr lang="en-GB" sz="1600" dirty="0"/>
              <a:t>, </a:t>
            </a:r>
            <a:r>
              <a:rPr lang="en-GB" sz="1600" u="sng" dirty="0">
                <a:solidFill>
                  <a:srgbClr val="0000FF"/>
                </a:solidFill>
                <a:hlinkClick r:id="rId9">
                  <a:extLst>
                    <a:ext uri="{A12FA001-AC4F-418D-AE19-62706E023703}">
                      <ahyp:hlinkClr xmlns:ahyp="http://schemas.microsoft.com/office/drawing/2018/hyperlinkcolor" val="tx"/>
                    </a:ext>
                  </a:extLst>
                </a:hlinkClick>
              </a:rPr>
              <a:t>Childnet</a:t>
            </a:r>
            <a:r>
              <a:rPr lang="en-GB" sz="1600" dirty="0"/>
              <a:t>, </a:t>
            </a:r>
            <a:r>
              <a:rPr lang="en-GB" sz="1600" u="sng" dirty="0">
                <a:solidFill>
                  <a:srgbClr val="0000FF"/>
                </a:solidFill>
                <a:hlinkClick r:id="rId10">
                  <a:extLst>
                    <a:ext uri="{A12FA001-AC4F-418D-AE19-62706E023703}">
                      <ahyp:hlinkClr xmlns:ahyp="http://schemas.microsoft.com/office/drawing/2018/hyperlinkcolor" val="tx"/>
                    </a:ext>
                  </a:extLst>
                </a:hlinkClick>
              </a:rPr>
              <a:t>CEOP</a:t>
            </a:r>
            <a:r>
              <a:rPr lang="en-GB" sz="1600" dirty="0"/>
              <a:t>, </a:t>
            </a:r>
            <a:r>
              <a:rPr lang="en-GB" sz="1600" u="sng" dirty="0">
                <a:solidFill>
                  <a:srgbClr val="0000FF"/>
                </a:solidFill>
                <a:hlinkClick r:id="rId11">
                  <a:extLst>
                    <a:ext uri="{A12FA001-AC4F-418D-AE19-62706E023703}">
                      <ahyp:hlinkClr xmlns:ahyp="http://schemas.microsoft.com/office/drawing/2018/hyperlinkcolor" val="tx"/>
                    </a:ext>
                  </a:extLst>
                </a:hlinkClick>
              </a:rPr>
              <a:t>anti-bullying organisations</a:t>
            </a:r>
            <a:endParaRPr sz="1600" dirty="0">
              <a:solidFill>
                <a:srgbClr val="0000FF"/>
              </a:solidFill>
            </a:endParaRPr>
          </a:p>
        </p:txBody>
      </p:sp>
      <p:sp>
        <p:nvSpPr>
          <p:cNvPr id="698" name="Google Shape;698;p96"/>
          <p:cNvSpPr txBox="1">
            <a:spLocks noGrp="1"/>
          </p:cNvSpPr>
          <p:nvPr>
            <p:ph type="sldNum" idx="12"/>
          </p:nvPr>
        </p:nvSpPr>
        <p:spPr>
          <a:xfrm>
            <a:off x="8595300" y="5607150"/>
            <a:ext cx="548700" cy="393600"/>
          </a:xfrm>
          <a:prstGeom prst="rect">
            <a:avLst/>
          </a:prstGeom>
          <a:noFill/>
          <a:ln>
            <a:noFill/>
          </a:ln>
        </p:spPr>
        <p:txBody>
          <a:bodyPr spcFirstLastPara="1" wrap="square" lIns="91425" tIns="91425" rIns="91425" bIns="91425" anchor="ctr" anchorCtr="0">
            <a:noAutofit/>
          </a:bodyPr>
          <a:lstStyle/>
          <a:p>
            <a:fld id="{00000000-1234-1234-1234-123412341234}" type="slidenum">
              <a:rPr lang="en-GB"/>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7"/>
          <p:cNvSpPr txBox="1">
            <a:spLocks noGrp="1"/>
          </p:cNvSpPr>
          <p:nvPr>
            <p:ph type="title"/>
          </p:nvPr>
        </p:nvSpPr>
        <p:spPr>
          <a:xfrm>
            <a:off x="240600" y="481350"/>
            <a:ext cx="7757700" cy="5727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GB" dirty="0">
                <a:solidFill>
                  <a:srgbClr val="FF0000"/>
                </a:solidFill>
              </a:rPr>
              <a:t>Good practice approaches </a:t>
            </a:r>
            <a:endParaRPr dirty="0">
              <a:solidFill>
                <a:srgbClr val="FF0000"/>
              </a:solidFill>
            </a:endParaRPr>
          </a:p>
        </p:txBody>
      </p:sp>
      <p:sp>
        <p:nvSpPr>
          <p:cNvPr id="704" name="Google Shape;704;p97"/>
          <p:cNvSpPr txBox="1">
            <a:spLocks noGrp="1"/>
          </p:cNvSpPr>
          <p:nvPr>
            <p:ph type="body" idx="1"/>
          </p:nvPr>
        </p:nvSpPr>
        <p:spPr>
          <a:xfrm>
            <a:off x="270000" y="1771650"/>
            <a:ext cx="7189800" cy="37713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buNone/>
            </a:pPr>
            <a:r>
              <a:rPr lang="en-GB" sz="1400" dirty="0">
                <a:solidFill>
                  <a:srgbClr val="000000"/>
                </a:solidFill>
              </a:rPr>
              <a:t>When teaching about relationships:</a:t>
            </a:r>
            <a:endParaRPr sz="1400" dirty="0">
              <a:solidFill>
                <a:srgbClr val="000000"/>
              </a:solidFill>
            </a:endParaRPr>
          </a:p>
          <a:p>
            <a:pPr>
              <a:spcBef>
                <a:spcPts val="1600"/>
              </a:spcBef>
              <a:buClr>
                <a:schemeClr val="accent1"/>
              </a:buClr>
            </a:pPr>
            <a:r>
              <a:rPr lang="en-GB" sz="1400" dirty="0">
                <a:solidFill>
                  <a:srgbClr val="000000"/>
                </a:solidFill>
              </a:rPr>
              <a:t>help pupils practice respect in relationships and to demonstrate how they already treat each other with respect (refer to ground rules)</a:t>
            </a:r>
            <a:endParaRPr sz="1400" dirty="0">
              <a:solidFill>
                <a:srgbClr val="000000"/>
              </a:solidFill>
            </a:endParaRPr>
          </a:p>
          <a:p>
            <a:pPr>
              <a:buClr>
                <a:schemeClr val="accent1"/>
              </a:buClr>
            </a:pPr>
            <a:r>
              <a:rPr lang="en-GB" sz="1400" dirty="0">
                <a:solidFill>
                  <a:srgbClr val="000000"/>
                </a:solidFill>
              </a:rPr>
              <a:t>do not assume that all pupils have experienced positive relationships, such as friendships with peers, or relationships with any family members</a:t>
            </a:r>
            <a:endParaRPr sz="1400" dirty="0">
              <a:solidFill>
                <a:srgbClr val="000000"/>
              </a:solidFill>
            </a:endParaRPr>
          </a:p>
          <a:p>
            <a:pPr>
              <a:buClr>
                <a:schemeClr val="accent1"/>
              </a:buClr>
            </a:pPr>
            <a:r>
              <a:rPr lang="en-GB" sz="1400" dirty="0">
                <a:solidFill>
                  <a:srgbClr val="000000"/>
                </a:solidFill>
              </a:rPr>
              <a:t>refrain from activities where pupils are asked to name the positive or negative qualities of their own relationships, as this can be very exposing, instead use case studies, characters or examples (e.g. from literature or film) to identify relationship qualities</a:t>
            </a:r>
            <a:endParaRPr sz="1400" dirty="0">
              <a:solidFill>
                <a:srgbClr val="000000"/>
              </a:solidFill>
            </a:endParaRPr>
          </a:p>
          <a:p>
            <a:pPr marL="0" indent="0">
              <a:buNone/>
            </a:pPr>
            <a:endParaRPr dirty="0"/>
          </a:p>
        </p:txBody>
      </p:sp>
      <p:sp>
        <p:nvSpPr>
          <p:cNvPr id="706" name="Google Shape;706;p97"/>
          <p:cNvSpPr txBox="1">
            <a:spLocks noGrp="1"/>
          </p:cNvSpPr>
          <p:nvPr>
            <p:ph type="sldNum" idx="12"/>
          </p:nvPr>
        </p:nvSpPr>
        <p:spPr>
          <a:xfrm>
            <a:off x="8599650" y="5607150"/>
            <a:ext cx="548700" cy="393600"/>
          </a:xfrm>
          <a:prstGeom prst="rect">
            <a:avLst/>
          </a:prstGeom>
          <a:noFill/>
          <a:ln>
            <a:noFill/>
          </a:ln>
        </p:spPr>
        <p:txBody>
          <a:bodyPr spcFirstLastPara="1" wrap="square" lIns="91425" tIns="91425" rIns="91425" bIns="91425" anchor="ctr" anchorCtr="0">
            <a:noAutofit/>
          </a:bodyPr>
          <a:lstStyle/>
          <a:p>
            <a:fld id="{00000000-1234-1234-1234-123412341234}" type="slidenum">
              <a:rPr lang="en-GB"/>
              <a:pPr/>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1146-DAFB-44E3-9229-0549646435ED}"/>
              </a:ext>
            </a:extLst>
          </p:cNvPr>
          <p:cNvSpPr>
            <a:spLocks noGrp="1"/>
          </p:cNvSpPr>
          <p:nvPr>
            <p:ph type="title"/>
          </p:nvPr>
        </p:nvSpPr>
        <p:spPr/>
        <p:txBody>
          <a:bodyPr/>
          <a:lstStyle/>
          <a:p>
            <a:pPr algn="ctr"/>
            <a:r>
              <a:rPr lang="en-GB" dirty="0"/>
              <a:t>Where to seek help? </a:t>
            </a:r>
          </a:p>
        </p:txBody>
      </p:sp>
      <p:sp>
        <p:nvSpPr>
          <p:cNvPr id="3" name="Content Placeholder 2">
            <a:extLst>
              <a:ext uri="{FF2B5EF4-FFF2-40B4-BE49-F238E27FC236}">
                <a16:creationId xmlns:a16="http://schemas.microsoft.com/office/drawing/2014/main" id="{C50ACE96-36BE-4E7F-8B6A-F46CAD017C8C}"/>
              </a:ext>
            </a:extLst>
          </p:cNvPr>
          <p:cNvSpPr>
            <a:spLocks noGrp="1"/>
          </p:cNvSpPr>
          <p:nvPr>
            <p:ph idx="1"/>
          </p:nvPr>
        </p:nvSpPr>
        <p:spPr/>
        <p:txBody>
          <a:bodyPr/>
          <a:lstStyle/>
          <a:p>
            <a:r>
              <a:rPr lang="en-GB" sz="2000" dirty="0"/>
              <a:t>refuge.org.uk – support services for women and children </a:t>
            </a:r>
          </a:p>
          <a:p>
            <a:pPr marL="0" indent="0">
              <a:buNone/>
            </a:pPr>
            <a:endParaRPr lang="en-GB" sz="2000" dirty="0"/>
          </a:p>
          <a:p>
            <a:r>
              <a:rPr lang="en-GB" sz="2000" dirty="0"/>
              <a:t>womensaid.org.uk – support services for women </a:t>
            </a:r>
          </a:p>
          <a:p>
            <a:pPr marL="0" indent="0">
              <a:buNone/>
            </a:pPr>
            <a:endParaRPr lang="en-GB" sz="2000" dirty="0"/>
          </a:p>
          <a:p>
            <a:r>
              <a:rPr lang="en-GB" sz="2000" dirty="0"/>
              <a:t>standingtogether.org.uk – support for both men and women </a:t>
            </a:r>
          </a:p>
          <a:p>
            <a:pPr marL="0" indent="0">
              <a:buNone/>
            </a:pPr>
            <a:endParaRPr lang="en-GB" sz="2000" dirty="0"/>
          </a:p>
          <a:p>
            <a:r>
              <a:rPr lang="en-GB" sz="2000" dirty="0"/>
              <a:t>mankind.org.uk – support for men </a:t>
            </a:r>
          </a:p>
          <a:p>
            <a:pPr marL="0" indent="0">
              <a:buNone/>
            </a:pPr>
            <a:endParaRPr lang="en-GB" sz="2000" dirty="0"/>
          </a:p>
          <a:p>
            <a:r>
              <a:rPr lang="en-GB" sz="2000" dirty="0"/>
              <a:t>respect.uk.net – support for perpetrators</a:t>
            </a:r>
          </a:p>
        </p:txBody>
      </p:sp>
    </p:spTree>
    <p:extLst>
      <p:ext uri="{BB962C8B-B14F-4D97-AF65-F5344CB8AC3E}">
        <p14:creationId xmlns:p14="http://schemas.microsoft.com/office/powerpoint/2010/main" val="89625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0106-308C-4AEE-B74C-F8444C1F7DB1}"/>
              </a:ext>
            </a:extLst>
          </p:cNvPr>
          <p:cNvSpPr>
            <a:spLocks noGrp="1"/>
          </p:cNvSpPr>
          <p:nvPr>
            <p:ph type="title"/>
          </p:nvPr>
        </p:nvSpPr>
        <p:spPr/>
        <p:txBody>
          <a:bodyPr/>
          <a:lstStyle/>
          <a:p>
            <a:pPr algn="ctr"/>
            <a:r>
              <a:rPr lang="en-GB" dirty="0"/>
              <a:t>Disclaimer</a:t>
            </a:r>
          </a:p>
        </p:txBody>
      </p:sp>
      <p:sp>
        <p:nvSpPr>
          <p:cNvPr id="3" name="Content Placeholder 2">
            <a:extLst>
              <a:ext uri="{FF2B5EF4-FFF2-40B4-BE49-F238E27FC236}">
                <a16:creationId xmlns:a16="http://schemas.microsoft.com/office/drawing/2014/main" id="{D08DF9DB-0265-45CD-9D44-8BF5B72748D6}"/>
              </a:ext>
            </a:extLst>
          </p:cNvPr>
          <p:cNvSpPr>
            <a:spLocks noGrp="1"/>
          </p:cNvSpPr>
          <p:nvPr>
            <p:ph idx="1"/>
          </p:nvPr>
        </p:nvSpPr>
        <p:spPr/>
        <p:txBody>
          <a:bodyPr/>
          <a:lstStyle/>
          <a:p>
            <a:pPr marL="0" indent="0">
              <a:buNone/>
            </a:pPr>
            <a:r>
              <a:rPr lang="en-GB" dirty="0"/>
              <a:t>In this presentation, we will be discussing topics to do with healthy and unhealthy relationships and domestic violence. </a:t>
            </a:r>
          </a:p>
          <a:p>
            <a:pPr marL="0" indent="0">
              <a:buNone/>
            </a:pPr>
            <a:endParaRPr lang="en-GB" dirty="0"/>
          </a:p>
          <a:p>
            <a:pPr marL="0" indent="0">
              <a:buNone/>
            </a:pPr>
            <a:r>
              <a:rPr lang="en-GB" dirty="0"/>
              <a:t>If for any reason you would like to speak to someone further, please do let us know, and if you need a breather – feel free to take a break outside. </a:t>
            </a:r>
          </a:p>
          <a:p>
            <a:endParaRPr lang="en-GB" dirty="0"/>
          </a:p>
        </p:txBody>
      </p:sp>
    </p:spTree>
    <p:extLst>
      <p:ext uri="{BB962C8B-B14F-4D97-AF65-F5344CB8AC3E}">
        <p14:creationId xmlns:p14="http://schemas.microsoft.com/office/powerpoint/2010/main" val="1961955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Any questions?</a:t>
            </a:r>
          </a:p>
        </p:txBody>
      </p:sp>
      <p:pic>
        <p:nvPicPr>
          <p:cNvPr id="4" name="Content Placeholder 3"/>
          <p:cNvPicPr>
            <a:picLocks noGrp="1" noChangeAspect="1"/>
          </p:cNvPicPr>
          <p:nvPr>
            <p:ph idx="1"/>
          </p:nvPr>
        </p:nvPicPr>
        <p:blipFill>
          <a:blip r:embed="rId2"/>
          <a:stretch>
            <a:fillRect/>
          </a:stretch>
        </p:blipFill>
        <p:spPr>
          <a:xfrm>
            <a:off x="3180822" y="1524000"/>
            <a:ext cx="3163356" cy="4191000"/>
          </a:xfrm>
          <a:prstGeom prst="rect">
            <a:avLst/>
          </a:prstGeom>
        </p:spPr>
      </p:pic>
    </p:spTree>
    <p:extLst>
      <p:ext uri="{BB962C8B-B14F-4D97-AF65-F5344CB8AC3E}">
        <p14:creationId xmlns:p14="http://schemas.microsoft.com/office/powerpoint/2010/main" val="113358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7626-26D4-4481-885B-F28A5CE88A83}"/>
              </a:ext>
            </a:extLst>
          </p:cNvPr>
          <p:cNvSpPr>
            <a:spLocks noGrp="1"/>
          </p:cNvSpPr>
          <p:nvPr>
            <p:ph type="title"/>
          </p:nvPr>
        </p:nvSpPr>
        <p:spPr/>
        <p:txBody>
          <a:bodyPr/>
          <a:lstStyle/>
          <a:p>
            <a:r>
              <a:rPr lang="en-GB" dirty="0"/>
              <a:t>Contact details and services </a:t>
            </a:r>
          </a:p>
        </p:txBody>
      </p:sp>
      <p:sp>
        <p:nvSpPr>
          <p:cNvPr id="3" name="Content Placeholder 2">
            <a:extLst>
              <a:ext uri="{FF2B5EF4-FFF2-40B4-BE49-F238E27FC236}">
                <a16:creationId xmlns:a16="http://schemas.microsoft.com/office/drawing/2014/main" id="{1CCB6F32-8AD0-4229-9429-4F69B4FD9195}"/>
              </a:ext>
            </a:extLst>
          </p:cNvPr>
          <p:cNvSpPr>
            <a:spLocks noGrp="1"/>
          </p:cNvSpPr>
          <p:nvPr>
            <p:ph idx="1"/>
          </p:nvPr>
        </p:nvSpPr>
        <p:spPr/>
        <p:txBody>
          <a:bodyPr/>
          <a:lstStyle/>
          <a:p>
            <a:r>
              <a:rPr lang="en-GB" sz="1800" b="1" dirty="0"/>
              <a:t>For pharmacies we can offer: r</a:t>
            </a:r>
            <a:r>
              <a:rPr lang="en-GB" sz="1800" dirty="0"/>
              <a:t>efresher training for C-Card, pharmacist training on EHC under patient group direction and chlamydia screening kits. </a:t>
            </a:r>
          </a:p>
          <a:p>
            <a:endParaRPr lang="en-GB" sz="1800" dirty="0"/>
          </a:p>
          <a:p>
            <a:r>
              <a:rPr lang="en-GB" sz="1800" b="1" dirty="0"/>
              <a:t>For school nurses we can offer: </a:t>
            </a:r>
            <a:r>
              <a:rPr lang="en-GB" sz="1800" dirty="0"/>
              <a:t>SHL 16 plus and C-card training. </a:t>
            </a:r>
          </a:p>
          <a:p>
            <a:endParaRPr lang="en-GB" sz="1800" dirty="0"/>
          </a:p>
          <a:p>
            <a:r>
              <a:rPr lang="en-GB" sz="1800" b="1" dirty="0"/>
              <a:t>For schools and other services</a:t>
            </a:r>
            <a:r>
              <a:rPr lang="en-GB" sz="1800" dirty="0"/>
              <a:t>: support with relationship and sex education, c-card and outreach. </a:t>
            </a:r>
          </a:p>
          <a:p>
            <a:pPr marL="0" indent="0">
              <a:buNone/>
            </a:pPr>
            <a:endParaRPr lang="en-GB" sz="1800" dirty="0"/>
          </a:p>
          <a:p>
            <a:pPr marL="0" indent="0">
              <a:buNone/>
            </a:pPr>
            <a:r>
              <a:rPr lang="en-GB" sz="2000" b="1" u="sng" dirty="0"/>
              <a:t>Contact sexualhealth@enfield.gov.uk</a:t>
            </a:r>
          </a:p>
        </p:txBody>
      </p:sp>
    </p:spTree>
    <p:extLst>
      <p:ext uri="{BB962C8B-B14F-4D97-AF65-F5344CB8AC3E}">
        <p14:creationId xmlns:p14="http://schemas.microsoft.com/office/powerpoint/2010/main" val="133855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pPr algn="ctr"/>
            <a:r>
              <a:rPr lang="en-GB" dirty="0"/>
              <a:t>Ground rules</a:t>
            </a:r>
          </a:p>
        </p:txBody>
      </p:sp>
      <p:sp>
        <p:nvSpPr>
          <p:cNvPr id="7171" name="Rectangle 3"/>
          <p:cNvSpPr>
            <a:spLocks noGrp="1" noChangeArrowheads="1"/>
          </p:cNvSpPr>
          <p:nvPr>
            <p:ph type="body" idx="1"/>
          </p:nvPr>
        </p:nvSpPr>
        <p:spPr>
          <a:xfrm>
            <a:off x="381000" y="1524000"/>
            <a:ext cx="8153400" cy="4191000"/>
          </a:xfrm>
        </p:spPr>
        <p:txBody>
          <a:bodyPr/>
          <a:lstStyle/>
          <a:p>
            <a:r>
              <a:rPr lang="en-GB" dirty="0"/>
              <a:t>Respect your peers</a:t>
            </a:r>
          </a:p>
          <a:p>
            <a:r>
              <a:rPr lang="en-GB" dirty="0"/>
              <a:t>Listen when someone is speaking</a:t>
            </a:r>
          </a:p>
          <a:p>
            <a:r>
              <a:rPr lang="en-GB" dirty="0"/>
              <a:t>Turn off your mobiles and other devices</a:t>
            </a:r>
          </a:p>
          <a:p>
            <a:r>
              <a:rPr lang="en-GB" dirty="0"/>
              <a:t>Don’t tell other people’s stories </a:t>
            </a:r>
          </a:p>
          <a:p>
            <a:r>
              <a:rPr lang="en-GB" dirty="0"/>
              <a:t>Confidentiality </a:t>
            </a:r>
          </a:p>
          <a:p>
            <a:r>
              <a:rPr lang="en-GB" dirty="0"/>
              <a:t>Feel free to ask questions </a:t>
            </a:r>
            <a:r>
              <a:rPr lang="en-GB" dirty="0">
                <a:sym typeface="Wingdings" panose="05000000000000000000" pitchFamily="2" charset="2"/>
              </a:rPr>
              <a:t> </a:t>
            </a: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1EC8-A6DD-4969-9300-9FDBF8DDDB68}"/>
              </a:ext>
            </a:extLst>
          </p:cNvPr>
          <p:cNvSpPr>
            <a:spLocks noGrp="1"/>
          </p:cNvSpPr>
          <p:nvPr>
            <p:ph type="title"/>
          </p:nvPr>
        </p:nvSpPr>
        <p:spPr/>
        <p:txBody>
          <a:bodyPr/>
          <a:lstStyle/>
          <a:p>
            <a:pPr algn="ctr"/>
            <a:r>
              <a:rPr lang="en-GB" sz="3000" dirty="0"/>
              <a:t>How to set ground rules with young people </a:t>
            </a:r>
          </a:p>
        </p:txBody>
      </p:sp>
      <p:sp>
        <p:nvSpPr>
          <p:cNvPr id="3" name="Content Placeholder 2">
            <a:extLst>
              <a:ext uri="{FF2B5EF4-FFF2-40B4-BE49-F238E27FC236}">
                <a16:creationId xmlns:a16="http://schemas.microsoft.com/office/drawing/2014/main" id="{A27FEA58-FC3A-4D29-8078-0ECBB38FCA28}"/>
              </a:ext>
            </a:extLst>
          </p:cNvPr>
          <p:cNvSpPr>
            <a:spLocks noGrp="1"/>
          </p:cNvSpPr>
          <p:nvPr>
            <p:ph idx="1"/>
          </p:nvPr>
        </p:nvSpPr>
        <p:spPr>
          <a:xfrm>
            <a:off x="685800" y="1124744"/>
            <a:ext cx="8153400" cy="4191000"/>
          </a:xfrm>
        </p:spPr>
        <p:txBody>
          <a:bodyPr/>
          <a:lstStyle/>
          <a:p>
            <a:r>
              <a:rPr lang="en-GB" sz="2000" dirty="0"/>
              <a:t>Establish a safe space – introduce the aims of the session and explain that for some people these can be challenging or sensitive topics to talk about.  </a:t>
            </a:r>
          </a:p>
          <a:p>
            <a:r>
              <a:rPr lang="en-GB" sz="2000" dirty="0"/>
              <a:t>Explain the importance of creating a learning environment in which everyone feels safe and respected and able to share their views and listen to others.  </a:t>
            </a:r>
          </a:p>
          <a:p>
            <a:r>
              <a:rPr lang="en-GB" sz="2000" dirty="0"/>
              <a:t>Ask participants to call out ideas and suggestions and write them on a board / flipchart.  </a:t>
            </a:r>
          </a:p>
          <a:p>
            <a:r>
              <a:rPr lang="en-GB" sz="2000" dirty="0"/>
              <a:t>Or give each participant a post-it note and ask them to write one thing that they want everyone to do to create a learning environment in which they can participate.  </a:t>
            </a:r>
          </a:p>
          <a:p>
            <a:r>
              <a:rPr lang="en-GB" sz="2000" dirty="0"/>
              <a:t>Ensure that your space is LGBT+ inclusive.  </a:t>
            </a:r>
          </a:p>
          <a:p>
            <a:r>
              <a:rPr lang="en-GB" sz="2000" dirty="0"/>
              <a:t>Display the agreement. </a:t>
            </a:r>
          </a:p>
          <a:p>
            <a:r>
              <a:rPr lang="en-GB" sz="2000" dirty="0"/>
              <a:t>Refer back to the agreement each session of when you feel is appropriate.    </a:t>
            </a:r>
          </a:p>
        </p:txBody>
      </p:sp>
    </p:spTree>
    <p:extLst>
      <p:ext uri="{BB962C8B-B14F-4D97-AF65-F5344CB8AC3E}">
        <p14:creationId xmlns:p14="http://schemas.microsoft.com/office/powerpoint/2010/main" val="202460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34A3-D029-45C3-AF91-7C08542F30E6}"/>
              </a:ext>
            </a:extLst>
          </p:cNvPr>
          <p:cNvSpPr>
            <a:spLocks noGrp="1"/>
          </p:cNvSpPr>
          <p:nvPr>
            <p:ph type="title"/>
          </p:nvPr>
        </p:nvSpPr>
        <p:spPr/>
        <p:txBody>
          <a:bodyPr/>
          <a:lstStyle/>
          <a:p>
            <a:r>
              <a:rPr lang="en-GB" sz="2800" dirty="0"/>
              <a:t>Icebreakers, energisers and warm up activities</a:t>
            </a:r>
          </a:p>
        </p:txBody>
      </p:sp>
      <p:sp>
        <p:nvSpPr>
          <p:cNvPr id="3" name="Content Placeholder 2">
            <a:extLst>
              <a:ext uri="{FF2B5EF4-FFF2-40B4-BE49-F238E27FC236}">
                <a16:creationId xmlns:a16="http://schemas.microsoft.com/office/drawing/2014/main" id="{9B3BACC4-DEF4-4EEB-BF25-15B3B2D41B2B}"/>
              </a:ext>
            </a:extLst>
          </p:cNvPr>
          <p:cNvSpPr>
            <a:spLocks noGrp="1"/>
          </p:cNvSpPr>
          <p:nvPr>
            <p:ph idx="1"/>
          </p:nvPr>
        </p:nvSpPr>
        <p:spPr>
          <a:xfrm>
            <a:off x="685800" y="876300"/>
            <a:ext cx="8153400" cy="4191000"/>
          </a:xfrm>
        </p:spPr>
        <p:txBody>
          <a:bodyPr/>
          <a:lstStyle/>
          <a:p>
            <a:pPr marL="0" indent="0">
              <a:buNone/>
            </a:pPr>
            <a:r>
              <a:rPr lang="en-GB" sz="1800" dirty="0"/>
              <a:t>Icebreakers, energisers and warm up activities – encourage participants to have fun and interact with each other before the session start. </a:t>
            </a:r>
          </a:p>
          <a:p>
            <a:pPr marL="0" indent="0">
              <a:buNone/>
            </a:pPr>
            <a:endParaRPr lang="en-GB" sz="1800" dirty="0"/>
          </a:p>
          <a:p>
            <a:pPr marL="0" indent="0">
              <a:buNone/>
            </a:pPr>
            <a:endParaRPr lang="en-GB" sz="1800" dirty="0"/>
          </a:p>
          <a:p>
            <a:pPr marL="0" indent="0">
              <a:buNone/>
            </a:pPr>
            <a:r>
              <a:rPr lang="en-GB" sz="1800" dirty="0"/>
              <a:t>For ideas go to: </a:t>
            </a:r>
            <a:r>
              <a:rPr lang="en-GB" sz="1800" dirty="0">
                <a:hlinkClick r:id="rId3"/>
              </a:rPr>
              <a:t>https://insight.typepad.co.uk/insight/icebreakers_and_games/</a:t>
            </a:r>
            <a:r>
              <a:rPr lang="en-GB" sz="1800" dirty="0"/>
              <a:t> </a:t>
            </a:r>
          </a:p>
          <a:p>
            <a:endParaRPr lang="en-GB" dirty="0"/>
          </a:p>
        </p:txBody>
      </p:sp>
    </p:spTree>
    <p:extLst>
      <p:ext uri="{BB962C8B-B14F-4D97-AF65-F5344CB8AC3E}">
        <p14:creationId xmlns:p14="http://schemas.microsoft.com/office/powerpoint/2010/main" val="223941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0B27-A813-4511-8C6E-24891CE7CF1A}"/>
              </a:ext>
            </a:extLst>
          </p:cNvPr>
          <p:cNvSpPr>
            <a:spLocks noGrp="1"/>
          </p:cNvSpPr>
          <p:nvPr>
            <p:ph type="title"/>
          </p:nvPr>
        </p:nvSpPr>
        <p:spPr/>
        <p:txBody>
          <a:bodyPr/>
          <a:lstStyle/>
          <a:p>
            <a:r>
              <a:rPr lang="en-GB" dirty="0"/>
              <a:t>Icebreaker</a:t>
            </a:r>
          </a:p>
        </p:txBody>
      </p:sp>
      <p:sp>
        <p:nvSpPr>
          <p:cNvPr id="4" name="Rectangle 3">
            <a:extLst>
              <a:ext uri="{FF2B5EF4-FFF2-40B4-BE49-F238E27FC236}">
                <a16:creationId xmlns:a16="http://schemas.microsoft.com/office/drawing/2014/main" id="{F69BCFF0-7BC6-4932-95E3-5A13BAC22ACC}"/>
              </a:ext>
            </a:extLst>
          </p:cNvPr>
          <p:cNvSpPr/>
          <p:nvPr/>
        </p:nvSpPr>
        <p:spPr bwMode="auto">
          <a:xfrm>
            <a:off x="754857" y="1052736"/>
            <a:ext cx="7704856" cy="46805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a:endParaRPr>
          </a:p>
        </p:txBody>
      </p:sp>
      <p:sp>
        <p:nvSpPr>
          <p:cNvPr id="5" name="TextBox 4">
            <a:extLst>
              <a:ext uri="{FF2B5EF4-FFF2-40B4-BE49-F238E27FC236}">
                <a16:creationId xmlns:a16="http://schemas.microsoft.com/office/drawing/2014/main" id="{EEE9D433-D87E-4072-92AB-ECF0C97B9FF6}"/>
              </a:ext>
            </a:extLst>
          </p:cNvPr>
          <p:cNvSpPr txBox="1"/>
          <p:nvPr/>
        </p:nvSpPr>
        <p:spPr>
          <a:xfrm>
            <a:off x="4031221" y="2823786"/>
            <a:ext cx="1152128" cy="461665"/>
          </a:xfrm>
          <a:prstGeom prst="rect">
            <a:avLst/>
          </a:prstGeom>
          <a:noFill/>
        </p:spPr>
        <p:txBody>
          <a:bodyPr wrap="square" rtlCol="0">
            <a:spAutoFit/>
          </a:bodyPr>
          <a:lstStyle/>
          <a:p>
            <a:r>
              <a:rPr lang="en-GB" dirty="0">
                <a:latin typeface="+mn-lt"/>
              </a:rPr>
              <a:t>NAME</a:t>
            </a:r>
          </a:p>
        </p:txBody>
      </p:sp>
      <p:pic>
        <p:nvPicPr>
          <p:cNvPr id="7" name="Graphic 6" descr="Heart">
            <a:extLst>
              <a:ext uri="{FF2B5EF4-FFF2-40B4-BE49-F238E27FC236}">
                <a16:creationId xmlns:a16="http://schemas.microsoft.com/office/drawing/2014/main" id="{629CA3C2-2AA2-46C8-9A6E-1457A8F36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3115350"/>
            <a:ext cx="914400" cy="914400"/>
          </a:xfrm>
          <a:prstGeom prst="rect">
            <a:avLst/>
          </a:prstGeom>
        </p:spPr>
      </p:pic>
      <p:sp>
        <p:nvSpPr>
          <p:cNvPr id="8" name="TextBox 7">
            <a:extLst>
              <a:ext uri="{FF2B5EF4-FFF2-40B4-BE49-F238E27FC236}">
                <a16:creationId xmlns:a16="http://schemas.microsoft.com/office/drawing/2014/main" id="{3399E044-0E63-4903-81F1-DD03D1EB9EE3}"/>
              </a:ext>
            </a:extLst>
          </p:cNvPr>
          <p:cNvSpPr txBox="1"/>
          <p:nvPr/>
        </p:nvSpPr>
        <p:spPr>
          <a:xfrm>
            <a:off x="817315" y="1082080"/>
            <a:ext cx="2664296" cy="1200329"/>
          </a:xfrm>
          <a:prstGeom prst="rect">
            <a:avLst/>
          </a:prstGeom>
          <a:noFill/>
        </p:spPr>
        <p:txBody>
          <a:bodyPr wrap="square" rtlCol="0">
            <a:spAutoFit/>
          </a:bodyPr>
          <a:lstStyle/>
          <a:p>
            <a:r>
              <a:rPr lang="en-GB" dirty="0">
                <a:solidFill>
                  <a:srgbClr val="00B050"/>
                </a:solidFill>
                <a:latin typeface="+mn-lt"/>
              </a:rPr>
              <a:t>How do you feel today?</a:t>
            </a:r>
          </a:p>
          <a:p>
            <a:r>
              <a:rPr lang="en-GB" dirty="0">
                <a:solidFill>
                  <a:srgbClr val="00B050"/>
                </a:solidFill>
                <a:latin typeface="+mn-lt"/>
              </a:rPr>
              <a:t>Good/Bad/OK?</a:t>
            </a:r>
          </a:p>
        </p:txBody>
      </p:sp>
      <p:sp>
        <p:nvSpPr>
          <p:cNvPr id="9" name="TextBox 8">
            <a:extLst>
              <a:ext uri="{FF2B5EF4-FFF2-40B4-BE49-F238E27FC236}">
                <a16:creationId xmlns:a16="http://schemas.microsoft.com/office/drawing/2014/main" id="{19C28B1A-0704-41FA-ACDB-05C2B09D8E4C}"/>
              </a:ext>
            </a:extLst>
          </p:cNvPr>
          <p:cNvSpPr txBox="1"/>
          <p:nvPr/>
        </p:nvSpPr>
        <p:spPr>
          <a:xfrm>
            <a:off x="5928432" y="1080274"/>
            <a:ext cx="3100511" cy="1200329"/>
          </a:xfrm>
          <a:prstGeom prst="rect">
            <a:avLst/>
          </a:prstGeom>
          <a:noFill/>
        </p:spPr>
        <p:txBody>
          <a:bodyPr wrap="square" rtlCol="0">
            <a:spAutoFit/>
          </a:bodyPr>
          <a:lstStyle/>
          <a:p>
            <a:r>
              <a:rPr lang="en-GB" dirty="0">
                <a:solidFill>
                  <a:schemeClr val="accent6">
                    <a:lumMod val="40000"/>
                    <a:lumOff val="60000"/>
                  </a:schemeClr>
                </a:solidFill>
                <a:latin typeface="+mn-lt"/>
              </a:rPr>
              <a:t>Favourite TV programme/book/</a:t>
            </a:r>
          </a:p>
          <a:p>
            <a:r>
              <a:rPr lang="en-GB" dirty="0">
                <a:solidFill>
                  <a:schemeClr val="accent6">
                    <a:lumMod val="40000"/>
                    <a:lumOff val="60000"/>
                  </a:schemeClr>
                </a:solidFill>
                <a:latin typeface="+mn-lt"/>
              </a:rPr>
              <a:t>film</a:t>
            </a:r>
          </a:p>
        </p:txBody>
      </p:sp>
      <p:sp>
        <p:nvSpPr>
          <p:cNvPr id="10" name="TextBox 9">
            <a:extLst>
              <a:ext uri="{FF2B5EF4-FFF2-40B4-BE49-F238E27FC236}">
                <a16:creationId xmlns:a16="http://schemas.microsoft.com/office/drawing/2014/main" id="{E35A43CF-0662-401E-8735-828F6D08B69D}"/>
              </a:ext>
            </a:extLst>
          </p:cNvPr>
          <p:cNvSpPr txBox="1"/>
          <p:nvPr/>
        </p:nvSpPr>
        <p:spPr>
          <a:xfrm>
            <a:off x="759075" y="4206260"/>
            <a:ext cx="3596902" cy="1569660"/>
          </a:xfrm>
          <a:prstGeom prst="rect">
            <a:avLst/>
          </a:prstGeom>
          <a:noFill/>
        </p:spPr>
        <p:txBody>
          <a:bodyPr wrap="square" rtlCol="0">
            <a:spAutoFit/>
          </a:bodyPr>
          <a:lstStyle/>
          <a:p>
            <a:r>
              <a:rPr lang="en-GB" dirty="0">
                <a:solidFill>
                  <a:srgbClr val="00B0F0"/>
                </a:solidFill>
                <a:latin typeface="+mn-lt"/>
              </a:rPr>
              <a:t>Something else </a:t>
            </a:r>
          </a:p>
          <a:p>
            <a:r>
              <a:rPr lang="en-GB" dirty="0">
                <a:solidFill>
                  <a:srgbClr val="00B0F0"/>
                </a:solidFill>
                <a:latin typeface="+mn-lt"/>
              </a:rPr>
              <a:t>about yourself – hobbies, lucky number, favourite colour</a:t>
            </a:r>
          </a:p>
        </p:txBody>
      </p:sp>
      <p:sp>
        <p:nvSpPr>
          <p:cNvPr id="11" name="TextBox 10">
            <a:extLst>
              <a:ext uri="{FF2B5EF4-FFF2-40B4-BE49-F238E27FC236}">
                <a16:creationId xmlns:a16="http://schemas.microsoft.com/office/drawing/2014/main" id="{17888056-FA0C-460D-9DDA-E50ABEB58487}"/>
              </a:ext>
            </a:extLst>
          </p:cNvPr>
          <p:cNvSpPr txBox="1"/>
          <p:nvPr/>
        </p:nvSpPr>
        <p:spPr>
          <a:xfrm>
            <a:off x="6227465" y="4532927"/>
            <a:ext cx="2232248" cy="1200329"/>
          </a:xfrm>
          <a:prstGeom prst="rect">
            <a:avLst/>
          </a:prstGeom>
          <a:noFill/>
        </p:spPr>
        <p:txBody>
          <a:bodyPr wrap="square" rtlCol="0">
            <a:spAutoFit/>
          </a:bodyPr>
          <a:lstStyle/>
          <a:p>
            <a:r>
              <a:rPr lang="en-GB" dirty="0">
                <a:solidFill>
                  <a:schemeClr val="accent1">
                    <a:lumMod val="50000"/>
                  </a:schemeClr>
                </a:solidFill>
                <a:latin typeface="+mn-lt"/>
              </a:rPr>
              <a:t>Where do you work? What do you do?</a:t>
            </a:r>
          </a:p>
        </p:txBody>
      </p:sp>
    </p:spTree>
    <p:extLst>
      <p:ext uri="{BB962C8B-B14F-4D97-AF65-F5344CB8AC3E}">
        <p14:creationId xmlns:p14="http://schemas.microsoft.com/office/powerpoint/2010/main" val="193858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95DD-E6FA-4370-A428-09AB418FC45E}"/>
              </a:ext>
            </a:extLst>
          </p:cNvPr>
          <p:cNvSpPr>
            <a:spLocks noGrp="1"/>
          </p:cNvSpPr>
          <p:nvPr>
            <p:ph type="title"/>
          </p:nvPr>
        </p:nvSpPr>
        <p:spPr/>
        <p:txBody>
          <a:bodyPr/>
          <a:lstStyle/>
          <a:p>
            <a:r>
              <a:rPr lang="en-GB" dirty="0"/>
              <a:t>Statutory RSHE in schools </a:t>
            </a:r>
          </a:p>
        </p:txBody>
      </p:sp>
      <p:sp>
        <p:nvSpPr>
          <p:cNvPr id="3" name="Content Placeholder 2">
            <a:extLst>
              <a:ext uri="{FF2B5EF4-FFF2-40B4-BE49-F238E27FC236}">
                <a16:creationId xmlns:a16="http://schemas.microsoft.com/office/drawing/2014/main" id="{39BEF5F7-BF4B-4323-BDB3-B25D53698950}"/>
              </a:ext>
            </a:extLst>
          </p:cNvPr>
          <p:cNvSpPr>
            <a:spLocks noGrp="1"/>
          </p:cNvSpPr>
          <p:nvPr>
            <p:ph idx="1"/>
          </p:nvPr>
        </p:nvSpPr>
        <p:spPr>
          <a:xfrm>
            <a:off x="611945" y="861808"/>
            <a:ext cx="8153400" cy="4191000"/>
          </a:xfrm>
        </p:spPr>
        <p:txBody>
          <a:bodyPr/>
          <a:lstStyle/>
          <a:p>
            <a:pPr marL="0" indent="0">
              <a:buNone/>
            </a:pPr>
            <a:r>
              <a:rPr lang="en-GB" sz="1900" dirty="0"/>
              <a:t>Relationships, Sex and Health Education (RSHE or PSHE) is now compulsory in schools </a:t>
            </a:r>
          </a:p>
          <a:p>
            <a:pPr marL="0" indent="0">
              <a:buNone/>
            </a:pPr>
            <a:r>
              <a:rPr lang="en-GB" sz="1900" dirty="0"/>
              <a:t>DfE guidance can be found </a:t>
            </a:r>
            <a:r>
              <a:rPr lang="en-GB" sz="1900" dirty="0">
                <a:hlinkClick r:id="rId2"/>
              </a:rPr>
              <a:t>here</a:t>
            </a:r>
            <a:endParaRPr lang="en-GB" sz="1900" dirty="0"/>
          </a:p>
          <a:p>
            <a:pPr marL="0" indent="0">
              <a:buNone/>
            </a:pPr>
            <a:endParaRPr lang="en-GB" sz="1900" dirty="0"/>
          </a:p>
          <a:p>
            <a:pPr marL="0" indent="0">
              <a:buNone/>
            </a:pPr>
            <a:r>
              <a:rPr lang="en-GB" sz="1600" u="sng" dirty="0"/>
              <a:t>Respectful relationships, including friendships </a:t>
            </a:r>
          </a:p>
          <a:p>
            <a:pPr marL="0" indent="0">
              <a:buNone/>
            </a:pPr>
            <a:r>
              <a:rPr lang="en-GB" sz="1600" dirty="0"/>
              <a:t>By the end of secondary schools pupils should know:-</a:t>
            </a:r>
          </a:p>
          <a:p>
            <a:pPr>
              <a:buFont typeface="Arial" panose="020B0604020202020204" pitchFamily="34" charset="0"/>
              <a:buChar char="•"/>
            </a:pPr>
            <a:r>
              <a:rPr lang="en-GB" sz="1600" dirty="0"/>
              <a:t>The characteristics of positive and health friendships (in all contexts, including online) including: trust, respect, honesty, kindness, generosity, boundaries, privacy, consent and the management of conflict, reconciliation and ending relationships.  This includes different (non-sexual) types of relationships.  </a:t>
            </a:r>
          </a:p>
          <a:p>
            <a:pPr>
              <a:buFont typeface="Arial" panose="020B0604020202020204" pitchFamily="34" charset="0"/>
              <a:buChar char="•"/>
            </a:pPr>
            <a:r>
              <a:rPr lang="en-GB" sz="1600" dirty="0"/>
              <a:t>Practical steps they can take in a range of different contexts to improve or support respectful relationships.  </a:t>
            </a:r>
          </a:p>
          <a:p>
            <a:pPr>
              <a:buFont typeface="Arial" panose="020B0604020202020204" pitchFamily="34" charset="0"/>
              <a:buChar char="•"/>
            </a:pPr>
            <a:r>
              <a:rPr lang="en-GB" sz="1600" dirty="0"/>
              <a:t>That in school and in wider society they can expect to be treated with respect by others, and that in turn they should show due respect to others.  </a:t>
            </a:r>
          </a:p>
          <a:p>
            <a:pPr>
              <a:buFont typeface="Arial" panose="020B0604020202020204" pitchFamily="34" charset="0"/>
              <a:buChar char="•"/>
            </a:pPr>
            <a:r>
              <a:rPr lang="en-GB" sz="1600" dirty="0"/>
              <a:t>About different types of  bullying. </a:t>
            </a:r>
          </a:p>
          <a:p>
            <a:pPr>
              <a:buFont typeface="Arial" panose="020B0604020202020204" pitchFamily="34" charset="0"/>
              <a:buChar char="•"/>
            </a:pPr>
            <a:r>
              <a:rPr lang="en-GB" sz="1600" dirty="0"/>
              <a:t>That some types of behaviour within relationships are criminal, including violent behaviour and coercive control.  </a:t>
            </a:r>
          </a:p>
        </p:txBody>
      </p:sp>
    </p:spTree>
    <p:extLst>
      <p:ext uri="{BB962C8B-B14F-4D97-AF65-F5344CB8AC3E}">
        <p14:creationId xmlns:p14="http://schemas.microsoft.com/office/powerpoint/2010/main" val="62403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304B-335F-4B50-9D3A-867D27B8D6C8}"/>
              </a:ext>
            </a:extLst>
          </p:cNvPr>
          <p:cNvSpPr>
            <a:spLocks noGrp="1"/>
          </p:cNvSpPr>
          <p:nvPr>
            <p:ph type="title"/>
          </p:nvPr>
        </p:nvSpPr>
        <p:spPr/>
        <p:txBody>
          <a:bodyPr/>
          <a:lstStyle/>
          <a:p>
            <a:r>
              <a:rPr lang="en-GB" dirty="0"/>
              <a:t>Statutory RSHE in schools </a:t>
            </a:r>
          </a:p>
        </p:txBody>
      </p:sp>
      <p:sp>
        <p:nvSpPr>
          <p:cNvPr id="3" name="Content Placeholder 2">
            <a:extLst>
              <a:ext uri="{FF2B5EF4-FFF2-40B4-BE49-F238E27FC236}">
                <a16:creationId xmlns:a16="http://schemas.microsoft.com/office/drawing/2014/main" id="{CF7B5C57-1B42-4D1C-AA6C-B4C2FAD6F3AF}"/>
              </a:ext>
            </a:extLst>
          </p:cNvPr>
          <p:cNvSpPr>
            <a:spLocks noGrp="1"/>
          </p:cNvSpPr>
          <p:nvPr>
            <p:ph idx="1"/>
          </p:nvPr>
        </p:nvSpPr>
        <p:spPr>
          <a:xfrm>
            <a:off x="685800" y="876300"/>
            <a:ext cx="8153400" cy="4191000"/>
          </a:xfrm>
        </p:spPr>
        <p:txBody>
          <a:bodyPr/>
          <a:lstStyle/>
          <a:p>
            <a:pPr marL="0" indent="0">
              <a:buNone/>
            </a:pPr>
            <a:r>
              <a:rPr lang="en-GB" sz="1600" u="sng" dirty="0"/>
              <a:t>Being safe</a:t>
            </a:r>
          </a:p>
          <a:p>
            <a:pPr>
              <a:buFont typeface="Arial" panose="020B0604020202020204" pitchFamily="34" charset="0"/>
              <a:buChar char="•"/>
            </a:pPr>
            <a:r>
              <a:rPr lang="en-GB" sz="1600" dirty="0"/>
              <a:t>The concepts of, and laws relating to, sexual consent, sexual exploitation, abuse, grooming, coercion, harassment, rape, domestic abuse, forced marriage, honour-based violence and FGM and how these can affect current and future relationships </a:t>
            </a:r>
          </a:p>
          <a:p>
            <a:pPr>
              <a:buFont typeface="Arial" panose="020B0604020202020204" pitchFamily="34" charset="0"/>
              <a:buChar char="•"/>
            </a:pPr>
            <a:r>
              <a:rPr lang="en-GB" sz="1600" dirty="0"/>
              <a:t>How people can actively communicate and recognise consent from others, including sexual consent, and how and when consent can be withdrawn (in all contexts, including online).   </a:t>
            </a:r>
          </a:p>
          <a:p>
            <a:pPr marL="0" indent="0">
              <a:buNone/>
            </a:pPr>
            <a:endParaRPr lang="en-GB" sz="1600" dirty="0"/>
          </a:p>
          <a:p>
            <a:pPr marL="0" indent="0">
              <a:buNone/>
            </a:pPr>
            <a:r>
              <a:rPr lang="en-GB" sz="1600" u="sng" dirty="0"/>
              <a:t>Intimate and sexual relationships, including sexual health </a:t>
            </a:r>
          </a:p>
          <a:p>
            <a:pPr>
              <a:buFont typeface="Arial" panose="020B0604020202020204" pitchFamily="34" charset="0"/>
              <a:buChar char="•"/>
            </a:pPr>
            <a:r>
              <a:rPr lang="en-GB" sz="1600" dirty="0"/>
              <a:t>How to recognise the characteristics and positive aspects of health one-to-one intimate relationships, which include mutual respect, consent, loyalty, trust, shared interests and outlook, sex and friendship.  </a:t>
            </a:r>
          </a:p>
          <a:p>
            <a:endParaRPr lang="en-GB" dirty="0"/>
          </a:p>
        </p:txBody>
      </p:sp>
    </p:spTree>
    <p:extLst>
      <p:ext uri="{BB962C8B-B14F-4D97-AF65-F5344CB8AC3E}">
        <p14:creationId xmlns:p14="http://schemas.microsoft.com/office/powerpoint/2010/main" val="66669303"/>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5266</TotalTime>
  <Words>2832</Words>
  <Application>Microsoft Office PowerPoint</Application>
  <PresentationFormat>On-screen Show (4:3)</PresentationFormat>
  <Paragraphs>223</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Symbol</vt:lpstr>
      <vt:lpstr>Times</vt:lpstr>
      <vt:lpstr>Enfield Template</vt:lpstr>
      <vt:lpstr>PowerPoint Presentation</vt:lpstr>
      <vt:lpstr>What we’ll cover today </vt:lpstr>
      <vt:lpstr>Disclaimer</vt:lpstr>
      <vt:lpstr>Ground rules</vt:lpstr>
      <vt:lpstr>How to set ground rules with young people </vt:lpstr>
      <vt:lpstr>Icebreakers, energisers and warm up activities</vt:lpstr>
      <vt:lpstr>Icebreaker</vt:lpstr>
      <vt:lpstr>Statutory RSHE in schools </vt:lpstr>
      <vt:lpstr>Statutory RSHE in schools </vt:lpstr>
      <vt:lpstr>Introduction</vt:lpstr>
      <vt:lpstr>Activity – Values and Attitudes</vt:lpstr>
      <vt:lpstr>Effective communication </vt:lpstr>
      <vt:lpstr>Cooperation and Compromise </vt:lpstr>
      <vt:lpstr>Relationships graph</vt:lpstr>
      <vt:lpstr>What makes a good relationship?</vt:lpstr>
      <vt:lpstr>Signs of a Healthy Relationship</vt:lpstr>
      <vt:lpstr>Signs of a Healthy Relationship </vt:lpstr>
      <vt:lpstr>Signs of an Unhealthy Relationship </vt:lpstr>
      <vt:lpstr>Sings of an Unhealthy Relationship </vt:lpstr>
      <vt:lpstr>Relationships timeline </vt:lpstr>
      <vt:lpstr>Signs of an Abusive Relationship </vt:lpstr>
      <vt:lpstr>Signs of an Abusive Relationship </vt:lpstr>
      <vt:lpstr>What to do when things change?</vt:lpstr>
      <vt:lpstr>Domestic Violence and Coercive Control </vt:lpstr>
      <vt:lpstr>TedX talk on unhealthy relationships </vt:lpstr>
      <vt:lpstr>Resources </vt:lpstr>
      <vt:lpstr>Good practice approaches</vt:lpstr>
      <vt:lpstr>Good practice approaches </vt:lpstr>
      <vt:lpstr>Where to seek help? </vt:lpstr>
      <vt:lpstr>Any questions?</vt:lpstr>
      <vt:lpstr>Contact details and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Davies</dc:creator>
  <cp:lastModifiedBy>Josh Somma</cp:lastModifiedBy>
  <cp:revision>17</cp:revision>
  <dcterms:created xsi:type="dcterms:W3CDTF">2021-02-26T14:25:42Z</dcterms:created>
  <dcterms:modified xsi:type="dcterms:W3CDTF">2024-02-27T12:19:39Z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4c3615-41c5-4b89-b528-23679be2a629_Enabled">
    <vt:lpwstr>true</vt:lpwstr>
  </property>
  <property fmtid="{D5CDD505-2E9C-101B-9397-08002B2CF9AE}" pid="3" name="MSIP_Label_654c3615-41c5-4b89-b528-23679be2a629_SetDate">
    <vt:lpwstr>2024-02-27T12:19:39Z</vt:lpwstr>
  </property>
  <property fmtid="{D5CDD505-2E9C-101B-9397-08002B2CF9AE}" pid="4" name="MSIP_Label_654c3615-41c5-4b89-b528-23679be2a629_Method">
    <vt:lpwstr>Privileged</vt:lpwstr>
  </property>
  <property fmtid="{D5CDD505-2E9C-101B-9397-08002B2CF9AE}" pid="5" name="MSIP_Label_654c3615-41c5-4b89-b528-23679be2a629_Name">
    <vt:lpwstr>654c3615-41c5-4b89-b528-23679be2a629</vt:lpwstr>
  </property>
  <property fmtid="{D5CDD505-2E9C-101B-9397-08002B2CF9AE}" pid="6" name="MSIP_Label_654c3615-41c5-4b89-b528-23679be2a629_SiteId">
    <vt:lpwstr>cc18b91d-1bb2-4d9b-ac76-7a4447488d49</vt:lpwstr>
  </property>
  <property fmtid="{D5CDD505-2E9C-101B-9397-08002B2CF9AE}" pid="7" name="MSIP_Label_654c3615-41c5-4b89-b528-23679be2a629_ActionId">
    <vt:lpwstr>c0b029a6-d2ab-487a-975c-348a734ff10a</vt:lpwstr>
  </property>
  <property fmtid="{D5CDD505-2E9C-101B-9397-08002B2CF9AE}" pid="8" name="MSIP_Label_654c3615-41c5-4b89-b528-23679be2a629_ContentBits">
    <vt:lpwstr>0</vt:lpwstr>
  </property>
</Properties>
</file>