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3"/>
  </p:notesMasterIdLst>
  <p:handoutMasterIdLst>
    <p:handoutMasterId r:id="rId34"/>
  </p:handoutMasterIdLst>
  <p:sldIdLst>
    <p:sldId id="256" r:id="rId2"/>
    <p:sldId id="259" r:id="rId3"/>
    <p:sldId id="260" r:id="rId4"/>
    <p:sldId id="258" r:id="rId5"/>
    <p:sldId id="288" r:id="rId6"/>
    <p:sldId id="290" r:id="rId7"/>
    <p:sldId id="291" r:id="rId8"/>
    <p:sldId id="296" r:id="rId9"/>
    <p:sldId id="297" r:id="rId10"/>
    <p:sldId id="261" r:id="rId11"/>
    <p:sldId id="263" r:id="rId12"/>
    <p:sldId id="264" r:id="rId13"/>
    <p:sldId id="265" r:id="rId14"/>
    <p:sldId id="266" r:id="rId15"/>
    <p:sldId id="267" r:id="rId16"/>
    <p:sldId id="268" r:id="rId17"/>
    <p:sldId id="269" r:id="rId18"/>
    <p:sldId id="270" r:id="rId19"/>
    <p:sldId id="292" r:id="rId20"/>
    <p:sldId id="271" r:id="rId21"/>
    <p:sldId id="272" r:id="rId22"/>
    <p:sldId id="273" r:id="rId23"/>
    <p:sldId id="274" r:id="rId24"/>
    <p:sldId id="275" r:id="rId25"/>
    <p:sldId id="276" r:id="rId26"/>
    <p:sldId id="277" r:id="rId27"/>
    <p:sldId id="298" r:id="rId28"/>
    <p:sldId id="278" r:id="rId29"/>
    <p:sldId id="279" r:id="rId30"/>
    <p:sldId id="300" r:id="rId31"/>
    <p:sldId id="289"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CE1921"/>
    <a:srgbClr val="CF1C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847" autoAdjust="0"/>
  </p:normalViewPr>
  <p:slideViewPr>
    <p:cSldViewPr>
      <p:cViewPr varScale="1">
        <p:scale>
          <a:sx n="66" d="100"/>
          <a:sy n="66" d="100"/>
        </p:scale>
        <p:origin x="195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85B6BA-74C3-4E64-B0FB-3DC3DB0F2F16}" type="datetimeFigureOut">
              <a:rPr lang="en-GB" smtClean="0"/>
              <a:t>27/02/2024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36CAF-CCAE-4AF9-A2AC-EB1FEE28B8BA}" type="slidenum">
              <a:rPr lang="en-GB" smtClean="0"/>
              <a:t>‹#›</a:t>
            </a:fld>
            <a:endParaRPr lang="en-GB"/>
          </a:p>
        </p:txBody>
      </p:sp>
    </p:spTree>
    <p:extLst>
      <p:ext uri="{BB962C8B-B14F-4D97-AF65-F5344CB8AC3E}">
        <p14:creationId xmlns:p14="http://schemas.microsoft.com/office/powerpoint/2010/main" val="158879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CB94-A30F-4C07-8FD5-5D3608F048A3}" type="datetimeFigureOut">
              <a:rPr lang="en-GB" smtClean="0"/>
              <a:t>27/02/2024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E8E8-1528-48FB-B845-BEC6BE7B33E1}" type="slidenum">
              <a:rPr lang="en-GB" smtClean="0"/>
              <a:t>‹#›</a:t>
            </a:fld>
            <a:endParaRPr lang="en-GB"/>
          </a:p>
        </p:txBody>
      </p:sp>
    </p:spTree>
    <p:extLst>
      <p:ext uri="{BB962C8B-B14F-4D97-AF65-F5344CB8AC3E}">
        <p14:creationId xmlns:p14="http://schemas.microsoft.com/office/powerpoint/2010/main" val="1272518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25E8E8-1528-48FB-B845-BEC6BE7B33E1}" type="slidenum">
              <a:rPr lang="en-GB" smtClean="0"/>
              <a:t>1</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928660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25E8E8-1528-48FB-B845-BEC6BE7B33E1}" type="slidenum">
              <a:rPr lang="en-GB" smtClean="0"/>
              <a:t>4</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363434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6</a:t>
            </a:fld>
            <a:endParaRPr lang="en-GB"/>
          </a:p>
        </p:txBody>
      </p:sp>
    </p:spTree>
    <p:extLst>
      <p:ext uri="{BB962C8B-B14F-4D97-AF65-F5344CB8AC3E}">
        <p14:creationId xmlns:p14="http://schemas.microsoft.com/office/powerpoint/2010/main" val="257410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16</a:t>
            </a:fld>
            <a:endParaRPr lang="en-GB"/>
          </a:p>
        </p:txBody>
      </p:sp>
    </p:spTree>
    <p:extLst>
      <p:ext uri="{BB962C8B-B14F-4D97-AF65-F5344CB8AC3E}">
        <p14:creationId xmlns:p14="http://schemas.microsoft.com/office/powerpoint/2010/main" val="1406374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Condom demonstration here </a:t>
            </a:r>
          </a:p>
        </p:txBody>
      </p:sp>
      <p:sp>
        <p:nvSpPr>
          <p:cNvPr id="4" name="Slide Number Placeholder 3"/>
          <p:cNvSpPr>
            <a:spLocks noGrp="1"/>
          </p:cNvSpPr>
          <p:nvPr>
            <p:ph type="sldNum" sz="quarter" idx="5"/>
          </p:nvPr>
        </p:nvSpPr>
        <p:spPr/>
        <p:txBody>
          <a:bodyPr/>
          <a:lstStyle/>
          <a:p>
            <a:fld id="{4725E8E8-1528-48FB-B845-BEC6BE7B33E1}" type="slidenum">
              <a:rPr lang="en-GB" smtClean="0"/>
              <a:t>18</a:t>
            </a:fld>
            <a:endParaRPr lang="en-GB"/>
          </a:p>
        </p:txBody>
      </p:sp>
    </p:spTree>
    <p:extLst>
      <p:ext uri="{BB962C8B-B14F-4D97-AF65-F5344CB8AC3E}">
        <p14:creationId xmlns:p14="http://schemas.microsoft.com/office/powerpoint/2010/main" val="119309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https://www.nspcc.org.uk/what-is-child-abuse/types-of-abuse/grooming/</a:t>
            </a:r>
          </a:p>
        </p:txBody>
      </p:sp>
      <p:sp>
        <p:nvSpPr>
          <p:cNvPr id="4" name="Slide Number Placeholder 3"/>
          <p:cNvSpPr>
            <a:spLocks noGrp="1"/>
          </p:cNvSpPr>
          <p:nvPr>
            <p:ph type="sldNum" sz="quarter" idx="5"/>
          </p:nvPr>
        </p:nvSpPr>
        <p:spPr/>
        <p:txBody>
          <a:bodyPr/>
          <a:lstStyle/>
          <a:p>
            <a:fld id="{4725E8E8-1528-48FB-B845-BEC6BE7B33E1}" type="slidenum">
              <a:rPr lang="en-GB" smtClean="0"/>
              <a:t>24</a:t>
            </a:fld>
            <a:endParaRPr lang="en-GB"/>
          </a:p>
        </p:txBody>
      </p:sp>
    </p:spTree>
    <p:extLst>
      <p:ext uri="{BB962C8B-B14F-4D97-AF65-F5344CB8AC3E}">
        <p14:creationId xmlns:p14="http://schemas.microsoft.com/office/powerpoint/2010/main" val="3624382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29</a:t>
            </a:fld>
            <a:endParaRPr lang="en-GB"/>
          </a:p>
        </p:txBody>
      </p:sp>
    </p:spTree>
    <p:extLst>
      <p:ext uri="{BB962C8B-B14F-4D97-AF65-F5344CB8AC3E}">
        <p14:creationId xmlns:p14="http://schemas.microsoft.com/office/powerpoint/2010/main" val="2992522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31</a:t>
            </a:fld>
            <a:endParaRPr lang="en-GB"/>
          </a:p>
        </p:txBody>
      </p:sp>
    </p:spTree>
    <p:extLst>
      <p:ext uri="{BB962C8B-B14F-4D97-AF65-F5344CB8AC3E}">
        <p14:creationId xmlns:p14="http://schemas.microsoft.com/office/powerpoint/2010/main" val="203213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273743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204167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203835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304800"/>
            <a:ext cx="596265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93383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19256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8106162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387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53631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07998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318344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43669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8942365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1031473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685800" y="1524000"/>
            <a:ext cx="815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14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rook.org.uk/your-life/condom-excus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rook.org.uk/topics/contraception/" TargetMode="External"/><Relationship Id="rId7" Type="http://schemas.openxmlformats.org/officeDocument/2006/relationships/hyperlink" Target="https://padlet.com/sharondavies1/sx3v2f1dc4tjjo11" TargetMode="External"/><Relationship Id="rId2" Type="http://schemas.openxmlformats.org/officeDocument/2006/relationships/hyperlink" Target="https://www.bishuk.com/" TargetMode="External"/><Relationship Id="rId1" Type="http://schemas.openxmlformats.org/officeDocument/2006/relationships/slideLayout" Target="../slideLayouts/slideLayout2.xml"/><Relationship Id="rId6" Type="http://schemas.openxmlformats.org/officeDocument/2006/relationships/hyperlink" Target="https://www.sexwise.org.uk/contraception" TargetMode="External"/><Relationship Id="rId5" Type="http://schemas.openxmlformats.org/officeDocument/2006/relationships/hyperlink" Target="https://www.childline.org.uk/info-advice/friends-relationships-sex/sex-relationships/contraception-safe-sex/" TargetMode="External"/><Relationship Id="rId4" Type="http://schemas.openxmlformats.org/officeDocument/2006/relationships/hyperlink" Target="https://learn.brook.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XasNkfQ5AV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csepoliceandprevention.org.uk/toolkits" TargetMode="External"/><Relationship Id="rId2" Type="http://schemas.openxmlformats.org/officeDocument/2006/relationships/hyperlink" Target="https://www.nspcc.org.uk/keeping-children-safe/online-safety/" TargetMode="External"/><Relationship Id="rId1" Type="http://schemas.openxmlformats.org/officeDocument/2006/relationships/slideLayout" Target="../slideLayouts/slideLayout2.xml"/><Relationship Id="rId4" Type="http://schemas.openxmlformats.org/officeDocument/2006/relationships/hyperlink" Target="https://www.seenandheard.org.uk/"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echoclinics.nhs.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msichoices.org.uk/find-us/clinics/msi-choices-enfield-community-treatment-centre/" TargetMode="External"/><Relationship Id="rId5" Type="http://schemas.openxmlformats.org/officeDocument/2006/relationships/hyperlink" Target="https://www.enfield.gov.uk/healthandwellbeing/sexual-health" TargetMode="External"/><Relationship Id="rId4" Type="http://schemas.openxmlformats.org/officeDocument/2006/relationships/hyperlink" Target="https://www.shl.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roudnorthlondon.org/" TargetMode="External"/><Relationship Id="rId2" Type="http://schemas.openxmlformats.org/officeDocument/2006/relationships/hyperlink" Target="https://www.tht.org.u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exualhealth@enfield.gov.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sight.typepad.co.uk/insight/icebreakers_and_gam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805781/Relationships_Education__Relationships_and_Sex_Education__RSE__and_Health_Educ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4" name="Rectangle 36"/>
          <p:cNvSpPr>
            <a:spLocks noChangeArrowheads="1"/>
          </p:cNvSpPr>
          <p:nvPr/>
        </p:nvSpPr>
        <p:spPr bwMode="auto">
          <a:xfrm>
            <a:off x="8302625" y="58261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pic>
        <p:nvPicPr>
          <p:cNvPr id="2085"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9144000" cy="6850062"/>
          </a:xfrm>
          <a:prstGeom prst="rect">
            <a:avLst/>
          </a:prstGeom>
          <a:noFill/>
          <a:extLst>
            <a:ext uri="{909E8E84-426E-40DD-AFC4-6F175D3DCCD1}">
              <a14:hiddenFill xmlns:a14="http://schemas.microsoft.com/office/drawing/2010/main">
                <a:solidFill>
                  <a:srgbClr val="FFFFFF"/>
                </a:solidFill>
              </a14:hiddenFill>
            </a:ext>
          </a:extLst>
        </p:spPr>
      </p:pic>
      <p:sp>
        <p:nvSpPr>
          <p:cNvPr id="2086" name="Rectangle 38"/>
          <p:cNvSpPr>
            <a:spLocks noGrp="1" noChangeArrowheads="1"/>
          </p:cNvSpPr>
          <p:nvPr/>
        </p:nvSpPr>
        <p:spPr bwMode="auto">
          <a:xfrm>
            <a:off x="685800" y="1676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5600" b="1" dirty="0">
                <a:solidFill>
                  <a:srgbClr val="D52B1E"/>
                </a:solidFill>
                <a:latin typeface="Arial" charset="0"/>
              </a:rPr>
              <a:t>Contraception and Staying Safe</a:t>
            </a:r>
            <a:endParaRPr lang="en-US" sz="4400" dirty="0">
              <a:solidFill>
                <a:schemeClr val="tx2"/>
              </a:solidFill>
              <a:latin typeface="Arial" charset="0"/>
            </a:endParaRPr>
          </a:p>
        </p:txBody>
      </p:sp>
      <p:sp>
        <p:nvSpPr>
          <p:cNvPr id="2087" name="Rectangle 39"/>
          <p:cNvSpPr>
            <a:spLocks noGrp="1" noChangeArrowheads="1"/>
          </p:cNvSpPr>
          <p:nvPr/>
        </p:nvSpPr>
        <p:spPr bwMode="auto">
          <a:xfrm>
            <a:off x="1371600" y="3124200"/>
            <a:ext cx="6400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3200" b="1" dirty="0">
              <a:latin typeface="Arial" charset="0"/>
            </a:endParaRPr>
          </a:p>
        </p:txBody>
      </p:sp>
      <p:sp>
        <p:nvSpPr>
          <p:cNvPr id="2089" name="Rectangle 41"/>
          <p:cNvSpPr>
            <a:spLocks noChangeArrowheads="1"/>
          </p:cNvSpPr>
          <p:nvPr/>
        </p:nvSpPr>
        <p:spPr bwMode="auto">
          <a:xfrm>
            <a:off x="152400" y="6184900"/>
            <a:ext cx="2438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900" b="1">
                <a:solidFill>
                  <a:srgbClr val="D52B1E"/>
                </a:solidFill>
                <a:latin typeface="Arial" charset="0"/>
              </a:rPr>
              <a:t>www.enfield.gov.uk</a:t>
            </a:r>
          </a:p>
        </p:txBody>
      </p:sp>
      <p:sp>
        <p:nvSpPr>
          <p:cNvPr id="2090" name="Rectangle 42"/>
          <p:cNvSpPr>
            <a:spLocks noChangeArrowheads="1"/>
          </p:cNvSpPr>
          <p:nvPr/>
        </p:nvSpPr>
        <p:spPr bwMode="auto">
          <a:xfrm>
            <a:off x="3581400" y="5867400"/>
            <a:ext cx="191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D52B1E"/>
                </a:solidFill>
                <a:latin typeface="Arial" charset="0"/>
              </a:rPr>
              <a:t>Striving for excellence</a:t>
            </a:r>
          </a:p>
        </p:txBody>
      </p:sp>
      <p:pic>
        <p:nvPicPr>
          <p:cNvPr id="2091"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8888" y="6172200"/>
            <a:ext cx="1535112" cy="404813"/>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309C1-B310-4B92-B564-8C75A99B48FE}"/>
              </a:ext>
            </a:extLst>
          </p:cNvPr>
          <p:cNvSpPr>
            <a:spLocks noGrp="1"/>
          </p:cNvSpPr>
          <p:nvPr>
            <p:ph type="title"/>
          </p:nvPr>
        </p:nvSpPr>
        <p:spPr/>
        <p:txBody>
          <a:bodyPr/>
          <a:lstStyle/>
          <a:p>
            <a:pPr algn="ctr"/>
            <a:r>
              <a:rPr lang="en-GB" dirty="0"/>
              <a:t>Contraception</a:t>
            </a:r>
          </a:p>
        </p:txBody>
      </p:sp>
      <p:pic>
        <p:nvPicPr>
          <p:cNvPr id="7" name="Content Placeholder 6">
            <a:extLst>
              <a:ext uri="{FF2B5EF4-FFF2-40B4-BE49-F238E27FC236}">
                <a16:creationId xmlns:a16="http://schemas.microsoft.com/office/drawing/2014/main" id="{447596D7-018E-4DE9-B27C-078204B4D8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5495" y="1928576"/>
            <a:ext cx="6154009" cy="3381847"/>
          </a:xfrm>
        </p:spPr>
      </p:pic>
    </p:spTree>
    <p:extLst>
      <p:ext uri="{BB962C8B-B14F-4D97-AF65-F5344CB8AC3E}">
        <p14:creationId xmlns:p14="http://schemas.microsoft.com/office/powerpoint/2010/main" val="713098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991CC-6917-44D7-BDA7-08EC01E87491}"/>
              </a:ext>
            </a:extLst>
          </p:cNvPr>
          <p:cNvSpPr>
            <a:spLocks noGrp="1"/>
          </p:cNvSpPr>
          <p:nvPr>
            <p:ph type="title"/>
          </p:nvPr>
        </p:nvSpPr>
        <p:spPr>
          <a:xfrm>
            <a:off x="685800" y="304800"/>
            <a:ext cx="8153400" cy="1035968"/>
          </a:xfrm>
        </p:spPr>
        <p:txBody>
          <a:bodyPr/>
          <a:lstStyle/>
          <a:p>
            <a:pPr algn="ctr"/>
            <a:r>
              <a:rPr lang="en-GB" dirty="0"/>
              <a:t>Long Acting Reversible Contraception (LARC)</a:t>
            </a:r>
          </a:p>
        </p:txBody>
      </p:sp>
      <p:pic>
        <p:nvPicPr>
          <p:cNvPr id="1026" name="Picture 2" descr="Popular birth control implant can go missing in your body">
            <a:extLst>
              <a:ext uri="{FF2B5EF4-FFF2-40B4-BE49-F238E27FC236}">
                <a16:creationId xmlns:a16="http://schemas.microsoft.com/office/drawing/2014/main" id="{0FD1743D-4FCF-43EB-A5EB-7B889421E47A}"/>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90667" y="1460392"/>
            <a:ext cx="3024336" cy="20611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204E116-C0FC-4807-BCD4-6130E984A401}"/>
              </a:ext>
            </a:extLst>
          </p:cNvPr>
          <p:cNvSpPr txBox="1"/>
          <p:nvPr/>
        </p:nvSpPr>
        <p:spPr>
          <a:xfrm>
            <a:off x="4304861" y="1340768"/>
            <a:ext cx="4248472" cy="2308324"/>
          </a:xfrm>
          <a:prstGeom prst="rect">
            <a:avLst/>
          </a:prstGeom>
          <a:noFill/>
        </p:spPr>
        <p:txBody>
          <a:bodyPr wrap="square" rtlCol="0">
            <a:spAutoFit/>
          </a:bodyPr>
          <a:lstStyle/>
          <a:p>
            <a:r>
              <a:rPr lang="en-GB" sz="1600" b="1" dirty="0">
                <a:latin typeface="+mn-lt"/>
              </a:rPr>
              <a:t>Implant </a:t>
            </a:r>
          </a:p>
          <a:p>
            <a:r>
              <a:rPr lang="en-GB" sz="1600" dirty="0">
                <a:latin typeface="+mn-lt"/>
              </a:rPr>
              <a:t>The implant is a method of LARC contraception. It is a matchstick sized rod of plastic inserted into the upper arm which releases progestogen - a hormone to prevent pregnancy. </a:t>
            </a:r>
          </a:p>
          <a:p>
            <a:endParaRPr lang="en-GB" sz="1600" dirty="0">
              <a:latin typeface="+mn-lt"/>
            </a:endParaRPr>
          </a:p>
          <a:p>
            <a:r>
              <a:rPr lang="en-GB" sz="1600" dirty="0">
                <a:latin typeface="+mn-lt"/>
              </a:rPr>
              <a:t>Lasts 3 years</a:t>
            </a:r>
          </a:p>
          <a:p>
            <a:r>
              <a:rPr lang="en-GB" sz="1600" dirty="0">
                <a:latin typeface="+mn-lt"/>
              </a:rPr>
              <a:t>Over 99% effective</a:t>
            </a:r>
          </a:p>
        </p:txBody>
      </p:sp>
      <p:pic>
        <p:nvPicPr>
          <p:cNvPr id="1028" name="Picture 4" descr="Your First Year of Depo-Provera Use">
            <a:extLst>
              <a:ext uri="{FF2B5EF4-FFF2-40B4-BE49-F238E27FC236}">
                <a16:creationId xmlns:a16="http://schemas.microsoft.com/office/drawing/2014/main" id="{58C20426-A477-4979-A1D2-8CE2EFFC96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6916" y="3649092"/>
            <a:ext cx="3599892" cy="23999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7C285D3-9969-4C1A-B8A6-6028017AD64A}"/>
              </a:ext>
            </a:extLst>
          </p:cNvPr>
          <p:cNvSpPr txBox="1"/>
          <p:nvPr/>
        </p:nvSpPr>
        <p:spPr>
          <a:xfrm>
            <a:off x="406524" y="4004913"/>
            <a:ext cx="3898337" cy="2062103"/>
          </a:xfrm>
          <a:prstGeom prst="rect">
            <a:avLst/>
          </a:prstGeom>
          <a:noFill/>
        </p:spPr>
        <p:txBody>
          <a:bodyPr wrap="square" rtlCol="0">
            <a:spAutoFit/>
          </a:bodyPr>
          <a:lstStyle/>
          <a:p>
            <a:r>
              <a:rPr lang="en-GB" sz="1600" b="1" dirty="0">
                <a:latin typeface="+mn-lt"/>
              </a:rPr>
              <a:t>Injection</a:t>
            </a:r>
          </a:p>
          <a:p>
            <a:r>
              <a:rPr lang="en-GB" sz="1600" dirty="0">
                <a:latin typeface="+mn-lt"/>
              </a:rPr>
              <a:t>The injection releases the hormone progestogen which works to control your fertility. </a:t>
            </a:r>
          </a:p>
          <a:p>
            <a:endParaRPr lang="en-GB" sz="1600" dirty="0">
              <a:latin typeface="+mn-lt"/>
            </a:endParaRPr>
          </a:p>
          <a:p>
            <a:r>
              <a:rPr lang="en-GB" sz="1600" dirty="0">
                <a:latin typeface="+mn-lt"/>
              </a:rPr>
              <a:t>Injection every 8, 12 or 13 weeks</a:t>
            </a:r>
          </a:p>
          <a:p>
            <a:r>
              <a:rPr lang="en-GB" sz="1600" dirty="0">
                <a:latin typeface="+mn-lt"/>
              </a:rPr>
              <a:t>94% - over 99% effective</a:t>
            </a:r>
          </a:p>
          <a:p>
            <a:endParaRPr lang="en-GB" sz="1600" dirty="0">
              <a:latin typeface="+mn-lt"/>
            </a:endParaRPr>
          </a:p>
        </p:txBody>
      </p:sp>
    </p:spTree>
    <p:extLst>
      <p:ext uri="{BB962C8B-B14F-4D97-AF65-F5344CB8AC3E}">
        <p14:creationId xmlns:p14="http://schemas.microsoft.com/office/powerpoint/2010/main" val="2839612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6DD3-5C64-4391-B51A-DF33543BFB70}"/>
              </a:ext>
            </a:extLst>
          </p:cNvPr>
          <p:cNvSpPr>
            <a:spLocks noGrp="1"/>
          </p:cNvSpPr>
          <p:nvPr>
            <p:ph type="title"/>
          </p:nvPr>
        </p:nvSpPr>
        <p:spPr/>
        <p:txBody>
          <a:bodyPr/>
          <a:lstStyle/>
          <a:p>
            <a:pPr algn="ctr"/>
            <a:r>
              <a:rPr lang="en-GB" dirty="0"/>
              <a:t>Long Acting Reversible Contraception (LARC)</a:t>
            </a:r>
          </a:p>
        </p:txBody>
      </p:sp>
      <p:pic>
        <p:nvPicPr>
          <p:cNvPr id="2050" name="Picture 2" descr="IUS: Advantages and Disadvantages">
            <a:extLst>
              <a:ext uri="{FF2B5EF4-FFF2-40B4-BE49-F238E27FC236}">
                <a16:creationId xmlns:a16="http://schemas.microsoft.com/office/drawing/2014/main" id="{657E816C-585A-4BAD-97FC-8DEF69E2C52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09116"/>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9E42758-86A9-4FC7-BDD0-591C32B4664A}"/>
              </a:ext>
            </a:extLst>
          </p:cNvPr>
          <p:cNvSpPr txBox="1"/>
          <p:nvPr/>
        </p:nvSpPr>
        <p:spPr>
          <a:xfrm>
            <a:off x="3172543" y="1709116"/>
            <a:ext cx="5616624" cy="1815882"/>
          </a:xfrm>
          <a:prstGeom prst="rect">
            <a:avLst/>
          </a:prstGeom>
          <a:noFill/>
        </p:spPr>
        <p:txBody>
          <a:bodyPr wrap="square" rtlCol="0">
            <a:spAutoFit/>
          </a:bodyPr>
          <a:lstStyle/>
          <a:p>
            <a:r>
              <a:rPr lang="en-GB" sz="1600" b="1" dirty="0">
                <a:latin typeface="+mn-lt"/>
              </a:rPr>
              <a:t>IUS (Intrauterine system)</a:t>
            </a:r>
          </a:p>
          <a:p>
            <a:r>
              <a:rPr lang="en-GB" sz="1600" dirty="0">
                <a:latin typeface="+mn-lt"/>
              </a:rPr>
              <a:t>The IUS is a small T shaped plastic device that contains the hormone progestogen to control your fertility. The device needs to be fitted by a trained nurse or doctor. </a:t>
            </a:r>
          </a:p>
          <a:p>
            <a:endParaRPr lang="en-GB" sz="1600" dirty="0">
              <a:latin typeface="+mn-lt"/>
            </a:endParaRPr>
          </a:p>
          <a:p>
            <a:r>
              <a:rPr lang="en-GB" sz="1600" dirty="0">
                <a:latin typeface="+mn-lt"/>
              </a:rPr>
              <a:t>Lasts 3-5 years </a:t>
            </a:r>
          </a:p>
          <a:p>
            <a:r>
              <a:rPr lang="en-GB" sz="1600" dirty="0">
                <a:latin typeface="+mn-lt"/>
              </a:rPr>
              <a:t>Over 99% effective </a:t>
            </a:r>
          </a:p>
        </p:txBody>
      </p:sp>
      <p:pic>
        <p:nvPicPr>
          <p:cNvPr id="2052" name="Picture 4" descr="IUD (Intrauterine device) - Contraception - Sexwise">
            <a:extLst>
              <a:ext uri="{FF2B5EF4-FFF2-40B4-BE49-F238E27FC236}">
                <a16:creationId xmlns:a16="http://schemas.microsoft.com/office/drawing/2014/main" id="{3BDB7E6A-F54C-4C95-A948-87AF334C93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0855" y="352499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79D345F-5799-473C-90C9-33D8ED35C7EF}"/>
              </a:ext>
            </a:extLst>
          </p:cNvPr>
          <p:cNvSpPr txBox="1"/>
          <p:nvPr/>
        </p:nvSpPr>
        <p:spPr>
          <a:xfrm>
            <a:off x="254220" y="3713507"/>
            <a:ext cx="5472608" cy="2554545"/>
          </a:xfrm>
          <a:prstGeom prst="rect">
            <a:avLst/>
          </a:prstGeom>
          <a:noFill/>
        </p:spPr>
        <p:txBody>
          <a:bodyPr wrap="square" rtlCol="0">
            <a:spAutoFit/>
          </a:bodyPr>
          <a:lstStyle/>
          <a:p>
            <a:r>
              <a:rPr lang="en-GB" sz="1600" b="1" dirty="0">
                <a:latin typeface="+mn-lt"/>
              </a:rPr>
              <a:t>IUD (Intrauterine device)</a:t>
            </a:r>
          </a:p>
          <a:p>
            <a:r>
              <a:rPr lang="en-GB" sz="1600" dirty="0">
                <a:latin typeface="+mn-lt"/>
              </a:rPr>
              <a:t>The IUD is similar to the IUS but it does not release hormones, it releases copper into the womb. It can also stop a fertilised egg from implanting. The device needs to be fitted by a trained nurse or doctor. The IUD is the only form of LARC contraception which is non-hormonal. </a:t>
            </a:r>
          </a:p>
          <a:p>
            <a:endParaRPr lang="en-GB" sz="1600" dirty="0">
              <a:latin typeface="+mn-lt"/>
            </a:endParaRPr>
          </a:p>
          <a:p>
            <a:r>
              <a:rPr lang="en-GB" sz="1600" dirty="0">
                <a:latin typeface="+mn-lt"/>
              </a:rPr>
              <a:t>Lasts 5-10 years </a:t>
            </a:r>
          </a:p>
          <a:p>
            <a:r>
              <a:rPr lang="en-GB" sz="1600" dirty="0">
                <a:latin typeface="+mn-lt"/>
              </a:rPr>
              <a:t>Over 99% effective </a:t>
            </a:r>
          </a:p>
          <a:p>
            <a:endParaRPr lang="en-GB" sz="1600" dirty="0">
              <a:latin typeface="+mn-lt"/>
            </a:endParaRPr>
          </a:p>
        </p:txBody>
      </p:sp>
    </p:spTree>
    <p:extLst>
      <p:ext uri="{BB962C8B-B14F-4D97-AF65-F5344CB8AC3E}">
        <p14:creationId xmlns:p14="http://schemas.microsoft.com/office/powerpoint/2010/main" val="349449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0EC23-BCB0-4099-8473-95659A1D8946}"/>
              </a:ext>
            </a:extLst>
          </p:cNvPr>
          <p:cNvSpPr>
            <a:spLocks noGrp="1"/>
          </p:cNvSpPr>
          <p:nvPr>
            <p:ph type="title"/>
          </p:nvPr>
        </p:nvSpPr>
        <p:spPr/>
        <p:txBody>
          <a:bodyPr/>
          <a:lstStyle/>
          <a:p>
            <a:pPr algn="ctr"/>
            <a:r>
              <a:rPr lang="en-GB" dirty="0"/>
              <a:t>Hormonal Methods</a:t>
            </a:r>
          </a:p>
        </p:txBody>
      </p:sp>
      <p:pic>
        <p:nvPicPr>
          <p:cNvPr id="3074" name="Picture 2" descr="Taking 'the pill'. A different approach to make this method work best for  you – Devon Sexual Health">
            <a:extLst>
              <a:ext uri="{FF2B5EF4-FFF2-40B4-BE49-F238E27FC236}">
                <a16:creationId xmlns:a16="http://schemas.microsoft.com/office/drawing/2014/main" id="{86B10D32-937A-4062-A605-FA80A0C915C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052736"/>
            <a:ext cx="2628900"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1A17114-82AD-4DCB-9ED2-4C5833969ED4}"/>
              </a:ext>
            </a:extLst>
          </p:cNvPr>
          <p:cNvSpPr txBox="1"/>
          <p:nvPr/>
        </p:nvSpPr>
        <p:spPr>
          <a:xfrm>
            <a:off x="3059832" y="1268760"/>
            <a:ext cx="5779368" cy="2062103"/>
          </a:xfrm>
          <a:prstGeom prst="rect">
            <a:avLst/>
          </a:prstGeom>
          <a:noFill/>
        </p:spPr>
        <p:txBody>
          <a:bodyPr wrap="square" rtlCol="0">
            <a:spAutoFit/>
          </a:bodyPr>
          <a:lstStyle/>
          <a:p>
            <a:r>
              <a:rPr lang="en-GB" sz="1600" b="1" dirty="0">
                <a:latin typeface="+mn-lt"/>
              </a:rPr>
              <a:t>Combined Pill </a:t>
            </a:r>
          </a:p>
          <a:p>
            <a:r>
              <a:rPr lang="en-GB" sz="1600" dirty="0">
                <a:latin typeface="+mn-lt"/>
              </a:rPr>
              <a:t>The combined pill is what is commonly known as ‘the pill’ it gets its name because it contains two hormones; progestogen and oestrogen. </a:t>
            </a:r>
          </a:p>
          <a:p>
            <a:endParaRPr lang="en-GB" sz="1600" dirty="0">
              <a:latin typeface="+mn-lt"/>
            </a:endParaRPr>
          </a:p>
          <a:p>
            <a:r>
              <a:rPr lang="en-GB" sz="1600" dirty="0">
                <a:latin typeface="+mn-lt"/>
              </a:rPr>
              <a:t>Taken daily for three weeks, followed by a 7 day break</a:t>
            </a:r>
          </a:p>
          <a:p>
            <a:r>
              <a:rPr lang="en-GB" sz="1600" dirty="0">
                <a:latin typeface="+mn-lt"/>
              </a:rPr>
              <a:t>91%-99% effective.</a:t>
            </a:r>
          </a:p>
          <a:p>
            <a:endParaRPr lang="en-GB" sz="1600" dirty="0">
              <a:latin typeface="+mn-lt"/>
            </a:endParaRPr>
          </a:p>
        </p:txBody>
      </p:sp>
      <p:pic>
        <p:nvPicPr>
          <p:cNvPr id="3076" name="Picture 4" descr="Progestin-Only Oral Contraceptive Pill (POP) or Mini-pill | Center for  Young Women's Health">
            <a:extLst>
              <a:ext uri="{FF2B5EF4-FFF2-40B4-BE49-F238E27FC236}">
                <a16:creationId xmlns:a16="http://schemas.microsoft.com/office/drawing/2014/main" id="{A7CEBFBC-0168-45E7-B450-342A4EECDB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1700" y="2866073"/>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E9F8846-347A-46A5-ABD5-BC375E5A71C1}"/>
              </a:ext>
            </a:extLst>
          </p:cNvPr>
          <p:cNvSpPr txBox="1"/>
          <p:nvPr/>
        </p:nvSpPr>
        <p:spPr>
          <a:xfrm>
            <a:off x="304800" y="3330863"/>
            <a:ext cx="5779368" cy="3293209"/>
          </a:xfrm>
          <a:prstGeom prst="rect">
            <a:avLst/>
          </a:prstGeom>
          <a:noFill/>
        </p:spPr>
        <p:txBody>
          <a:bodyPr wrap="square" rtlCol="0">
            <a:spAutoFit/>
          </a:bodyPr>
          <a:lstStyle/>
          <a:p>
            <a:r>
              <a:rPr lang="en-GB" sz="1600" b="1" dirty="0">
                <a:latin typeface="+mn-lt"/>
              </a:rPr>
              <a:t>Progestogen-Only Pill (mini pill)</a:t>
            </a:r>
          </a:p>
          <a:p>
            <a:r>
              <a:rPr lang="en-GB" sz="1600" dirty="0">
                <a:latin typeface="+mn-lt"/>
              </a:rPr>
              <a:t>Progestogen only pill, this is taken every day with no break.</a:t>
            </a:r>
            <a:endParaRPr lang="en-GB" sz="1600" dirty="0">
              <a:highlight>
                <a:srgbClr val="FFFF00"/>
              </a:highlight>
              <a:latin typeface="+mn-lt"/>
            </a:endParaRPr>
          </a:p>
          <a:p>
            <a:endParaRPr lang="en-GB" sz="1600" dirty="0">
              <a:latin typeface="+mn-lt"/>
            </a:endParaRPr>
          </a:p>
          <a:p>
            <a:r>
              <a:rPr lang="en-GB" sz="1600" dirty="0">
                <a:latin typeface="+mn-lt"/>
              </a:rPr>
              <a:t>Taken daily.</a:t>
            </a:r>
          </a:p>
          <a:p>
            <a:r>
              <a:rPr lang="en-GB" sz="1600" dirty="0">
                <a:latin typeface="+mn-lt"/>
              </a:rPr>
              <a:t>91%-99% effective. </a:t>
            </a: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b="1" dirty="0">
              <a:latin typeface="+mn-lt"/>
            </a:endParaRPr>
          </a:p>
          <a:p>
            <a:r>
              <a:rPr lang="en-GB" sz="1600" b="1" dirty="0">
                <a:latin typeface="+mn-lt"/>
              </a:rPr>
              <a:t>Notice how methods of contraception become less reliable when they depend on people having to remember to take them.</a:t>
            </a:r>
          </a:p>
        </p:txBody>
      </p:sp>
    </p:spTree>
    <p:extLst>
      <p:ext uri="{BB962C8B-B14F-4D97-AF65-F5344CB8AC3E}">
        <p14:creationId xmlns:p14="http://schemas.microsoft.com/office/powerpoint/2010/main" val="263869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8D742-A521-4361-A3B7-13B3061EF810}"/>
              </a:ext>
            </a:extLst>
          </p:cNvPr>
          <p:cNvSpPr>
            <a:spLocks noGrp="1"/>
          </p:cNvSpPr>
          <p:nvPr>
            <p:ph type="title"/>
          </p:nvPr>
        </p:nvSpPr>
        <p:spPr/>
        <p:txBody>
          <a:bodyPr/>
          <a:lstStyle/>
          <a:p>
            <a:pPr algn="ctr"/>
            <a:r>
              <a:rPr lang="en-GB" dirty="0"/>
              <a:t>Hormonal Methods </a:t>
            </a:r>
          </a:p>
        </p:txBody>
      </p:sp>
      <p:pic>
        <p:nvPicPr>
          <p:cNvPr id="4098" name="Picture 2" descr="The Ring | Contraception Choices">
            <a:extLst>
              <a:ext uri="{FF2B5EF4-FFF2-40B4-BE49-F238E27FC236}">
                <a16:creationId xmlns:a16="http://schemas.microsoft.com/office/drawing/2014/main" id="{A5E5004E-0E99-45E1-A9A9-C37EBEFB2E36}"/>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268760"/>
            <a:ext cx="2827532" cy="28459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B1B545E-61E2-4187-94BC-7364185B72B5}"/>
              </a:ext>
            </a:extLst>
          </p:cNvPr>
          <p:cNvSpPr txBox="1"/>
          <p:nvPr/>
        </p:nvSpPr>
        <p:spPr>
          <a:xfrm>
            <a:off x="3491880" y="1268760"/>
            <a:ext cx="5184576" cy="2554545"/>
          </a:xfrm>
          <a:prstGeom prst="rect">
            <a:avLst/>
          </a:prstGeom>
          <a:noFill/>
        </p:spPr>
        <p:txBody>
          <a:bodyPr wrap="square" rtlCol="0">
            <a:spAutoFit/>
          </a:bodyPr>
          <a:lstStyle/>
          <a:p>
            <a:r>
              <a:rPr lang="en-GB" sz="1600" b="1" dirty="0">
                <a:latin typeface="+mn-lt"/>
              </a:rPr>
              <a:t>Contraceptive vaginal ring</a:t>
            </a:r>
            <a:r>
              <a:rPr lang="en-GB" sz="1600" dirty="0">
                <a:latin typeface="+mn-lt"/>
              </a:rPr>
              <a:t> </a:t>
            </a:r>
          </a:p>
          <a:p>
            <a:r>
              <a:rPr lang="en-GB" sz="1600" dirty="0">
                <a:latin typeface="+mn-lt"/>
              </a:rPr>
              <a:t>The contraceptive vaginal ring is a soft, flexible, plastic ring that goes into the vagina. It releases the hormones oestrogen and progestogen into the bloodstream to prevent pregnancy by controlling your fertility. The vaginal ring is less common in the UK. </a:t>
            </a:r>
          </a:p>
          <a:p>
            <a:endParaRPr lang="en-GB" sz="1600" dirty="0">
              <a:latin typeface="+mn-lt"/>
            </a:endParaRPr>
          </a:p>
          <a:p>
            <a:r>
              <a:rPr lang="en-GB" sz="1600" dirty="0">
                <a:latin typeface="+mn-lt"/>
              </a:rPr>
              <a:t>Replaced every four weeks – worn for three weeks, followed by a week off. </a:t>
            </a:r>
          </a:p>
          <a:p>
            <a:r>
              <a:rPr lang="en-GB" sz="1600" dirty="0">
                <a:latin typeface="+mn-lt"/>
              </a:rPr>
              <a:t>91%-99% effective. </a:t>
            </a:r>
          </a:p>
        </p:txBody>
      </p:sp>
      <p:pic>
        <p:nvPicPr>
          <p:cNvPr id="4100" name="Picture 4" descr="Contraceptive patch - NHS">
            <a:extLst>
              <a:ext uri="{FF2B5EF4-FFF2-40B4-BE49-F238E27FC236}">
                <a16:creationId xmlns:a16="http://schemas.microsoft.com/office/drawing/2014/main" id="{38A30A58-06EA-4D61-979B-A71595786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005064"/>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91D0A7B-0A33-49DD-9DDC-25941EB25D16}"/>
              </a:ext>
            </a:extLst>
          </p:cNvPr>
          <p:cNvSpPr txBox="1"/>
          <p:nvPr/>
        </p:nvSpPr>
        <p:spPr>
          <a:xfrm>
            <a:off x="323528" y="4293096"/>
            <a:ext cx="5040560" cy="2677656"/>
          </a:xfrm>
          <a:prstGeom prst="rect">
            <a:avLst/>
          </a:prstGeom>
          <a:noFill/>
        </p:spPr>
        <p:txBody>
          <a:bodyPr wrap="square" rtlCol="0">
            <a:spAutoFit/>
          </a:bodyPr>
          <a:lstStyle/>
          <a:p>
            <a:r>
              <a:rPr lang="en-GB" sz="1600" b="1" dirty="0">
                <a:latin typeface="+mn-lt"/>
              </a:rPr>
              <a:t>Contraceptive patch</a:t>
            </a:r>
          </a:p>
          <a:p>
            <a:r>
              <a:rPr lang="en-GB" sz="1600" dirty="0">
                <a:latin typeface="+mn-lt"/>
              </a:rPr>
              <a:t>This is a 5cm by 5cm beige patch, applied to the skin like a plaster. It releases the hormones oestrogen and progestogen through the skin. This prevents pregnancy by controlling your fertility. </a:t>
            </a:r>
          </a:p>
          <a:p>
            <a:endParaRPr lang="en-GB" sz="1600" dirty="0">
              <a:latin typeface="+mn-lt"/>
            </a:endParaRPr>
          </a:p>
          <a:p>
            <a:r>
              <a:rPr lang="en-GB" sz="1600" dirty="0">
                <a:latin typeface="+mn-lt"/>
              </a:rPr>
              <a:t>Replaced once a week for three weeks, followed by one week off.</a:t>
            </a:r>
          </a:p>
          <a:p>
            <a:r>
              <a:rPr lang="en-GB" sz="1600" dirty="0">
                <a:latin typeface="+mn-lt"/>
              </a:rPr>
              <a:t>91%-99% effective. </a:t>
            </a:r>
          </a:p>
          <a:p>
            <a:endParaRPr lang="en-GB" dirty="0"/>
          </a:p>
        </p:txBody>
      </p:sp>
    </p:spTree>
    <p:extLst>
      <p:ext uri="{BB962C8B-B14F-4D97-AF65-F5344CB8AC3E}">
        <p14:creationId xmlns:p14="http://schemas.microsoft.com/office/powerpoint/2010/main" val="2659607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4C186-7D37-4A16-98EA-1C4CA5630514}"/>
              </a:ext>
            </a:extLst>
          </p:cNvPr>
          <p:cNvSpPr>
            <a:spLocks noGrp="1"/>
          </p:cNvSpPr>
          <p:nvPr>
            <p:ph type="title"/>
          </p:nvPr>
        </p:nvSpPr>
        <p:spPr/>
        <p:txBody>
          <a:bodyPr/>
          <a:lstStyle/>
          <a:p>
            <a:pPr algn="ctr"/>
            <a:r>
              <a:rPr lang="en-GB" dirty="0"/>
              <a:t>Barrier Methods </a:t>
            </a:r>
          </a:p>
        </p:txBody>
      </p:sp>
      <p:sp>
        <p:nvSpPr>
          <p:cNvPr id="3" name="Content Placeholder 2">
            <a:extLst>
              <a:ext uri="{FF2B5EF4-FFF2-40B4-BE49-F238E27FC236}">
                <a16:creationId xmlns:a16="http://schemas.microsoft.com/office/drawing/2014/main" id="{ADAF3F32-E2E4-446D-9803-E866496CBCA2}"/>
              </a:ext>
            </a:extLst>
          </p:cNvPr>
          <p:cNvSpPr>
            <a:spLocks noGrp="1"/>
          </p:cNvSpPr>
          <p:nvPr>
            <p:ph idx="1"/>
          </p:nvPr>
        </p:nvSpPr>
        <p:spPr>
          <a:xfrm>
            <a:off x="685800" y="980728"/>
            <a:ext cx="8153400" cy="546533"/>
          </a:xfrm>
        </p:spPr>
        <p:txBody>
          <a:bodyPr/>
          <a:lstStyle/>
          <a:p>
            <a:pPr marL="0" indent="0">
              <a:buNone/>
            </a:pPr>
            <a:r>
              <a:rPr lang="en-GB" sz="1600" dirty="0"/>
              <a:t>Barrier methods are the only way to prevent the spread of sexually transmitted infections as well as preventing pregnancy. </a:t>
            </a:r>
          </a:p>
          <a:p>
            <a:pPr marL="0" indent="0">
              <a:buNone/>
            </a:pPr>
            <a:endParaRPr lang="en-GB" sz="1800" dirty="0"/>
          </a:p>
        </p:txBody>
      </p:sp>
      <p:pic>
        <p:nvPicPr>
          <p:cNvPr id="5122" name="Picture 2" descr="25 Best Condoms to Buy 2020: Thinnest, Lubricated, Latex-Free, More">
            <a:extLst>
              <a:ext uri="{FF2B5EF4-FFF2-40B4-BE49-F238E27FC236}">
                <a16:creationId xmlns:a16="http://schemas.microsoft.com/office/drawing/2014/main" id="{34643E3A-CB45-4110-B579-4CF1A73DAA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499" y="1772816"/>
            <a:ext cx="4572001" cy="23923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74FD4C2-D47E-4524-A81E-7A8EFF884A65}"/>
              </a:ext>
            </a:extLst>
          </p:cNvPr>
          <p:cNvSpPr txBox="1"/>
          <p:nvPr/>
        </p:nvSpPr>
        <p:spPr>
          <a:xfrm>
            <a:off x="4921053" y="1511034"/>
            <a:ext cx="4032448" cy="2339102"/>
          </a:xfrm>
          <a:prstGeom prst="rect">
            <a:avLst/>
          </a:prstGeom>
          <a:noFill/>
        </p:spPr>
        <p:txBody>
          <a:bodyPr wrap="square" rtlCol="0">
            <a:spAutoFit/>
          </a:bodyPr>
          <a:lstStyle/>
          <a:p>
            <a:r>
              <a:rPr lang="en-GB" sz="1600" b="1" dirty="0">
                <a:latin typeface="+mn-lt"/>
              </a:rPr>
              <a:t>Condoms </a:t>
            </a:r>
          </a:p>
          <a:p>
            <a:r>
              <a:rPr lang="en-GB" sz="1600" dirty="0">
                <a:latin typeface="+mn-lt"/>
              </a:rPr>
              <a:t>Condoms are made of very thin latex (rubber) and are designed to cover the penis in order to stop skin to skin contact and from sperm entering the vagina during ejaculation.</a:t>
            </a:r>
          </a:p>
          <a:p>
            <a:endParaRPr lang="en-GB" sz="1600" dirty="0">
              <a:latin typeface="+mn-lt"/>
            </a:endParaRPr>
          </a:p>
          <a:p>
            <a:r>
              <a:rPr lang="en-GB" sz="1600" dirty="0">
                <a:latin typeface="+mn-lt"/>
              </a:rPr>
              <a:t>Single use.</a:t>
            </a:r>
          </a:p>
          <a:p>
            <a:r>
              <a:rPr lang="en-GB" sz="1600" dirty="0">
                <a:latin typeface="+mn-lt"/>
              </a:rPr>
              <a:t>82%-98% effective</a:t>
            </a:r>
            <a:r>
              <a:rPr lang="en-GB" sz="1800" dirty="0">
                <a:latin typeface="+mn-lt"/>
              </a:rPr>
              <a:t>. </a:t>
            </a:r>
          </a:p>
        </p:txBody>
      </p:sp>
      <p:pic>
        <p:nvPicPr>
          <p:cNvPr id="5124" name="Picture 4" descr="Female condom (Femidom) held in a woman's hands - Stock Image - M860/0106 -  Science Photo Library">
            <a:extLst>
              <a:ext uri="{FF2B5EF4-FFF2-40B4-BE49-F238E27FC236}">
                <a16:creationId xmlns:a16="http://schemas.microsoft.com/office/drawing/2014/main" id="{41469747-1175-4C7A-8761-4072C3B7D1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1053" y="3784391"/>
            <a:ext cx="3225330" cy="209288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0273FE4-30D9-4CAD-8066-9146F72FCEE5}"/>
              </a:ext>
            </a:extLst>
          </p:cNvPr>
          <p:cNvSpPr txBox="1"/>
          <p:nvPr/>
        </p:nvSpPr>
        <p:spPr>
          <a:xfrm>
            <a:off x="190499" y="4437112"/>
            <a:ext cx="4572001" cy="2308324"/>
          </a:xfrm>
          <a:prstGeom prst="rect">
            <a:avLst/>
          </a:prstGeom>
          <a:noFill/>
        </p:spPr>
        <p:txBody>
          <a:bodyPr wrap="square" rtlCol="0">
            <a:spAutoFit/>
          </a:bodyPr>
          <a:lstStyle/>
          <a:p>
            <a:r>
              <a:rPr lang="en-GB" sz="1600" b="1" dirty="0">
                <a:latin typeface="+mn-lt"/>
              </a:rPr>
              <a:t>Internal or Female Condom (Femidom)</a:t>
            </a:r>
          </a:p>
          <a:p>
            <a:endParaRPr lang="en-GB" sz="1600" dirty="0">
              <a:latin typeface="+mn-lt"/>
            </a:endParaRPr>
          </a:p>
          <a:p>
            <a:r>
              <a:rPr lang="en-GB" sz="1600" dirty="0">
                <a:latin typeface="+mn-lt"/>
              </a:rPr>
              <a:t>Female condoms are less common than condoms but it is good for people to be aware that they do exist. Instead of covering the penis they inserted into the vagina. </a:t>
            </a:r>
          </a:p>
          <a:p>
            <a:endParaRPr lang="en-GB" sz="1600" dirty="0">
              <a:latin typeface="+mn-lt"/>
            </a:endParaRPr>
          </a:p>
          <a:p>
            <a:r>
              <a:rPr lang="en-GB" sz="1600" dirty="0">
                <a:latin typeface="+mn-lt"/>
              </a:rPr>
              <a:t>Single use.</a:t>
            </a:r>
          </a:p>
          <a:p>
            <a:r>
              <a:rPr lang="en-GB" sz="1600" dirty="0">
                <a:latin typeface="+mn-lt"/>
              </a:rPr>
              <a:t>79%-85% effective.</a:t>
            </a:r>
          </a:p>
        </p:txBody>
      </p:sp>
    </p:spTree>
    <p:extLst>
      <p:ext uri="{BB962C8B-B14F-4D97-AF65-F5344CB8AC3E}">
        <p14:creationId xmlns:p14="http://schemas.microsoft.com/office/powerpoint/2010/main" val="1708709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C4679-7693-4DF4-9A36-360D37A4FF87}"/>
              </a:ext>
            </a:extLst>
          </p:cNvPr>
          <p:cNvSpPr>
            <a:spLocks noGrp="1"/>
          </p:cNvSpPr>
          <p:nvPr>
            <p:ph type="title"/>
          </p:nvPr>
        </p:nvSpPr>
        <p:spPr/>
        <p:txBody>
          <a:bodyPr/>
          <a:lstStyle/>
          <a:p>
            <a:pPr algn="ctr"/>
            <a:r>
              <a:rPr lang="en-GB" dirty="0"/>
              <a:t>Emergency Hormonal Contraception (The Morning After Pill)</a:t>
            </a:r>
          </a:p>
        </p:txBody>
      </p:sp>
      <p:sp>
        <p:nvSpPr>
          <p:cNvPr id="3" name="Content Placeholder 2">
            <a:extLst>
              <a:ext uri="{FF2B5EF4-FFF2-40B4-BE49-F238E27FC236}">
                <a16:creationId xmlns:a16="http://schemas.microsoft.com/office/drawing/2014/main" id="{7945F1F5-5619-4634-B3F7-007779DC8898}"/>
              </a:ext>
            </a:extLst>
          </p:cNvPr>
          <p:cNvSpPr>
            <a:spLocks noGrp="1"/>
          </p:cNvSpPr>
          <p:nvPr>
            <p:ph idx="1"/>
          </p:nvPr>
        </p:nvSpPr>
        <p:spPr>
          <a:xfrm>
            <a:off x="685800" y="1390357"/>
            <a:ext cx="8153400" cy="4191000"/>
          </a:xfrm>
        </p:spPr>
        <p:txBody>
          <a:bodyPr/>
          <a:lstStyle/>
          <a:p>
            <a:r>
              <a:rPr lang="en-GB" sz="1600" dirty="0"/>
              <a:t>Emergency contraceptive or “the morning after” pill works by delaying ovulation (release of an egg) and by thickening the mucus lining at the cervix therefore preventing sperm getting in to the uterus. </a:t>
            </a:r>
          </a:p>
          <a:p>
            <a:pPr marL="0" indent="0">
              <a:buNone/>
            </a:pPr>
            <a:endParaRPr lang="en-GB" sz="1600" dirty="0"/>
          </a:p>
          <a:p>
            <a:r>
              <a:rPr lang="en-GB" sz="1600" dirty="0" err="1"/>
              <a:t>Levonelle</a:t>
            </a:r>
            <a:r>
              <a:rPr lang="en-GB" sz="1600" dirty="0"/>
              <a:t> (Levonorgestrel) can be taken up to 72 hours after unprotected sex, and is more effective the earlier that you take it. Young people in Enfield can access emergency hormonal contraception for free at sexual health clinics and in certain pharmacies. </a:t>
            </a:r>
          </a:p>
          <a:p>
            <a:endParaRPr lang="en-GB" sz="1600" dirty="0"/>
          </a:p>
          <a:p>
            <a:r>
              <a:rPr lang="en-GB" sz="1600" dirty="0"/>
              <a:t>Ella One (</a:t>
            </a:r>
            <a:r>
              <a:rPr lang="en-GB" sz="1600" dirty="0" err="1"/>
              <a:t>Ulipristral</a:t>
            </a:r>
            <a:r>
              <a:rPr lang="en-GB" sz="1600" dirty="0"/>
              <a:t> Acetate) can be taken up to 120 hours (5 days) after unprotected sex. It is free at sexual health clinics, or at pharmacies with a prescription from your GP.</a:t>
            </a:r>
          </a:p>
          <a:p>
            <a:endParaRPr lang="en-GB" sz="1600" dirty="0"/>
          </a:p>
          <a:p>
            <a:r>
              <a:rPr lang="en-GB" sz="1600" dirty="0"/>
              <a:t>The IUD coil is made from plastic and copper. It stops fertilisation, and prevents fertilised eggs from implanting in the womb and can be fitted up to 120 hours after unprotected sex, or 5 days after the earliest time you could have ovulated. It is free from sexual health clinics. You can continue using it as your regular form of contraception once fitted. You can also access this in A&amp;E when sexual health clinics and pharmacies may be closed. </a:t>
            </a:r>
          </a:p>
        </p:txBody>
      </p:sp>
    </p:spTree>
    <p:extLst>
      <p:ext uri="{BB962C8B-B14F-4D97-AF65-F5344CB8AC3E}">
        <p14:creationId xmlns:p14="http://schemas.microsoft.com/office/powerpoint/2010/main" val="1083383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FBEDF-A083-4CA0-9F6B-EA719182F431}"/>
              </a:ext>
            </a:extLst>
          </p:cNvPr>
          <p:cNvSpPr>
            <a:spLocks noGrp="1"/>
          </p:cNvSpPr>
          <p:nvPr>
            <p:ph type="title"/>
          </p:nvPr>
        </p:nvSpPr>
        <p:spPr/>
        <p:txBody>
          <a:bodyPr/>
          <a:lstStyle/>
          <a:p>
            <a:pPr algn="ctr"/>
            <a:r>
              <a:rPr lang="en-GB" dirty="0"/>
              <a:t>Emergency Hormonal Contraception (The Morning After Pill)</a:t>
            </a:r>
          </a:p>
        </p:txBody>
      </p:sp>
      <p:sp>
        <p:nvSpPr>
          <p:cNvPr id="3" name="Content Placeholder 2">
            <a:extLst>
              <a:ext uri="{FF2B5EF4-FFF2-40B4-BE49-F238E27FC236}">
                <a16:creationId xmlns:a16="http://schemas.microsoft.com/office/drawing/2014/main" id="{035CF09C-214A-4C1A-9B27-4DBE1E71F74C}"/>
              </a:ext>
            </a:extLst>
          </p:cNvPr>
          <p:cNvSpPr>
            <a:spLocks noGrp="1"/>
          </p:cNvSpPr>
          <p:nvPr>
            <p:ph idx="1"/>
          </p:nvPr>
        </p:nvSpPr>
        <p:spPr>
          <a:xfrm>
            <a:off x="691273" y="1432560"/>
            <a:ext cx="8153400" cy="4191000"/>
          </a:xfrm>
        </p:spPr>
        <p:txBody>
          <a:bodyPr/>
          <a:lstStyle/>
          <a:p>
            <a:pPr marL="0" indent="0">
              <a:buNone/>
            </a:pPr>
            <a:r>
              <a:rPr lang="en-GB" sz="1400" b="1" dirty="0"/>
              <a:t>Quiz – myths and facts </a:t>
            </a:r>
          </a:p>
          <a:p>
            <a:pPr marL="0" indent="0">
              <a:buNone/>
            </a:pPr>
            <a:r>
              <a:rPr lang="en-GB" sz="1400" b="1" dirty="0"/>
              <a:t>The morning after pill can only be taken the morning after? </a:t>
            </a:r>
          </a:p>
          <a:p>
            <a:pPr marL="0" indent="0">
              <a:buNone/>
            </a:pPr>
            <a:r>
              <a:rPr lang="en-GB" sz="1400" dirty="0"/>
              <a:t>The morning after pill is not an accurate name and young people should be encouraged to call it emergency contraception.  The pill can actually be taken up to five days after unprotected sex, depending on which type of pill you take. The sooner you take the morning after pill, the greater the chances of avoiding pregnancy.</a:t>
            </a:r>
          </a:p>
          <a:p>
            <a:pPr marL="0" indent="0">
              <a:buNone/>
            </a:pPr>
            <a:endParaRPr lang="en-GB" sz="1400" b="1" dirty="0"/>
          </a:p>
          <a:p>
            <a:pPr marL="0" indent="0">
              <a:buNone/>
            </a:pPr>
            <a:r>
              <a:rPr lang="en-GB" sz="1400" b="1" dirty="0"/>
              <a:t>Emergency contraception is an abortion?</a:t>
            </a:r>
          </a:p>
          <a:p>
            <a:pPr marL="0" indent="0">
              <a:buNone/>
            </a:pPr>
            <a:r>
              <a:rPr lang="en-GB" sz="1400" dirty="0"/>
              <a:t>Many people do not like the idea of taking emergency contraception because they think it induces an abortion.  It does not, it prevents pregnancy. </a:t>
            </a:r>
          </a:p>
          <a:p>
            <a:pPr marL="0" indent="0">
              <a:buNone/>
            </a:pPr>
            <a:endParaRPr lang="en-GB" sz="1400" dirty="0"/>
          </a:p>
          <a:p>
            <a:pPr marL="0" indent="0">
              <a:buNone/>
            </a:pPr>
            <a:r>
              <a:rPr lang="en-GB" sz="1400" b="1" dirty="0"/>
              <a:t>Taking emergency contraception prevents pregnancy for the rest of your cycle? </a:t>
            </a:r>
          </a:p>
          <a:p>
            <a:pPr marL="0" indent="0">
              <a:buNone/>
            </a:pPr>
            <a:r>
              <a:rPr lang="en-GB" sz="1400" dirty="0"/>
              <a:t>Taking the emergency contraceptive pill does not protect you from pregnancy later on in your cycle. If you have sex again before you have your period, you would need to use another form of contraception. Emergency contraception is not designed to be used as a regular form of contraception but can be used more than once in a cycle if necessary.</a:t>
            </a:r>
          </a:p>
          <a:p>
            <a:pPr marL="0" indent="0">
              <a:buNone/>
            </a:pPr>
            <a:endParaRPr lang="en-GB" sz="1400" dirty="0"/>
          </a:p>
          <a:p>
            <a:pPr marL="0" indent="0">
              <a:buNone/>
            </a:pPr>
            <a:r>
              <a:rPr lang="en-GB" sz="1400" b="1" dirty="0"/>
              <a:t>It will still work if you're sick afterwards?</a:t>
            </a:r>
          </a:p>
          <a:p>
            <a:pPr marL="0" indent="0">
              <a:buNone/>
            </a:pPr>
            <a:r>
              <a:rPr lang="en-GB" sz="1400" dirty="0"/>
              <a:t>If you are sick within three hours of taking emergency contraception please seek medical advice as you will need a further dose or a different method of emergency contraception. </a:t>
            </a:r>
          </a:p>
          <a:p>
            <a:pPr marL="0" indent="0">
              <a:buNone/>
            </a:pPr>
            <a:endParaRPr lang="en-GB" dirty="0"/>
          </a:p>
        </p:txBody>
      </p:sp>
    </p:spTree>
    <p:extLst>
      <p:ext uri="{BB962C8B-B14F-4D97-AF65-F5344CB8AC3E}">
        <p14:creationId xmlns:p14="http://schemas.microsoft.com/office/powerpoint/2010/main" val="2224822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63668-59C2-421E-815E-82B02003922A}"/>
              </a:ext>
            </a:extLst>
          </p:cNvPr>
          <p:cNvSpPr>
            <a:spLocks noGrp="1"/>
          </p:cNvSpPr>
          <p:nvPr>
            <p:ph type="title"/>
          </p:nvPr>
        </p:nvSpPr>
        <p:spPr/>
        <p:txBody>
          <a:bodyPr/>
          <a:lstStyle/>
          <a:p>
            <a:pPr algn="ctr"/>
            <a:r>
              <a:rPr lang="en-GB" dirty="0">
                <a:solidFill>
                  <a:srgbClr val="FF0000"/>
                </a:solidFill>
                <a:latin typeface="+mn-lt"/>
                <a:hlinkClick r:id="rId3">
                  <a:extLst>
                    <a:ext uri="{A12FA001-AC4F-418D-AE19-62706E023703}">
                      <ahyp:hlinkClr xmlns:ahyp="http://schemas.microsoft.com/office/drawing/2018/hyperlinkcolor" val="tx"/>
                    </a:ext>
                  </a:extLst>
                </a:hlinkClick>
              </a:rPr>
              <a:t>Condom Excuses…</a:t>
            </a:r>
            <a:endParaRPr lang="en-GB" dirty="0">
              <a:solidFill>
                <a:srgbClr val="FF0000"/>
              </a:solidFill>
              <a:latin typeface="+mn-lt"/>
            </a:endParaRPr>
          </a:p>
        </p:txBody>
      </p:sp>
      <p:sp>
        <p:nvSpPr>
          <p:cNvPr id="3" name="Content Placeholder 2">
            <a:extLst>
              <a:ext uri="{FF2B5EF4-FFF2-40B4-BE49-F238E27FC236}">
                <a16:creationId xmlns:a16="http://schemas.microsoft.com/office/drawing/2014/main" id="{ADEB6FA6-3074-4E05-950E-FF300938A212}"/>
              </a:ext>
            </a:extLst>
          </p:cNvPr>
          <p:cNvSpPr>
            <a:spLocks noGrp="1"/>
          </p:cNvSpPr>
          <p:nvPr>
            <p:ph idx="1"/>
          </p:nvPr>
        </p:nvSpPr>
        <p:spPr/>
        <p:txBody>
          <a:bodyPr/>
          <a:lstStyle/>
          <a:p>
            <a:r>
              <a:rPr lang="en-GB" sz="1600" dirty="0"/>
              <a:t>I only use condoms if I think someone has an STI</a:t>
            </a:r>
          </a:p>
          <a:p>
            <a:r>
              <a:rPr lang="en-GB" sz="1600" dirty="0"/>
              <a:t>Condoms spoil sex for me</a:t>
            </a:r>
          </a:p>
          <a:p>
            <a:r>
              <a:rPr lang="en-GB" sz="1600" dirty="0"/>
              <a:t>Why bother? STIs can be cured with antibiotics</a:t>
            </a:r>
          </a:p>
          <a:p>
            <a:r>
              <a:rPr lang="en-GB" sz="1600" dirty="0"/>
              <a:t>Sex feels so much better without… it’s worth the risk</a:t>
            </a:r>
          </a:p>
          <a:p>
            <a:r>
              <a:rPr lang="en-GB" sz="1600" dirty="0"/>
              <a:t>No one would have unprotected sex if they had an STI!</a:t>
            </a:r>
          </a:p>
          <a:p>
            <a:r>
              <a:rPr lang="en-GB" sz="1600" dirty="0"/>
              <a:t>We use another method, so we don’t need to</a:t>
            </a:r>
          </a:p>
          <a:p>
            <a:r>
              <a:rPr lang="en-GB" sz="1600" dirty="0"/>
              <a:t>But condoms make sex crap!</a:t>
            </a:r>
          </a:p>
          <a:p>
            <a:r>
              <a:rPr lang="en-GB" sz="1600" dirty="0"/>
              <a:t>It’s SO hard to stop in the heat of the moment</a:t>
            </a:r>
          </a:p>
          <a:p>
            <a:r>
              <a:rPr lang="en-GB" sz="1600" dirty="0"/>
              <a:t>I’m not a dirty person, why should I use condoms?</a:t>
            </a:r>
          </a:p>
          <a:p>
            <a:r>
              <a:rPr lang="en-GB" sz="1600" dirty="0"/>
              <a:t>I forget when I’m drunk or high</a:t>
            </a:r>
          </a:p>
          <a:p>
            <a:r>
              <a:rPr lang="en-GB" sz="1600" dirty="0"/>
              <a:t>I can’t afford condoms!</a:t>
            </a:r>
          </a:p>
        </p:txBody>
      </p:sp>
    </p:spTree>
    <p:extLst>
      <p:ext uri="{BB962C8B-B14F-4D97-AF65-F5344CB8AC3E}">
        <p14:creationId xmlns:p14="http://schemas.microsoft.com/office/powerpoint/2010/main" val="262818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390F-3627-47E6-AA13-D25AFCD79334}"/>
              </a:ext>
            </a:extLst>
          </p:cNvPr>
          <p:cNvSpPr>
            <a:spLocks noGrp="1"/>
          </p:cNvSpPr>
          <p:nvPr>
            <p:ph type="title"/>
          </p:nvPr>
        </p:nvSpPr>
        <p:spPr/>
        <p:txBody>
          <a:bodyPr/>
          <a:lstStyle/>
          <a:p>
            <a:r>
              <a:rPr lang="en-GB" dirty="0"/>
              <a:t>Activities and resources to teach about contraception</a:t>
            </a:r>
          </a:p>
        </p:txBody>
      </p:sp>
      <p:sp>
        <p:nvSpPr>
          <p:cNvPr id="3" name="Content Placeholder 2">
            <a:extLst>
              <a:ext uri="{FF2B5EF4-FFF2-40B4-BE49-F238E27FC236}">
                <a16:creationId xmlns:a16="http://schemas.microsoft.com/office/drawing/2014/main" id="{AC548F08-0B69-49BD-8B7B-D34B609D2F5E}"/>
              </a:ext>
            </a:extLst>
          </p:cNvPr>
          <p:cNvSpPr>
            <a:spLocks noGrp="1"/>
          </p:cNvSpPr>
          <p:nvPr>
            <p:ph idx="1"/>
          </p:nvPr>
        </p:nvSpPr>
        <p:spPr>
          <a:xfrm>
            <a:off x="685800" y="1333500"/>
            <a:ext cx="8153400" cy="4191000"/>
          </a:xfrm>
        </p:spPr>
        <p:txBody>
          <a:bodyPr/>
          <a:lstStyle/>
          <a:p>
            <a:pPr marL="0" indent="0">
              <a:buNone/>
            </a:pPr>
            <a:r>
              <a:rPr lang="en-GB" sz="1800" dirty="0"/>
              <a:t>BISH – a website for over 14’s – a guide to love, sex and you! </a:t>
            </a:r>
          </a:p>
          <a:p>
            <a:r>
              <a:rPr lang="en-GB" sz="1800" dirty="0">
                <a:hlinkClick r:id="rId2"/>
              </a:rPr>
              <a:t>https://www.bishuk.com/</a:t>
            </a:r>
            <a:r>
              <a:rPr lang="en-GB" sz="1800" dirty="0"/>
              <a:t> </a:t>
            </a:r>
          </a:p>
          <a:p>
            <a:pPr marL="0" indent="0">
              <a:buNone/>
            </a:pPr>
            <a:r>
              <a:rPr lang="en-GB" sz="1800" dirty="0"/>
              <a:t>Book with 200+ activities for educators working with young people - £30.63</a:t>
            </a:r>
            <a:endParaRPr lang="en-GB" sz="1800" dirty="0">
              <a:hlinkClick r:id="" action="ppaction://noaction"/>
            </a:endParaRPr>
          </a:p>
          <a:p>
            <a:pPr marL="0" indent="0">
              <a:buNone/>
            </a:pPr>
            <a:r>
              <a:rPr lang="en-GB" sz="1800" dirty="0">
                <a:hlinkClick r:id="" action="ppaction://noaction"/>
              </a:rPr>
              <a:t>https://www.amazon.co.uk/Relationships-Education-Lesson-Ideas-Century/dp/0815393636</a:t>
            </a:r>
            <a:endParaRPr lang="en-GB" sz="1800" dirty="0"/>
          </a:p>
          <a:p>
            <a:pPr marL="0" indent="0">
              <a:buNone/>
            </a:pPr>
            <a:r>
              <a:rPr lang="en-GB" sz="1800" dirty="0"/>
              <a:t>Brook – a website for under 25s - sexual health and wellbeing guide</a:t>
            </a:r>
          </a:p>
          <a:p>
            <a:r>
              <a:rPr lang="en-GB" sz="1800" dirty="0">
                <a:hlinkClick r:id="rId3"/>
              </a:rPr>
              <a:t>https://www.brook.org.uk/topics/contraception/</a:t>
            </a:r>
            <a:r>
              <a:rPr lang="en-GB" sz="1800" dirty="0"/>
              <a:t> </a:t>
            </a:r>
          </a:p>
          <a:p>
            <a:pPr marL="0" indent="0">
              <a:buNone/>
            </a:pPr>
            <a:r>
              <a:rPr lang="en-GB" sz="1800" dirty="0"/>
              <a:t>Brook – free training courses online </a:t>
            </a:r>
          </a:p>
          <a:p>
            <a:pPr marL="0" indent="0">
              <a:buNone/>
            </a:pPr>
            <a:r>
              <a:rPr lang="en-GB" sz="1800" dirty="0">
                <a:hlinkClick r:id="rId4"/>
              </a:rPr>
              <a:t>https://learn.brook.org.uk/</a:t>
            </a:r>
            <a:r>
              <a:rPr lang="en-GB" sz="1800" dirty="0"/>
              <a:t> </a:t>
            </a:r>
          </a:p>
          <a:p>
            <a:pPr marL="0" indent="0">
              <a:buNone/>
            </a:pPr>
            <a:r>
              <a:rPr lang="en-GB" sz="1800" dirty="0"/>
              <a:t>Childline </a:t>
            </a:r>
          </a:p>
          <a:p>
            <a:r>
              <a:rPr lang="en-GB" sz="1800" dirty="0">
                <a:hlinkClick r:id="rId5"/>
              </a:rPr>
              <a:t>https://www.childline.org.uk/info-advice/friends-relationships-sex/sex-relationships/contraception-safe-sex/</a:t>
            </a:r>
            <a:endParaRPr lang="en-GB" sz="1800" dirty="0"/>
          </a:p>
          <a:p>
            <a:pPr marL="0" indent="0">
              <a:buNone/>
            </a:pPr>
            <a:r>
              <a:rPr lang="en-GB" sz="1800" dirty="0" err="1"/>
              <a:t>Sexwise</a:t>
            </a:r>
            <a:r>
              <a:rPr lang="en-GB" sz="1800" dirty="0"/>
              <a:t> (formally FPA and now run by Public Health) </a:t>
            </a:r>
          </a:p>
          <a:p>
            <a:r>
              <a:rPr lang="en-GB" sz="1800" dirty="0">
                <a:hlinkClick r:id="rId6"/>
              </a:rPr>
              <a:t>https://www.sexwise.org.uk/contraception</a:t>
            </a:r>
            <a:r>
              <a:rPr lang="en-GB" sz="1800" dirty="0"/>
              <a:t> </a:t>
            </a:r>
          </a:p>
          <a:p>
            <a:pPr marL="0" indent="0">
              <a:buNone/>
            </a:pPr>
            <a:r>
              <a:rPr lang="en-GB" sz="1800" dirty="0"/>
              <a:t>Padlet with links to a lot of resources </a:t>
            </a:r>
          </a:p>
          <a:p>
            <a:r>
              <a:rPr lang="en-GB" sz="1800" dirty="0">
                <a:hlinkClick r:id="rId7"/>
              </a:rPr>
              <a:t>https://padlet.com/sharondavies1/sx3v2f1dc4tjjo11</a:t>
            </a:r>
            <a:r>
              <a:rPr lang="en-GB" sz="1800" dirty="0"/>
              <a:t> </a:t>
            </a:r>
          </a:p>
        </p:txBody>
      </p:sp>
    </p:spTree>
    <p:extLst>
      <p:ext uri="{BB962C8B-B14F-4D97-AF65-F5344CB8AC3E}">
        <p14:creationId xmlns:p14="http://schemas.microsoft.com/office/powerpoint/2010/main" val="44996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F73E-8BAA-4588-AA95-AE0B8BFDBE10}"/>
              </a:ext>
            </a:extLst>
          </p:cNvPr>
          <p:cNvSpPr>
            <a:spLocks noGrp="1"/>
          </p:cNvSpPr>
          <p:nvPr>
            <p:ph type="title"/>
          </p:nvPr>
        </p:nvSpPr>
        <p:spPr/>
        <p:txBody>
          <a:bodyPr/>
          <a:lstStyle/>
          <a:p>
            <a:pPr algn="ctr"/>
            <a:r>
              <a:rPr lang="en-GB" dirty="0"/>
              <a:t>What we’ll cover today </a:t>
            </a:r>
          </a:p>
        </p:txBody>
      </p:sp>
      <p:sp>
        <p:nvSpPr>
          <p:cNvPr id="3" name="Content Placeholder 2">
            <a:extLst>
              <a:ext uri="{FF2B5EF4-FFF2-40B4-BE49-F238E27FC236}">
                <a16:creationId xmlns:a16="http://schemas.microsoft.com/office/drawing/2014/main" id="{A914FC7F-7D3C-49EF-862A-9CDB747678A4}"/>
              </a:ext>
            </a:extLst>
          </p:cNvPr>
          <p:cNvSpPr>
            <a:spLocks noGrp="1"/>
          </p:cNvSpPr>
          <p:nvPr>
            <p:ph idx="1"/>
          </p:nvPr>
        </p:nvSpPr>
        <p:spPr/>
        <p:txBody>
          <a:bodyPr/>
          <a:lstStyle/>
          <a:p>
            <a:r>
              <a:rPr lang="en-GB" dirty="0"/>
              <a:t>Contraception &amp; emergency hormonal contraception (morning after pill)</a:t>
            </a:r>
          </a:p>
          <a:p>
            <a:r>
              <a:rPr lang="en-GB" dirty="0"/>
              <a:t>Sexting</a:t>
            </a:r>
          </a:p>
          <a:p>
            <a:r>
              <a:rPr lang="en-GB" dirty="0"/>
              <a:t>Grooming</a:t>
            </a:r>
          </a:p>
          <a:p>
            <a:r>
              <a:rPr lang="en-GB" dirty="0"/>
              <a:t>Child sexual exploitation </a:t>
            </a:r>
          </a:p>
          <a:p>
            <a:r>
              <a:rPr lang="en-GB" dirty="0"/>
              <a:t>C-Card and clinic opening times</a:t>
            </a:r>
          </a:p>
          <a:p>
            <a:endParaRPr lang="en-GB" dirty="0"/>
          </a:p>
        </p:txBody>
      </p:sp>
    </p:spTree>
    <p:extLst>
      <p:ext uri="{BB962C8B-B14F-4D97-AF65-F5344CB8AC3E}">
        <p14:creationId xmlns:p14="http://schemas.microsoft.com/office/powerpoint/2010/main" val="307516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1678-219C-45C9-B091-2614C948D36A}"/>
              </a:ext>
            </a:extLst>
          </p:cNvPr>
          <p:cNvSpPr>
            <a:spLocks noGrp="1"/>
          </p:cNvSpPr>
          <p:nvPr>
            <p:ph type="title"/>
          </p:nvPr>
        </p:nvSpPr>
        <p:spPr/>
        <p:txBody>
          <a:bodyPr/>
          <a:lstStyle/>
          <a:p>
            <a:pPr algn="ctr"/>
            <a:r>
              <a:rPr lang="en-GB" dirty="0"/>
              <a:t>Staying safe </a:t>
            </a:r>
          </a:p>
        </p:txBody>
      </p:sp>
      <p:pic>
        <p:nvPicPr>
          <p:cNvPr id="6146" name="Picture 2" descr="Kingswood Parks Primary School - Parental Information">
            <a:extLst>
              <a:ext uri="{FF2B5EF4-FFF2-40B4-BE49-F238E27FC236}">
                <a16:creationId xmlns:a16="http://schemas.microsoft.com/office/drawing/2014/main" id="{F210C8A5-B557-46FE-A091-77127F0751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6875" y="2033587"/>
            <a:ext cx="619125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076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6066F-4456-4C8C-90E9-39DC7EF151E4}"/>
              </a:ext>
            </a:extLst>
          </p:cNvPr>
          <p:cNvSpPr>
            <a:spLocks noGrp="1"/>
          </p:cNvSpPr>
          <p:nvPr>
            <p:ph type="title"/>
          </p:nvPr>
        </p:nvSpPr>
        <p:spPr/>
        <p:txBody>
          <a:bodyPr/>
          <a:lstStyle/>
          <a:p>
            <a:pPr algn="ctr"/>
            <a:r>
              <a:rPr lang="en-GB" dirty="0"/>
              <a:t>What is sexting?</a:t>
            </a:r>
          </a:p>
        </p:txBody>
      </p:sp>
      <p:sp>
        <p:nvSpPr>
          <p:cNvPr id="3" name="Content Placeholder 2">
            <a:extLst>
              <a:ext uri="{FF2B5EF4-FFF2-40B4-BE49-F238E27FC236}">
                <a16:creationId xmlns:a16="http://schemas.microsoft.com/office/drawing/2014/main" id="{A91BB9A0-872E-419B-977A-E866CFFFED84}"/>
              </a:ext>
            </a:extLst>
          </p:cNvPr>
          <p:cNvSpPr>
            <a:spLocks noGrp="1"/>
          </p:cNvSpPr>
          <p:nvPr>
            <p:ph idx="1"/>
          </p:nvPr>
        </p:nvSpPr>
        <p:spPr/>
        <p:txBody>
          <a:bodyPr/>
          <a:lstStyle/>
          <a:p>
            <a:r>
              <a:rPr lang="en-GB" sz="1600" dirty="0"/>
              <a:t>Sexting means sending indecent images / nudes (pictures and/or videos) of yourself or others or sending sexually explicit messages. </a:t>
            </a:r>
          </a:p>
          <a:p>
            <a:pPr marL="0" indent="0">
              <a:buNone/>
            </a:pPr>
            <a:endParaRPr lang="en-GB" sz="1600" dirty="0"/>
          </a:p>
          <a:p>
            <a:r>
              <a:rPr lang="en-GB" sz="1600" dirty="0"/>
              <a:t>Sexting can happen on any electronic device that allows sharing of media and messages including smartphones, tablets, laptops or mobiles.</a:t>
            </a:r>
          </a:p>
          <a:p>
            <a:pPr marL="0" indent="0">
              <a:buNone/>
            </a:pPr>
            <a:endParaRPr lang="en-GB" sz="1600" dirty="0"/>
          </a:p>
          <a:p>
            <a:r>
              <a:rPr lang="en-GB" sz="1600" b="1" dirty="0"/>
              <a:t>Requesting, taking, sending or possessing</a:t>
            </a:r>
            <a:r>
              <a:rPr lang="en-GB" sz="1600" dirty="0"/>
              <a:t> sexual messages, images or videos </a:t>
            </a:r>
            <a:r>
              <a:rPr lang="en-GB" sz="1600" u="sng" dirty="0"/>
              <a:t>of anyone under 18 is illegal</a:t>
            </a:r>
            <a:r>
              <a:rPr lang="en-GB" sz="1600" dirty="0">
                <a:sym typeface="Wingdings" panose="05000000000000000000" pitchFamily="2" charset="2"/>
              </a:rPr>
              <a:t> </a:t>
            </a:r>
            <a:r>
              <a:rPr lang="en-GB" sz="1600" dirty="0"/>
              <a:t>even if the people in it agreed to it.</a:t>
            </a:r>
          </a:p>
          <a:p>
            <a:endParaRPr lang="en-GB" sz="1600" dirty="0"/>
          </a:p>
          <a:p>
            <a:r>
              <a:rPr lang="en-GB" sz="1600" dirty="0"/>
              <a:t>For under 18s, it is classed as a form of child abuse or child sexual exploitation.</a:t>
            </a:r>
          </a:p>
          <a:p>
            <a:endParaRPr lang="en-GB" dirty="0"/>
          </a:p>
        </p:txBody>
      </p:sp>
    </p:spTree>
    <p:extLst>
      <p:ext uri="{BB962C8B-B14F-4D97-AF65-F5344CB8AC3E}">
        <p14:creationId xmlns:p14="http://schemas.microsoft.com/office/powerpoint/2010/main" val="3789806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9C86-21A8-40C2-92EC-460E2D9C7A30}"/>
              </a:ext>
            </a:extLst>
          </p:cNvPr>
          <p:cNvSpPr>
            <a:spLocks noGrp="1"/>
          </p:cNvSpPr>
          <p:nvPr>
            <p:ph type="title"/>
          </p:nvPr>
        </p:nvSpPr>
        <p:spPr/>
        <p:txBody>
          <a:bodyPr/>
          <a:lstStyle/>
          <a:p>
            <a:pPr algn="ctr"/>
            <a:r>
              <a:rPr lang="en-GB" dirty="0"/>
              <a:t>Why young people send nudes? </a:t>
            </a:r>
          </a:p>
        </p:txBody>
      </p:sp>
      <p:sp>
        <p:nvSpPr>
          <p:cNvPr id="3" name="Content Placeholder 2">
            <a:extLst>
              <a:ext uri="{FF2B5EF4-FFF2-40B4-BE49-F238E27FC236}">
                <a16:creationId xmlns:a16="http://schemas.microsoft.com/office/drawing/2014/main" id="{69730076-737F-4CB6-BFD2-925DD32C39EC}"/>
              </a:ext>
            </a:extLst>
          </p:cNvPr>
          <p:cNvSpPr>
            <a:spLocks noGrp="1"/>
          </p:cNvSpPr>
          <p:nvPr>
            <p:ph idx="1"/>
          </p:nvPr>
        </p:nvSpPr>
        <p:spPr>
          <a:xfrm>
            <a:off x="685800" y="1196752"/>
            <a:ext cx="8153400" cy="4191000"/>
          </a:xfrm>
        </p:spPr>
        <p:txBody>
          <a:bodyPr/>
          <a:lstStyle/>
          <a:p>
            <a:r>
              <a:rPr lang="en-GB" sz="1800" dirty="0"/>
              <a:t>Peer pressure</a:t>
            </a:r>
          </a:p>
          <a:p>
            <a:pPr marL="0" indent="0">
              <a:buNone/>
            </a:pPr>
            <a:endParaRPr lang="en-GB" sz="1800" dirty="0"/>
          </a:p>
          <a:p>
            <a:r>
              <a:rPr lang="en-GB" sz="1800" dirty="0"/>
              <a:t>Feeling pressured to sext as a way of proving their sexuality</a:t>
            </a:r>
          </a:p>
          <a:p>
            <a:pPr marL="0" indent="0">
              <a:buNone/>
            </a:pPr>
            <a:endParaRPr lang="en-GB" sz="1800" dirty="0"/>
          </a:p>
          <a:p>
            <a:r>
              <a:rPr lang="en-GB" sz="1800" dirty="0"/>
              <a:t>As a result of harassment, threats or blackmail</a:t>
            </a:r>
          </a:p>
          <a:p>
            <a:pPr marL="0" indent="0">
              <a:buNone/>
            </a:pPr>
            <a:endParaRPr lang="en-GB" sz="1800" dirty="0"/>
          </a:p>
          <a:p>
            <a:r>
              <a:rPr lang="en-GB" sz="1800" dirty="0"/>
              <a:t>Seeking someone’s approval</a:t>
            </a:r>
          </a:p>
          <a:p>
            <a:pPr marL="0" indent="0">
              <a:buNone/>
            </a:pPr>
            <a:endParaRPr lang="en-GB" sz="1800" dirty="0"/>
          </a:p>
          <a:p>
            <a:r>
              <a:rPr lang="en-GB" sz="1800" dirty="0"/>
              <a:t>Long distance/ online relationships, where there is a desire to have a sexual relationship</a:t>
            </a:r>
          </a:p>
          <a:p>
            <a:pPr marL="0" indent="0">
              <a:buNone/>
            </a:pPr>
            <a:endParaRPr lang="en-GB" sz="1800" dirty="0"/>
          </a:p>
          <a:p>
            <a:r>
              <a:rPr lang="en-GB" sz="1800" dirty="0"/>
              <a:t>Confidence in their looks, which they want to share with other people</a:t>
            </a:r>
          </a:p>
          <a:p>
            <a:endParaRPr lang="en-GB" sz="1800" dirty="0"/>
          </a:p>
          <a:p>
            <a:r>
              <a:rPr lang="en-GB" sz="1800" dirty="0"/>
              <a:t>Lockdown boredom and not being able to see people face to face</a:t>
            </a:r>
          </a:p>
          <a:p>
            <a:endParaRPr lang="en-GB" dirty="0"/>
          </a:p>
        </p:txBody>
      </p:sp>
    </p:spTree>
    <p:extLst>
      <p:ext uri="{BB962C8B-B14F-4D97-AF65-F5344CB8AC3E}">
        <p14:creationId xmlns:p14="http://schemas.microsoft.com/office/powerpoint/2010/main" val="494884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357B-96A5-427D-9583-D917594C0F2B}"/>
              </a:ext>
            </a:extLst>
          </p:cNvPr>
          <p:cNvSpPr>
            <a:spLocks noGrp="1"/>
          </p:cNvSpPr>
          <p:nvPr>
            <p:ph type="title"/>
          </p:nvPr>
        </p:nvSpPr>
        <p:spPr/>
        <p:txBody>
          <a:bodyPr/>
          <a:lstStyle/>
          <a:p>
            <a:pPr algn="ctr"/>
            <a:r>
              <a:rPr lang="en-GB" dirty="0"/>
              <a:t>What are the consequences?</a:t>
            </a:r>
          </a:p>
        </p:txBody>
      </p:sp>
      <p:sp>
        <p:nvSpPr>
          <p:cNvPr id="3" name="Content Placeholder 2">
            <a:extLst>
              <a:ext uri="{FF2B5EF4-FFF2-40B4-BE49-F238E27FC236}">
                <a16:creationId xmlns:a16="http://schemas.microsoft.com/office/drawing/2014/main" id="{BFFF28D9-4177-459B-9386-CECB7F3DF82F}"/>
              </a:ext>
            </a:extLst>
          </p:cNvPr>
          <p:cNvSpPr>
            <a:spLocks noGrp="1"/>
          </p:cNvSpPr>
          <p:nvPr>
            <p:ph idx="1"/>
          </p:nvPr>
        </p:nvSpPr>
        <p:spPr/>
        <p:txBody>
          <a:bodyPr/>
          <a:lstStyle/>
          <a:p>
            <a:r>
              <a:rPr lang="en-GB" sz="1800" dirty="0"/>
              <a:t>Having any indecent images / messages / videos of somebody under 18 is a criminal offence, even if the people are the same age</a:t>
            </a:r>
          </a:p>
          <a:p>
            <a:pPr marL="0" indent="0">
              <a:buNone/>
            </a:pPr>
            <a:endParaRPr lang="en-GB" sz="1800" dirty="0"/>
          </a:p>
          <a:p>
            <a:r>
              <a:rPr lang="en-GB" sz="1800" dirty="0"/>
              <a:t>If a person is under 18 and sends, uploads, forwards material to friends or partners, this is breaking the law, even if they are photos of themselves</a:t>
            </a:r>
          </a:p>
          <a:p>
            <a:pPr marL="0" indent="0">
              <a:buNone/>
            </a:pPr>
            <a:endParaRPr lang="en-GB" sz="1800" dirty="0"/>
          </a:p>
          <a:p>
            <a:r>
              <a:rPr lang="en-GB" sz="1800" dirty="0"/>
              <a:t>Sharing – anyone could see it</a:t>
            </a:r>
          </a:p>
          <a:p>
            <a:pPr marL="0" indent="0">
              <a:buNone/>
            </a:pPr>
            <a:endParaRPr lang="en-GB" sz="1800" dirty="0"/>
          </a:p>
          <a:p>
            <a:r>
              <a:rPr lang="en-GB" sz="1800" dirty="0"/>
              <a:t>Blackmail</a:t>
            </a:r>
          </a:p>
          <a:p>
            <a:pPr marL="0" indent="0">
              <a:buNone/>
            </a:pPr>
            <a:endParaRPr lang="en-GB" sz="1800" dirty="0"/>
          </a:p>
          <a:p>
            <a:r>
              <a:rPr lang="en-GB" sz="1800" dirty="0"/>
              <a:t>Used to humiliate, e.g. ‘revenge porn’</a:t>
            </a:r>
          </a:p>
          <a:p>
            <a:pPr marL="0" indent="0">
              <a:buNone/>
            </a:pPr>
            <a:endParaRPr lang="en-GB" sz="1800" dirty="0"/>
          </a:p>
          <a:p>
            <a:r>
              <a:rPr lang="en-GB" sz="1800" dirty="0"/>
              <a:t>Lead to bullying, harassment, unwanted attention </a:t>
            </a:r>
          </a:p>
          <a:p>
            <a:endParaRPr lang="en-GB" dirty="0"/>
          </a:p>
        </p:txBody>
      </p:sp>
    </p:spTree>
    <p:extLst>
      <p:ext uri="{BB962C8B-B14F-4D97-AF65-F5344CB8AC3E}">
        <p14:creationId xmlns:p14="http://schemas.microsoft.com/office/powerpoint/2010/main" val="860690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1D394-9426-47BC-A515-D901C451155C}"/>
              </a:ext>
            </a:extLst>
          </p:cNvPr>
          <p:cNvSpPr>
            <a:spLocks noGrp="1"/>
          </p:cNvSpPr>
          <p:nvPr>
            <p:ph type="title"/>
          </p:nvPr>
        </p:nvSpPr>
        <p:spPr/>
        <p:txBody>
          <a:bodyPr/>
          <a:lstStyle/>
          <a:p>
            <a:pPr algn="ctr"/>
            <a:r>
              <a:rPr lang="en-GB" dirty="0"/>
              <a:t>Grooming </a:t>
            </a:r>
          </a:p>
        </p:txBody>
      </p:sp>
      <p:sp>
        <p:nvSpPr>
          <p:cNvPr id="3" name="Content Placeholder 2">
            <a:extLst>
              <a:ext uri="{FF2B5EF4-FFF2-40B4-BE49-F238E27FC236}">
                <a16:creationId xmlns:a16="http://schemas.microsoft.com/office/drawing/2014/main" id="{2FC54905-4DE9-48E1-9202-F7373ADDF79E}"/>
              </a:ext>
            </a:extLst>
          </p:cNvPr>
          <p:cNvSpPr>
            <a:spLocks noGrp="1"/>
          </p:cNvSpPr>
          <p:nvPr>
            <p:ph idx="1"/>
          </p:nvPr>
        </p:nvSpPr>
        <p:spPr/>
        <p:txBody>
          <a:bodyPr/>
          <a:lstStyle/>
          <a:p>
            <a:r>
              <a:rPr lang="en-GB" sz="2000" dirty="0"/>
              <a:t>Grooming is when someone builds an emotional connection with a person to gain their trust for the purposes of sexual abuse, sexual exploitation, or trafficking.</a:t>
            </a:r>
          </a:p>
          <a:p>
            <a:endParaRPr lang="en-GB" sz="2000" dirty="0"/>
          </a:p>
          <a:p>
            <a:r>
              <a:rPr lang="en-GB" sz="2000" dirty="0"/>
              <a:t>Online, face-to-face, strangers, peers, people they know, male or female, any age, visible in every day life. </a:t>
            </a:r>
          </a:p>
          <a:p>
            <a:endParaRPr lang="en-GB" sz="2000" dirty="0"/>
          </a:p>
          <a:p>
            <a:r>
              <a:rPr lang="en-GB" sz="2000" dirty="0"/>
              <a:t>Groomers hide their true intentions, and may spend a long time building trust.</a:t>
            </a:r>
          </a:p>
          <a:p>
            <a:pPr marL="0" indent="0">
              <a:buNone/>
            </a:pPr>
            <a:endParaRPr lang="en-GB" dirty="0"/>
          </a:p>
        </p:txBody>
      </p:sp>
    </p:spTree>
    <p:extLst>
      <p:ext uri="{BB962C8B-B14F-4D97-AF65-F5344CB8AC3E}">
        <p14:creationId xmlns:p14="http://schemas.microsoft.com/office/powerpoint/2010/main" val="3202270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93CC-E706-4447-ACC3-9686EC6FB6B9}"/>
              </a:ext>
            </a:extLst>
          </p:cNvPr>
          <p:cNvSpPr>
            <a:spLocks noGrp="1"/>
          </p:cNvSpPr>
          <p:nvPr>
            <p:ph type="title"/>
          </p:nvPr>
        </p:nvSpPr>
        <p:spPr/>
        <p:txBody>
          <a:bodyPr/>
          <a:lstStyle/>
          <a:p>
            <a:pPr algn="ctr"/>
            <a:r>
              <a:rPr lang="en-GB" dirty="0"/>
              <a:t>Signs to look out for… </a:t>
            </a:r>
          </a:p>
        </p:txBody>
      </p:sp>
      <p:sp>
        <p:nvSpPr>
          <p:cNvPr id="3" name="Content Placeholder 2">
            <a:extLst>
              <a:ext uri="{FF2B5EF4-FFF2-40B4-BE49-F238E27FC236}">
                <a16:creationId xmlns:a16="http://schemas.microsoft.com/office/drawing/2014/main" id="{C6399A8C-FD58-4585-A214-7791A83A5C9D}"/>
              </a:ext>
            </a:extLst>
          </p:cNvPr>
          <p:cNvSpPr>
            <a:spLocks noGrp="1"/>
          </p:cNvSpPr>
          <p:nvPr>
            <p:ph idx="1"/>
          </p:nvPr>
        </p:nvSpPr>
        <p:spPr/>
        <p:txBody>
          <a:bodyPr/>
          <a:lstStyle/>
          <a:p>
            <a:r>
              <a:rPr lang="en-GB" sz="1800" b="1" dirty="0"/>
              <a:t>Pretending to be someone they are not</a:t>
            </a:r>
            <a:r>
              <a:rPr lang="en-GB" sz="1800" dirty="0"/>
              <a:t>, e.g. social media</a:t>
            </a:r>
          </a:p>
          <a:p>
            <a:pPr marL="0" indent="0">
              <a:buNone/>
            </a:pPr>
            <a:endParaRPr lang="en-GB" sz="1800" dirty="0"/>
          </a:p>
          <a:p>
            <a:r>
              <a:rPr lang="en-GB" sz="1800" b="1" dirty="0"/>
              <a:t>Keeping in touch</a:t>
            </a:r>
            <a:r>
              <a:rPr lang="en-GB" sz="1800" dirty="0"/>
              <a:t>,</a:t>
            </a:r>
            <a:r>
              <a:rPr lang="en-GB" sz="1800" b="1" dirty="0"/>
              <a:t> </a:t>
            </a:r>
            <a:r>
              <a:rPr lang="en-GB" sz="1800" dirty="0"/>
              <a:t>e.g. buying a phone, social media, meeting up</a:t>
            </a:r>
          </a:p>
          <a:p>
            <a:pPr marL="0" indent="0">
              <a:buNone/>
            </a:pPr>
            <a:endParaRPr lang="en-GB" sz="1800" dirty="0"/>
          </a:p>
          <a:p>
            <a:r>
              <a:rPr lang="en-GB" sz="1800" b="1" dirty="0"/>
              <a:t>Being a ‘safe’ person</a:t>
            </a:r>
            <a:r>
              <a:rPr lang="en-GB" sz="1800" dirty="0"/>
              <a:t>, e.g. offering advice, understanding, help, money </a:t>
            </a:r>
          </a:p>
          <a:p>
            <a:pPr marL="0" indent="0">
              <a:buNone/>
            </a:pPr>
            <a:endParaRPr lang="en-GB" sz="1800" dirty="0"/>
          </a:p>
          <a:p>
            <a:r>
              <a:rPr lang="en-GB" sz="1800" b="1" dirty="0"/>
              <a:t>Being ‘generous’</a:t>
            </a:r>
            <a:r>
              <a:rPr lang="en-GB" sz="1800" dirty="0"/>
              <a:t>,</a:t>
            </a:r>
            <a:r>
              <a:rPr lang="en-GB" sz="1800" b="1" dirty="0"/>
              <a:t> </a:t>
            </a:r>
            <a:r>
              <a:rPr lang="en-GB" sz="1800" dirty="0"/>
              <a:t>e.g. buying gifts, lending money</a:t>
            </a:r>
          </a:p>
          <a:p>
            <a:pPr marL="0" indent="0">
              <a:buNone/>
            </a:pPr>
            <a:endParaRPr lang="en-GB" sz="1800" dirty="0"/>
          </a:p>
          <a:p>
            <a:r>
              <a:rPr lang="en-GB" sz="1800" b="1" dirty="0"/>
              <a:t>Introducing negative behaviour</a:t>
            </a:r>
            <a:r>
              <a:rPr lang="en-GB" sz="1800" dirty="0"/>
              <a:t>, e.g. keeping secrets, playing truant, alcohol, drugs, porn, sexual activities</a:t>
            </a:r>
          </a:p>
          <a:p>
            <a:pPr marL="0" indent="0">
              <a:buNone/>
            </a:pPr>
            <a:endParaRPr lang="en-GB" sz="1800" dirty="0"/>
          </a:p>
          <a:p>
            <a:r>
              <a:rPr lang="en-GB" sz="1800" b="1" dirty="0"/>
              <a:t>Reinforcing dependency</a:t>
            </a:r>
            <a:r>
              <a:rPr lang="en-GB" sz="1800" dirty="0"/>
              <a:t>, e.g. guilt, mind games, threats, violence, manipulation</a:t>
            </a:r>
            <a:endParaRPr lang="en-GB" sz="1800" b="1" dirty="0"/>
          </a:p>
          <a:p>
            <a:endParaRPr lang="en-GB" dirty="0"/>
          </a:p>
        </p:txBody>
      </p:sp>
    </p:spTree>
    <p:extLst>
      <p:ext uri="{BB962C8B-B14F-4D97-AF65-F5344CB8AC3E}">
        <p14:creationId xmlns:p14="http://schemas.microsoft.com/office/powerpoint/2010/main" val="864090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C8997-6F21-455F-A4CA-DA0D685A0269}"/>
              </a:ext>
            </a:extLst>
          </p:cNvPr>
          <p:cNvSpPr>
            <a:spLocks noGrp="1"/>
          </p:cNvSpPr>
          <p:nvPr>
            <p:ph type="title"/>
          </p:nvPr>
        </p:nvSpPr>
        <p:spPr/>
        <p:txBody>
          <a:bodyPr/>
          <a:lstStyle/>
          <a:p>
            <a:pPr algn="ctr"/>
            <a:r>
              <a:rPr lang="en-GB" dirty="0"/>
              <a:t>A young person’s story… </a:t>
            </a:r>
          </a:p>
        </p:txBody>
      </p:sp>
      <p:sp>
        <p:nvSpPr>
          <p:cNvPr id="3" name="Content Placeholder 2">
            <a:extLst>
              <a:ext uri="{FF2B5EF4-FFF2-40B4-BE49-F238E27FC236}">
                <a16:creationId xmlns:a16="http://schemas.microsoft.com/office/drawing/2014/main" id="{F4F8B556-E016-4388-B12F-4F3157AC43A1}"/>
              </a:ext>
            </a:extLst>
          </p:cNvPr>
          <p:cNvSpPr>
            <a:spLocks noGrp="1"/>
          </p:cNvSpPr>
          <p:nvPr>
            <p:ph idx="1"/>
          </p:nvPr>
        </p:nvSpPr>
        <p:spPr/>
        <p:txBody>
          <a:bodyPr/>
          <a:lstStyle/>
          <a:p>
            <a:pPr marL="0" indent="0">
              <a:buNone/>
            </a:pPr>
            <a:r>
              <a:rPr lang="en-GB" dirty="0">
                <a:hlinkClick r:id="rId2"/>
              </a:rPr>
              <a:t>https://www.youtube.com/watch?v=XasNkfQ5AVM</a:t>
            </a:r>
            <a:r>
              <a:rPr lang="en-GB" dirty="0"/>
              <a:t> </a:t>
            </a:r>
          </a:p>
          <a:p>
            <a:pPr marL="0" indent="0">
              <a:buNone/>
            </a:pPr>
            <a:endParaRPr lang="en-GB" b="1" dirty="0"/>
          </a:p>
          <a:p>
            <a:r>
              <a:rPr lang="en-GB" sz="2400" dirty="0"/>
              <a:t>Police – emergency contact 999, non-emergency 101</a:t>
            </a:r>
          </a:p>
          <a:p>
            <a:r>
              <a:rPr lang="en-GB" sz="2400" dirty="0"/>
              <a:t>NSPCC – 0808 800 5000</a:t>
            </a:r>
          </a:p>
          <a:p>
            <a:r>
              <a:rPr lang="en-GB" sz="2400" dirty="0"/>
              <a:t>ChildLine – 0800 1111 </a:t>
            </a:r>
          </a:p>
          <a:p>
            <a:r>
              <a:rPr lang="en-GB" sz="2400" dirty="0"/>
              <a:t>Trusted adults – family, teachers, faith leaders… </a:t>
            </a:r>
          </a:p>
          <a:p>
            <a:pPr marL="0" indent="0">
              <a:buNone/>
            </a:pPr>
            <a:endParaRPr lang="en-GB" dirty="0"/>
          </a:p>
        </p:txBody>
      </p:sp>
    </p:spTree>
    <p:extLst>
      <p:ext uri="{BB962C8B-B14F-4D97-AF65-F5344CB8AC3E}">
        <p14:creationId xmlns:p14="http://schemas.microsoft.com/office/powerpoint/2010/main" val="3843028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390F-3627-47E6-AA13-D25AFCD79334}"/>
              </a:ext>
            </a:extLst>
          </p:cNvPr>
          <p:cNvSpPr>
            <a:spLocks noGrp="1"/>
          </p:cNvSpPr>
          <p:nvPr>
            <p:ph type="title"/>
          </p:nvPr>
        </p:nvSpPr>
        <p:spPr/>
        <p:txBody>
          <a:bodyPr/>
          <a:lstStyle/>
          <a:p>
            <a:r>
              <a:rPr lang="en-GB" dirty="0"/>
              <a:t>Activities and resources to teach about sexting, grooming, CSE</a:t>
            </a:r>
          </a:p>
        </p:txBody>
      </p:sp>
      <p:sp>
        <p:nvSpPr>
          <p:cNvPr id="3" name="Content Placeholder 2">
            <a:extLst>
              <a:ext uri="{FF2B5EF4-FFF2-40B4-BE49-F238E27FC236}">
                <a16:creationId xmlns:a16="http://schemas.microsoft.com/office/drawing/2014/main" id="{AC548F08-0B69-49BD-8B7B-D34B609D2F5E}"/>
              </a:ext>
            </a:extLst>
          </p:cNvPr>
          <p:cNvSpPr>
            <a:spLocks noGrp="1"/>
          </p:cNvSpPr>
          <p:nvPr>
            <p:ph idx="1"/>
          </p:nvPr>
        </p:nvSpPr>
        <p:spPr>
          <a:xfrm>
            <a:off x="685800" y="1333500"/>
            <a:ext cx="8153400" cy="4191000"/>
          </a:xfrm>
        </p:spPr>
        <p:txBody>
          <a:bodyPr/>
          <a:lstStyle/>
          <a:p>
            <a:pPr marL="0" indent="0">
              <a:buNone/>
            </a:pPr>
            <a:r>
              <a:rPr lang="en-GB" sz="2300" dirty="0"/>
              <a:t>The Children's Society – CSE – online training for teachers and bitesize lessons for young people coming very soon….</a:t>
            </a:r>
          </a:p>
          <a:p>
            <a:pPr marL="0" indent="0">
              <a:buNone/>
            </a:pPr>
            <a:endParaRPr lang="en-GB" sz="2300" dirty="0"/>
          </a:p>
          <a:p>
            <a:pPr marL="0" indent="0">
              <a:buNone/>
            </a:pPr>
            <a:r>
              <a:rPr lang="en-GB" sz="2300" dirty="0"/>
              <a:t>NSPCC</a:t>
            </a:r>
          </a:p>
          <a:p>
            <a:r>
              <a:rPr lang="en-GB" sz="2300" dirty="0">
                <a:hlinkClick r:id="rId2"/>
              </a:rPr>
              <a:t>https://www.nspcc.org.uk/keeping-children-safe/online-safety/</a:t>
            </a:r>
            <a:r>
              <a:rPr lang="en-GB" sz="2300" dirty="0"/>
              <a:t> </a:t>
            </a:r>
          </a:p>
          <a:p>
            <a:pPr marL="0" indent="0">
              <a:buNone/>
            </a:pPr>
            <a:r>
              <a:rPr lang="en-GB" sz="2300" dirty="0"/>
              <a:t>CSE Police and Prevention</a:t>
            </a:r>
          </a:p>
          <a:p>
            <a:r>
              <a:rPr lang="en-GB" sz="2300" dirty="0">
                <a:hlinkClick r:id="rId3"/>
              </a:rPr>
              <a:t>https://csepoliceandprevention.org.uk/toolkits</a:t>
            </a:r>
            <a:r>
              <a:rPr lang="en-GB" sz="2300" dirty="0"/>
              <a:t> </a:t>
            </a:r>
          </a:p>
          <a:p>
            <a:pPr marL="0" indent="0">
              <a:buNone/>
            </a:pPr>
            <a:r>
              <a:rPr lang="en-GB" sz="2300" dirty="0"/>
              <a:t>Seen and Heard </a:t>
            </a:r>
          </a:p>
          <a:p>
            <a:r>
              <a:rPr lang="en-GB" sz="2300" dirty="0">
                <a:hlinkClick r:id="rId4"/>
              </a:rPr>
              <a:t>https://www.seenandheard.org.uk/</a:t>
            </a:r>
            <a:r>
              <a:rPr lang="en-GB" sz="2300" dirty="0"/>
              <a:t> </a:t>
            </a:r>
          </a:p>
        </p:txBody>
      </p:sp>
    </p:spTree>
    <p:extLst>
      <p:ext uri="{BB962C8B-B14F-4D97-AF65-F5344CB8AC3E}">
        <p14:creationId xmlns:p14="http://schemas.microsoft.com/office/powerpoint/2010/main" val="1691706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A138F-9626-41F2-960F-3D2393683D68}"/>
              </a:ext>
            </a:extLst>
          </p:cNvPr>
          <p:cNvSpPr>
            <a:spLocks noGrp="1"/>
          </p:cNvSpPr>
          <p:nvPr>
            <p:ph type="title"/>
          </p:nvPr>
        </p:nvSpPr>
        <p:spPr/>
        <p:txBody>
          <a:bodyPr/>
          <a:lstStyle/>
          <a:p>
            <a:pPr algn="ctr"/>
            <a:r>
              <a:rPr lang="en-GB" dirty="0"/>
              <a:t>Taking care of your sexual health </a:t>
            </a:r>
          </a:p>
        </p:txBody>
      </p:sp>
      <p:pic>
        <p:nvPicPr>
          <p:cNvPr id="7170" name="Picture 2" descr="Sexual Health">
            <a:extLst>
              <a:ext uri="{FF2B5EF4-FFF2-40B4-BE49-F238E27FC236}">
                <a16:creationId xmlns:a16="http://schemas.microsoft.com/office/drawing/2014/main" id="{766A4A58-9171-4CCE-9A92-5098EA5060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2663151"/>
            <a:ext cx="8153400" cy="1912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329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6CC8A-2718-4935-92D7-B1D2B8DB8473}"/>
              </a:ext>
            </a:extLst>
          </p:cNvPr>
          <p:cNvSpPr>
            <a:spLocks noGrp="1"/>
          </p:cNvSpPr>
          <p:nvPr>
            <p:ph type="title"/>
          </p:nvPr>
        </p:nvSpPr>
        <p:spPr/>
        <p:txBody>
          <a:bodyPr/>
          <a:lstStyle/>
          <a:p>
            <a:pPr algn="ctr"/>
            <a:r>
              <a:rPr lang="en-GB" dirty="0"/>
              <a:t>Services in Enfield </a:t>
            </a:r>
          </a:p>
        </p:txBody>
      </p:sp>
      <p:sp>
        <p:nvSpPr>
          <p:cNvPr id="3" name="Content Placeholder 2">
            <a:extLst>
              <a:ext uri="{FF2B5EF4-FFF2-40B4-BE49-F238E27FC236}">
                <a16:creationId xmlns:a16="http://schemas.microsoft.com/office/drawing/2014/main" id="{18304192-BE42-40B4-A6B1-3E9FAC322604}"/>
              </a:ext>
            </a:extLst>
          </p:cNvPr>
          <p:cNvSpPr>
            <a:spLocks noGrp="1"/>
          </p:cNvSpPr>
          <p:nvPr>
            <p:ph idx="1"/>
          </p:nvPr>
        </p:nvSpPr>
        <p:spPr>
          <a:xfrm>
            <a:off x="495300" y="876300"/>
            <a:ext cx="8153400" cy="5676900"/>
          </a:xfrm>
        </p:spPr>
        <p:txBody>
          <a:bodyPr/>
          <a:lstStyle/>
          <a:p>
            <a:pPr marL="0" indent="0">
              <a:buNone/>
            </a:pPr>
            <a:r>
              <a:rPr lang="en-GB" sz="1800" b="1" dirty="0"/>
              <a:t>Clinics in Enfield: </a:t>
            </a:r>
          </a:p>
          <a:p>
            <a:pPr marL="0" indent="0">
              <a:buNone/>
            </a:pPr>
            <a:r>
              <a:rPr lang="en-GB" sz="1800" dirty="0">
                <a:hlinkClick r:id="rId3"/>
              </a:rPr>
              <a:t>https://www.echoclinics.nhs.uk/</a:t>
            </a:r>
            <a:endParaRPr lang="en-GB" sz="1800" dirty="0"/>
          </a:p>
          <a:p>
            <a:pPr marL="0" indent="0">
              <a:buNone/>
            </a:pPr>
            <a:endParaRPr lang="en-GB" sz="1800" dirty="0"/>
          </a:p>
          <a:p>
            <a:pPr marL="0" indent="0">
              <a:buNone/>
            </a:pPr>
            <a:r>
              <a:rPr lang="en-GB" sz="1800" b="1" dirty="0"/>
              <a:t>Order online testing kit: </a:t>
            </a:r>
          </a:p>
          <a:p>
            <a:pPr marL="0" indent="0">
              <a:buNone/>
            </a:pPr>
            <a:r>
              <a:rPr lang="en-GB" sz="1800" dirty="0">
                <a:hlinkClick r:id="rId4"/>
              </a:rPr>
              <a:t>https://www.shl.uk/</a:t>
            </a:r>
            <a:endParaRPr lang="en-GB" sz="1800" dirty="0"/>
          </a:p>
          <a:p>
            <a:pPr marL="0" indent="0">
              <a:buNone/>
            </a:pPr>
            <a:endParaRPr lang="en-GB" sz="1800" b="1" dirty="0"/>
          </a:p>
          <a:p>
            <a:pPr marL="0" indent="0">
              <a:buNone/>
            </a:pPr>
            <a:r>
              <a:rPr lang="en-GB" sz="1800" b="1" dirty="0"/>
              <a:t>Sexual health information at:</a:t>
            </a:r>
          </a:p>
          <a:p>
            <a:pPr marL="0" indent="0">
              <a:buNone/>
            </a:pPr>
            <a:r>
              <a:rPr lang="en-GB" sz="1800" dirty="0">
                <a:hlinkClick r:id="rId5"/>
              </a:rPr>
              <a:t>https://www.enfield.gov.uk/healthandwellbeing/sexual-health</a:t>
            </a:r>
            <a:endParaRPr lang="en-GB" sz="1800" dirty="0"/>
          </a:p>
          <a:p>
            <a:pPr marL="0" indent="0">
              <a:buNone/>
            </a:pPr>
            <a:endParaRPr lang="en-GB" sz="1800" dirty="0"/>
          </a:p>
          <a:p>
            <a:pPr marL="0" indent="0">
              <a:buNone/>
            </a:pPr>
            <a:r>
              <a:rPr lang="en-GB" sz="1800" b="1" dirty="0"/>
              <a:t>Condom scheme information</a:t>
            </a:r>
          </a:p>
          <a:p>
            <a:pPr marL="0" indent="0">
              <a:buNone/>
            </a:pPr>
            <a:r>
              <a:rPr lang="en-GB" sz="1800" dirty="0"/>
              <a:t>https://www.enfield.gov.uk/healthandwellbeing/sexual-health/condom-scheme</a:t>
            </a:r>
          </a:p>
          <a:p>
            <a:pPr marL="0" indent="0">
              <a:buNone/>
            </a:pPr>
            <a:endParaRPr lang="en-GB" sz="1800" b="1" dirty="0"/>
          </a:p>
          <a:p>
            <a:pPr marL="0" indent="0">
              <a:buNone/>
            </a:pPr>
            <a:r>
              <a:rPr lang="en-GB" sz="1800" b="1" dirty="0"/>
              <a:t>Enfield abortion service: </a:t>
            </a:r>
          </a:p>
          <a:p>
            <a:pPr marL="0" indent="0">
              <a:buNone/>
            </a:pPr>
            <a:r>
              <a:rPr lang="en-GB" sz="1800" dirty="0">
                <a:hlinkClick r:id="rId6"/>
              </a:rPr>
              <a:t>https://www.msichoices.org.uk/find-us/clinics/msi-choices-enfield-community-treatment-centre/</a:t>
            </a:r>
            <a:endParaRPr lang="en-GB" sz="1800" dirty="0"/>
          </a:p>
          <a:p>
            <a:pPr marL="0" indent="0">
              <a:buNone/>
            </a:pPr>
            <a:endParaRPr lang="en-GB" sz="1400" dirty="0"/>
          </a:p>
          <a:p>
            <a:pPr marL="0" indent="0">
              <a:buNone/>
            </a:pPr>
            <a:endParaRPr lang="en-GB" sz="1800" dirty="0"/>
          </a:p>
          <a:p>
            <a:pPr marL="0" indent="0">
              <a:buNone/>
            </a:pPr>
            <a:endParaRPr lang="en-GB" sz="1800" dirty="0"/>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166374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10106-308C-4AEE-B74C-F8444C1F7DB1}"/>
              </a:ext>
            </a:extLst>
          </p:cNvPr>
          <p:cNvSpPr>
            <a:spLocks noGrp="1"/>
          </p:cNvSpPr>
          <p:nvPr>
            <p:ph type="title"/>
          </p:nvPr>
        </p:nvSpPr>
        <p:spPr/>
        <p:txBody>
          <a:bodyPr/>
          <a:lstStyle/>
          <a:p>
            <a:pPr algn="ctr"/>
            <a:r>
              <a:rPr lang="en-GB" dirty="0"/>
              <a:t>Disclaimer</a:t>
            </a:r>
          </a:p>
        </p:txBody>
      </p:sp>
      <p:sp>
        <p:nvSpPr>
          <p:cNvPr id="3" name="Content Placeholder 2">
            <a:extLst>
              <a:ext uri="{FF2B5EF4-FFF2-40B4-BE49-F238E27FC236}">
                <a16:creationId xmlns:a16="http://schemas.microsoft.com/office/drawing/2014/main" id="{D08DF9DB-0265-45CD-9D44-8BF5B72748D6}"/>
              </a:ext>
            </a:extLst>
          </p:cNvPr>
          <p:cNvSpPr>
            <a:spLocks noGrp="1"/>
          </p:cNvSpPr>
          <p:nvPr>
            <p:ph idx="1"/>
          </p:nvPr>
        </p:nvSpPr>
        <p:spPr/>
        <p:txBody>
          <a:bodyPr/>
          <a:lstStyle/>
          <a:p>
            <a:pPr marL="0" indent="0">
              <a:buNone/>
            </a:pPr>
            <a:r>
              <a:rPr lang="en-GB" dirty="0"/>
              <a:t>In this presentation, we will be discussing topics to do with staying safe – including sexting, grooming, and sexual exploitation. </a:t>
            </a:r>
          </a:p>
          <a:p>
            <a:pPr marL="0" indent="0">
              <a:buNone/>
            </a:pPr>
            <a:endParaRPr lang="en-GB" dirty="0"/>
          </a:p>
          <a:p>
            <a:pPr marL="0" indent="0">
              <a:buNone/>
            </a:pPr>
            <a:r>
              <a:rPr lang="en-GB" dirty="0"/>
              <a:t>If for any reason you would like to speak to someone further, please do let us know, and if you need a breather – feel free to take a break outside. </a:t>
            </a:r>
          </a:p>
          <a:p>
            <a:endParaRPr lang="en-GB" dirty="0"/>
          </a:p>
        </p:txBody>
      </p:sp>
    </p:spTree>
    <p:extLst>
      <p:ext uri="{BB962C8B-B14F-4D97-AF65-F5344CB8AC3E}">
        <p14:creationId xmlns:p14="http://schemas.microsoft.com/office/powerpoint/2010/main" val="1961955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55EA0-810A-41BF-B0D0-C24CAEC39214}"/>
              </a:ext>
            </a:extLst>
          </p:cNvPr>
          <p:cNvSpPr>
            <a:spLocks noGrp="1"/>
          </p:cNvSpPr>
          <p:nvPr>
            <p:ph type="title"/>
          </p:nvPr>
        </p:nvSpPr>
        <p:spPr/>
        <p:txBody>
          <a:bodyPr/>
          <a:lstStyle/>
          <a:p>
            <a:pPr algn="ctr"/>
            <a:r>
              <a:rPr lang="en-GB" dirty="0"/>
              <a:t>Services in Enfield </a:t>
            </a:r>
          </a:p>
        </p:txBody>
      </p:sp>
      <p:sp>
        <p:nvSpPr>
          <p:cNvPr id="3" name="Content Placeholder 2">
            <a:extLst>
              <a:ext uri="{FF2B5EF4-FFF2-40B4-BE49-F238E27FC236}">
                <a16:creationId xmlns:a16="http://schemas.microsoft.com/office/drawing/2014/main" id="{AC8849E7-A696-44B4-99DC-5F0D5A0F5410}"/>
              </a:ext>
            </a:extLst>
          </p:cNvPr>
          <p:cNvSpPr>
            <a:spLocks noGrp="1"/>
          </p:cNvSpPr>
          <p:nvPr>
            <p:ph idx="1"/>
          </p:nvPr>
        </p:nvSpPr>
        <p:spPr/>
        <p:txBody>
          <a:bodyPr/>
          <a:lstStyle/>
          <a:p>
            <a:pPr marL="0" indent="0">
              <a:buNone/>
            </a:pPr>
            <a:r>
              <a:rPr lang="en-GB" sz="1800" b="1" dirty="0"/>
              <a:t>Terrence Higgins Trust: </a:t>
            </a:r>
          </a:p>
          <a:p>
            <a:pPr marL="0" indent="0">
              <a:buNone/>
            </a:pPr>
            <a:r>
              <a:rPr lang="en-GB" sz="1800" dirty="0">
                <a:hlinkClick r:id="rId2"/>
              </a:rPr>
              <a:t>https://www.tht.org.uk/</a:t>
            </a:r>
            <a:endParaRPr lang="en-GB" sz="1800" dirty="0"/>
          </a:p>
          <a:p>
            <a:pPr marL="0" indent="0">
              <a:buNone/>
            </a:pPr>
            <a:endParaRPr lang="en-GB" sz="1800" dirty="0"/>
          </a:p>
          <a:p>
            <a:pPr marL="0" indent="0">
              <a:buNone/>
            </a:pPr>
            <a:r>
              <a:rPr lang="en-GB" sz="1800" b="1" dirty="0"/>
              <a:t>Proud North London: </a:t>
            </a:r>
          </a:p>
          <a:p>
            <a:pPr marL="0" indent="0">
              <a:buNone/>
            </a:pPr>
            <a:r>
              <a:rPr lang="en-GB" sz="1800" dirty="0">
                <a:hlinkClick r:id="rId3"/>
              </a:rPr>
              <a:t>https://proudnorthlondon.org/</a:t>
            </a:r>
            <a:endParaRPr lang="en-GB" sz="1800" dirty="0"/>
          </a:p>
          <a:p>
            <a:pPr marL="0" indent="0">
              <a:buNone/>
            </a:pPr>
            <a:endParaRPr lang="en-GB" sz="1800" dirty="0"/>
          </a:p>
          <a:p>
            <a:pPr marL="0" indent="0">
              <a:buNone/>
            </a:pPr>
            <a:endParaRPr lang="en-GB" sz="1800"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004016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7626-26D4-4481-885B-F28A5CE88A83}"/>
              </a:ext>
            </a:extLst>
          </p:cNvPr>
          <p:cNvSpPr>
            <a:spLocks noGrp="1"/>
          </p:cNvSpPr>
          <p:nvPr>
            <p:ph type="title"/>
          </p:nvPr>
        </p:nvSpPr>
        <p:spPr/>
        <p:txBody>
          <a:bodyPr/>
          <a:lstStyle/>
          <a:p>
            <a:br>
              <a:rPr lang="en-GB" dirty="0"/>
            </a:br>
            <a:r>
              <a:rPr lang="en-GB" dirty="0"/>
              <a:t>For more information….</a:t>
            </a:r>
          </a:p>
        </p:txBody>
      </p:sp>
      <p:sp>
        <p:nvSpPr>
          <p:cNvPr id="3" name="Content Placeholder 2">
            <a:extLst>
              <a:ext uri="{FF2B5EF4-FFF2-40B4-BE49-F238E27FC236}">
                <a16:creationId xmlns:a16="http://schemas.microsoft.com/office/drawing/2014/main" id="{1CCB6F32-8AD0-4229-9429-4F69B4FD9195}"/>
              </a:ext>
            </a:extLst>
          </p:cNvPr>
          <p:cNvSpPr>
            <a:spLocks noGrp="1"/>
          </p:cNvSpPr>
          <p:nvPr>
            <p:ph idx="1"/>
          </p:nvPr>
        </p:nvSpPr>
        <p:spPr/>
        <p:txBody>
          <a:bodyPr/>
          <a:lstStyle/>
          <a:p>
            <a:pPr marL="0" indent="0">
              <a:buNone/>
            </a:pPr>
            <a:endParaRPr lang="en-GB" sz="1800" dirty="0"/>
          </a:p>
          <a:p>
            <a:r>
              <a:rPr lang="en-GB" sz="1800" dirty="0"/>
              <a:t>For ANY RSE, sexual health and C-Card related queries email </a:t>
            </a:r>
            <a:r>
              <a:rPr lang="en-GB" sz="1800" dirty="0">
                <a:hlinkClick r:id="rId3"/>
              </a:rPr>
              <a:t>sexualhealth@enfield.gov.uk</a:t>
            </a:r>
            <a:endParaRPr lang="en-GB" sz="1800" dirty="0"/>
          </a:p>
          <a:p>
            <a:endParaRPr lang="en-GB" sz="1800" dirty="0"/>
          </a:p>
        </p:txBody>
      </p:sp>
    </p:spTree>
    <p:extLst>
      <p:ext uri="{BB962C8B-B14F-4D97-AF65-F5344CB8AC3E}">
        <p14:creationId xmlns:p14="http://schemas.microsoft.com/office/powerpoint/2010/main" val="1338550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04800"/>
            <a:ext cx="8153400" cy="1143000"/>
          </a:xfrm>
        </p:spPr>
        <p:txBody>
          <a:bodyPr/>
          <a:lstStyle/>
          <a:p>
            <a:pPr algn="ctr"/>
            <a:r>
              <a:rPr lang="en-GB" dirty="0"/>
              <a:t>Ground rules</a:t>
            </a:r>
          </a:p>
        </p:txBody>
      </p:sp>
      <p:sp>
        <p:nvSpPr>
          <p:cNvPr id="7171" name="Rectangle 3"/>
          <p:cNvSpPr>
            <a:spLocks noGrp="1" noChangeArrowheads="1"/>
          </p:cNvSpPr>
          <p:nvPr>
            <p:ph type="body" idx="1"/>
          </p:nvPr>
        </p:nvSpPr>
        <p:spPr>
          <a:xfrm>
            <a:off x="381000" y="1524000"/>
            <a:ext cx="8153400" cy="4191000"/>
          </a:xfrm>
        </p:spPr>
        <p:txBody>
          <a:bodyPr/>
          <a:lstStyle/>
          <a:p>
            <a:r>
              <a:rPr lang="en-GB" dirty="0"/>
              <a:t>Respect your peers</a:t>
            </a:r>
          </a:p>
          <a:p>
            <a:r>
              <a:rPr lang="en-GB" dirty="0"/>
              <a:t>Listen when someone is speaking</a:t>
            </a:r>
          </a:p>
          <a:p>
            <a:r>
              <a:rPr lang="en-GB" dirty="0"/>
              <a:t>Turn off your mobiles and other devices</a:t>
            </a:r>
          </a:p>
          <a:p>
            <a:r>
              <a:rPr lang="en-GB" dirty="0"/>
              <a:t>Don’t tell other people’s stories </a:t>
            </a:r>
          </a:p>
          <a:p>
            <a:r>
              <a:rPr lang="en-GB" dirty="0"/>
              <a:t>Confidentiality </a:t>
            </a:r>
          </a:p>
          <a:p>
            <a:r>
              <a:rPr lang="en-GB" dirty="0"/>
              <a:t>Feel free to ask questions </a:t>
            </a:r>
            <a:r>
              <a:rPr lang="en-GB" dirty="0">
                <a:sym typeface="Wingdings" panose="05000000000000000000" pitchFamily="2" charset="2"/>
              </a:rPr>
              <a:t> </a:t>
            </a: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1EC8-A6DD-4969-9300-9FDBF8DDDB68}"/>
              </a:ext>
            </a:extLst>
          </p:cNvPr>
          <p:cNvSpPr>
            <a:spLocks noGrp="1"/>
          </p:cNvSpPr>
          <p:nvPr>
            <p:ph type="title"/>
          </p:nvPr>
        </p:nvSpPr>
        <p:spPr/>
        <p:txBody>
          <a:bodyPr/>
          <a:lstStyle/>
          <a:p>
            <a:pPr algn="ctr"/>
            <a:r>
              <a:rPr lang="en-GB" sz="3000" dirty="0"/>
              <a:t>How to set ground rules with young people </a:t>
            </a:r>
          </a:p>
        </p:txBody>
      </p:sp>
      <p:sp>
        <p:nvSpPr>
          <p:cNvPr id="3" name="Content Placeholder 2">
            <a:extLst>
              <a:ext uri="{FF2B5EF4-FFF2-40B4-BE49-F238E27FC236}">
                <a16:creationId xmlns:a16="http://schemas.microsoft.com/office/drawing/2014/main" id="{A27FEA58-FC3A-4D29-8078-0ECBB38FCA28}"/>
              </a:ext>
            </a:extLst>
          </p:cNvPr>
          <p:cNvSpPr>
            <a:spLocks noGrp="1"/>
          </p:cNvSpPr>
          <p:nvPr>
            <p:ph idx="1"/>
          </p:nvPr>
        </p:nvSpPr>
        <p:spPr>
          <a:xfrm>
            <a:off x="685800" y="1124744"/>
            <a:ext cx="8153400" cy="4191000"/>
          </a:xfrm>
        </p:spPr>
        <p:txBody>
          <a:bodyPr/>
          <a:lstStyle/>
          <a:p>
            <a:r>
              <a:rPr lang="en-GB" sz="2000" dirty="0"/>
              <a:t>Establish a safe space – introduce the aims of the session and explain that for some people these can be challenging or sensitive topics to talk about.  </a:t>
            </a:r>
          </a:p>
          <a:p>
            <a:r>
              <a:rPr lang="en-GB" sz="2000" dirty="0"/>
              <a:t>Explain the importance of creating a learning environment in which everyone feels safe and respected and able to share their views and listen to others.  </a:t>
            </a:r>
          </a:p>
          <a:p>
            <a:r>
              <a:rPr lang="en-GB" sz="2000" dirty="0"/>
              <a:t>Ask participants to call out ideas and suggestions and write them on a board / flipchart.  </a:t>
            </a:r>
          </a:p>
          <a:p>
            <a:r>
              <a:rPr lang="en-GB" sz="2000" dirty="0"/>
              <a:t>Or give each participant a post-it note and ask them to write one thing that they want everyone to do to create a learning environment in which they can participate.  </a:t>
            </a:r>
          </a:p>
          <a:p>
            <a:r>
              <a:rPr lang="en-GB" sz="2000" dirty="0"/>
              <a:t>Ensure that your space is LGBT+ inclusive.  </a:t>
            </a:r>
          </a:p>
          <a:p>
            <a:r>
              <a:rPr lang="en-GB" sz="2000" dirty="0"/>
              <a:t>Display the agreement. </a:t>
            </a:r>
          </a:p>
          <a:p>
            <a:r>
              <a:rPr lang="en-GB" sz="2000" dirty="0"/>
              <a:t>Refer back to the agreement each session of when you feel is appropriate.    </a:t>
            </a:r>
          </a:p>
        </p:txBody>
      </p:sp>
    </p:spTree>
    <p:extLst>
      <p:ext uri="{BB962C8B-B14F-4D97-AF65-F5344CB8AC3E}">
        <p14:creationId xmlns:p14="http://schemas.microsoft.com/office/powerpoint/2010/main" val="202460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334A3-D029-45C3-AF91-7C08542F30E6}"/>
              </a:ext>
            </a:extLst>
          </p:cNvPr>
          <p:cNvSpPr>
            <a:spLocks noGrp="1"/>
          </p:cNvSpPr>
          <p:nvPr>
            <p:ph type="title"/>
          </p:nvPr>
        </p:nvSpPr>
        <p:spPr/>
        <p:txBody>
          <a:bodyPr/>
          <a:lstStyle/>
          <a:p>
            <a:r>
              <a:rPr lang="en-GB" sz="2800" dirty="0"/>
              <a:t>Icebreakers, energisers and warm up activities</a:t>
            </a:r>
          </a:p>
        </p:txBody>
      </p:sp>
      <p:sp>
        <p:nvSpPr>
          <p:cNvPr id="3" name="Content Placeholder 2">
            <a:extLst>
              <a:ext uri="{FF2B5EF4-FFF2-40B4-BE49-F238E27FC236}">
                <a16:creationId xmlns:a16="http://schemas.microsoft.com/office/drawing/2014/main" id="{9B3BACC4-DEF4-4EEB-BF25-15B3B2D41B2B}"/>
              </a:ext>
            </a:extLst>
          </p:cNvPr>
          <p:cNvSpPr>
            <a:spLocks noGrp="1"/>
          </p:cNvSpPr>
          <p:nvPr>
            <p:ph idx="1"/>
          </p:nvPr>
        </p:nvSpPr>
        <p:spPr>
          <a:xfrm>
            <a:off x="685800" y="876300"/>
            <a:ext cx="8153400" cy="4191000"/>
          </a:xfrm>
        </p:spPr>
        <p:txBody>
          <a:bodyPr/>
          <a:lstStyle/>
          <a:p>
            <a:pPr marL="0" indent="0">
              <a:buNone/>
            </a:pPr>
            <a:r>
              <a:rPr lang="en-GB" sz="1800" dirty="0"/>
              <a:t>Icebreakers, energisers and warm up activities – encourage participants to have fun and interact with each other before the session start. </a:t>
            </a:r>
          </a:p>
          <a:p>
            <a:pPr marL="0" indent="0">
              <a:buNone/>
            </a:pPr>
            <a:r>
              <a:rPr lang="en-GB" sz="1800" dirty="0"/>
              <a:t>Ideas for this are: </a:t>
            </a:r>
          </a:p>
          <a:p>
            <a:r>
              <a:rPr lang="en-GB" sz="1800" dirty="0"/>
              <a:t>Would you rather? We will do this next…</a:t>
            </a:r>
          </a:p>
          <a:p>
            <a:r>
              <a:rPr lang="en-GB" sz="1800" dirty="0"/>
              <a:t>Cross the circle.  Encourages participants to share view and experience with others in a way that feels safe to them.  E.g. cross the circle if you </a:t>
            </a:r>
          </a:p>
          <a:p>
            <a:pPr lvl="1"/>
            <a:r>
              <a:rPr lang="en-GB" sz="1800" dirty="0"/>
              <a:t>Have a brother or sister</a:t>
            </a:r>
          </a:p>
          <a:p>
            <a:pPr lvl="1"/>
            <a:r>
              <a:rPr lang="en-GB" sz="1800" dirty="0"/>
              <a:t>Laughed out loud this morning </a:t>
            </a:r>
          </a:p>
          <a:p>
            <a:pPr lvl="1"/>
            <a:r>
              <a:rPr lang="en-GB" sz="1800" dirty="0"/>
              <a:t>Like the taste of marmite </a:t>
            </a:r>
          </a:p>
          <a:p>
            <a:pPr lvl="1"/>
            <a:r>
              <a:rPr lang="en-GB" sz="1800" dirty="0"/>
              <a:t>Have ever cried form being so happy </a:t>
            </a:r>
          </a:p>
          <a:p>
            <a:pPr lvl="1"/>
            <a:r>
              <a:rPr lang="en-GB" sz="1800" dirty="0"/>
              <a:t>Have lied</a:t>
            </a:r>
          </a:p>
          <a:p>
            <a:pPr lvl="1"/>
            <a:r>
              <a:rPr lang="en-GB" sz="1800" dirty="0"/>
              <a:t>Have argued with someone</a:t>
            </a:r>
          </a:p>
          <a:p>
            <a:pPr lvl="1"/>
            <a:r>
              <a:rPr lang="en-GB" sz="1800" dirty="0"/>
              <a:t>Have made a sexist comment yourself </a:t>
            </a:r>
          </a:p>
          <a:p>
            <a:pPr marL="0" indent="0">
              <a:buNone/>
            </a:pPr>
            <a:endParaRPr lang="en-GB" sz="1800" dirty="0"/>
          </a:p>
          <a:p>
            <a:pPr marL="0" indent="0">
              <a:buNone/>
            </a:pPr>
            <a:r>
              <a:rPr lang="en-GB" sz="1800" dirty="0"/>
              <a:t>For more ideas go to </a:t>
            </a:r>
            <a:r>
              <a:rPr lang="en-GB" sz="1800" dirty="0">
                <a:hlinkClick r:id="rId3"/>
              </a:rPr>
              <a:t>https://insight.typepad.co.uk/insight/icebreakers_and_games/</a:t>
            </a:r>
            <a:r>
              <a:rPr lang="en-GB" sz="1800" dirty="0"/>
              <a:t> </a:t>
            </a:r>
          </a:p>
          <a:p>
            <a:endParaRPr lang="en-GB" dirty="0"/>
          </a:p>
        </p:txBody>
      </p:sp>
    </p:spTree>
    <p:extLst>
      <p:ext uri="{BB962C8B-B14F-4D97-AF65-F5344CB8AC3E}">
        <p14:creationId xmlns:p14="http://schemas.microsoft.com/office/powerpoint/2010/main" val="223941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B946-A22C-466C-B35D-915B436C88AE}"/>
              </a:ext>
            </a:extLst>
          </p:cNvPr>
          <p:cNvSpPr>
            <a:spLocks noGrp="1"/>
          </p:cNvSpPr>
          <p:nvPr>
            <p:ph type="title"/>
          </p:nvPr>
        </p:nvSpPr>
        <p:spPr/>
        <p:txBody>
          <a:bodyPr/>
          <a:lstStyle/>
          <a:p>
            <a:r>
              <a:rPr lang="en-GB" dirty="0"/>
              <a:t>Would you rather? </a:t>
            </a:r>
          </a:p>
        </p:txBody>
      </p:sp>
      <p:sp>
        <p:nvSpPr>
          <p:cNvPr id="3" name="Content Placeholder 2">
            <a:extLst>
              <a:ext uri="{FF2B5EF4-FFF2-40B4-BE49-F238E27FC236}">
                <a16:creationId xmlns:a16="http://schemas.microsoft.com/office/drawing/2014/main" id="{EFCAFF7F-4D41-41B3-973B-B6AD67306D78}"/>
              </a:ext>
            </a:extLst>
          </p:cNvPr>
          <p:cNvSpPr>
            <a:spLocks noGrp="1"/>
          </p:cNvSpPr>
          <p:nvPr>
            <p:ph idx="1"/>
          </p:nvPr>
        </p:nvSpPr>
        <p:spPr>
          <a:xfrm>
            <a:off x="685800" y="980728"/>
            <a:ext cx="8153400" cy="4191000"/>
          </a:xfrm>
        </p:spPr>
        <p:txBody>
          <a:bodyPr/>
          <a:lstStyle/>
          <a:p>
            <a:r>
              <a:rPr lang="en-GB" sz="2000" dirty="0"/>
              <a:t>Be invisible or be able to fly? </a:t>
            </a:r>
          </a:p>
          <a:p>
            <a:r>
              <a:rPr lang="en-GB" sz="2000" dirty="0"/>
              <a:t>Sit on a beach for a week or go to New York? </a:t>
            </a:r>
          </a:p>
          <a:p>
            <a:r>
              <a:rPr lang="en-GB" sz="2000" dirty="0"/>
              <a:t>Wear someone else's dirty underwear or use someone else's toothbrush? </a:t>
            </a:r>
          </a:p>
          <a:p>
            <a:r>
              <a:rPr lang="en-GB" sz="2000" dirty="0"/>
              <a:t>Know when you are going to die or how you are going to die?  </a:t>
            </a:r>
          </a:p>
          <a:p>
            <a:r>
              <a:rPr lang="en-GB" sz="2000" dirty="0"/>
              <a:t>Only wash your hair once a year or brush your teeth once a year? </a:t>
            </a:r>
          </a:p>
          <a:p>
            <a:r>
              <a:rPr lang="en-GB" sz="2000" dirty="0"/>
              <a:t>Fall in love or win the lottery? </a:t>
            </a:r>
          </a:p>
          <a:p>
            <a:r>
              <a:rPr lang="en-GB" sz="2000" dirty="0"/>
              <a:t>Snog a complete stranger or lick your friends’ face? </a:t>
            </a:r>
          </a:p>
          <a:p>
            <a:r>
              <a:rPr lang="en-GB" sz="2000" dirty="0"/>
              <a:t>Give up your mobile phone or your best friend for a whole year? </a:t>
            </a:r>
          </a:p>
          <a:p>
            <a:r>
              <a:rPr lang="en-GB" sz="2000" dirty="0"/>
              <a:t>Lie in a bed of spiders or a bath of slugs? </a:t>
            </a:r>
          </a:p>
          <a:p>
            <a:r>
              <a:rPr lang="en-GB" sz="2000" dirty="0"/>
              <a:t>Always say out loud everything you are thinking or never be able to speak again?   </a:t>
            </a:r>
          </a:p>
          <a:p>
            <a:r>
              <a:rPr lang="en-GB" sz="2000" dirty="0"/>
              <a:t>My son’s question – would you rather be in prison for 3 months or lockdown for 6 months.  </a:t>
            </a:r>
          </a:p>
        </p:txBody>
      </p:sp>
    </p:spTree>
    <p:extLst>
      <p:ext uri="{BB962C8B-B14F-4D97-AF65-F5344CB8AC3E}">
        <p14:creationId xmlns:p14="http://schemas.microsoft.com/office/powerpoint/2010/main" val="274420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695DD-E6FA-4370-A428-09AB418FC45E}"/>
              </a:ext>
            </a:extLst>
          </p:cNvPr>
          <p:cNvSpPr>
            <a:spLocks noGrp="1"/>
          </p:cNvSpPr>
          <p:nvPr>
            <p:ph type="title"/>
          </p:nvPr>
        </p:nvSpPr>
        <p:spPr/>
        <p:txBody>
          <a:bodyPr/>
          <a:lstStyle/>
          <a:p>
            <a:r>
              <a:rPr lang="en-GB" dirty="0"/>
              <a:t>Statutory RSHE in schools </a:t>
            </a:r>
          </a:p>
        </p:txBody>
      </p:sp>
      <p:sp>
        <p:nvSpPr>
          <p:cNvPr id="3" name="Content Placeholder 2">
            <a:extLst>
              <a:ext uri="{FF2B5EF4-FFF2-40B4-BE49-F238E27FC236}">
                <a16:creationId xmlns:a16="http://schemas.microsoft.com/office/drawing/2014/main" id="{39BEF5F7-BF4B-4323-BDB3-B25D53698950}"/>
              </a:ext>
            </a:extLst>
          </p:cNvPr>
          <p:cNvSpPr>
            <a:spLocks noGrp="1"/>
          </p:cNvSpPr>
          <p:nvPr>
            <p:ph idx="1"/>
          </p:nvPr>
        </p:nvSpPr>
        <p:spPr>
          <a:xfrm>
            <a:off x="611945" y="861808"/>
            <a:ext cx="8153400" cy="4191000"/>
          </a:xfrm>
        </p:spPr>
        <p:txBody>
          <a:bodyPr/>
          <a:lstStyle/>
          <a:p>
            <a:pPr marL="0" indent="0">
              <a:buNone/>
            </a:pPr>
            <a:r>
              <a:rPr lang="en-GB" sz="1900" dirty="0"/>
              <a:t>Relationships, Sex and Health Education (RSHE or PSHE) is now compulsory in schools </a:t>
            </a:r>
          </a:p>
          <a:p>
            <a:pPr marL="0" indent="0">
              <a:buNone/>
            </a:pPr>
            <a:r>
              <a:rPr lang="en-GB" sz="1900" dirty="0"/>
              <a:t>DfE guidance can be found </a:t>
            </a:r>
            <a:r>
              <a:rPr lang="en-GB" sz="1900" dirty="0">
                <a:hlinkClick r:id="rId2"/>
              </a:rPr>
              <a:t>here</a:t>
            </a:r>
            <a:endParaRPr lang="en-GB" sz="1900" dirty="0"/>
          </a:p>
          <a:p>
            <a:endParaRPr lang="en-GB" sz="1900" dirty="0"/>
          </a:p>
          <a:p>
            <a:pPr marL="0" indent="0">
              <a:buNone/>
            </a:pPr>
            <a:r>
              <a:rPr lang="en-GB" sz="1800" u="sng" dirty="0"/>
              <a:t>Contraception – what pupils should know by the end of secondary school</a:t>
            </a:r>
          </a:p>
          <a:p>
            <a:pPr marL="0" indent="0">
              <a:buNone/>
            </a:pPr>
            <a:r>
              <a:rPr lang="en-GB" sz="1800" u="sng" dirty="0"/>
              <a:t>Intimate and sexual relationships, including sexual health </a:t>
            </a:r>
          </a:p>
          <a:p>
            <a:pPr>
              <a:buFont typeface="Arial" panose="020B0604020202020204" pitchFamily="34" charset="0"/>
              <a:buChar char="•"/>
            </a:pPr>
            <a:r>
              <a:rPr lang="en-GB" sz="1800" dirty="0"/>
              <a:t>That all aspects of health can be affected  by choices they make in sex and relationships, positively or negatively, e.g. physical, emotional, mental, sexual and reproductive health and wellbeing. </a:t>
            </a:r>
          </a:p>
          <a:p>
            <a:pPr>
              <a:buFont typeface="Arial" panose="020B0604020202020204" pitchFamily="34" charset="0"/>
              <a:buChar char="•"/>
            </a:pPr>
            <a:r>
              <a:rPr lang="en-GB" sz="1800" dirty="0"/>
              <a:t>The facts about the full range of contraceptive choices, efficacy and options available.</a:t>
            </a:r>
          </a:p>
          <a:p>
            <a:pPr>
              <a:buFont typeface="Arial" panose="020B0604020202020204" pitchFamily="34" charset="0"/>
              <a:buChar char="•"/>
            </a:pPr>
            <a:r>
              <a:rPr lang="en-GB" sz="1800" dirty="0"/>
              <a:t>The facts around pregnancy including miscarriage.</a:t>
            </a:r>
          </a:p>
          <a:p>
            <a:pPr>
              <a:buFont typeface="Arial" panose="020B0604020202020204" pitchFamily="34" charset="0"/>
              <a:buChar char="•"/>
            </a:pPr>
            <a:r>
              <a:rPr lang="en-GB" sz="1800" dirty="0"/>
              <a:t>That there are choices in relation to pregnancy (with medically and legally accurate, impartial information on all options, including keeping the baby, adoption, abortion and where to get further help).</a:t>
            </a:r>
          </a:p>
          <a:p>
            <a:pPr>
              <a:buFont typeface="Arial" panose="020B0604020202020204" pitchFamily="34" charset="0"/>
              <a:buChar char="•"/>
            </a:pPr>
            <a:r>
              <a:rPr lang="en-GB" sz="1800" dirty="0"/>
              <a:t>How to get further advice, including how and where to access confidential sexual and reproductive health advice and treatment.  </a:t>
            </a:r>
          </a:p>
        </p:txBody>
      </p:sp>
    </p:spTree>
    <p:extLst>
      <p:ext uri="{BB962C8B-B14F-4D97-AF65-F5344CB8AC3E}">
        <p14:creationId xmlns:p14="http://schemas.microsoft.com/office/powerpoint/2010/main" val="62403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304B-335F-4B50-9D3A-867D27B8D6C8}"/>
              </a:ext>
            </a:extLst>
          </p:cNvPr>
          <p:cNvSpPr>
            <a:spLocks noGrp="1"/>
          </p:cNvSpPr>
          <p:nvPr>
            <p:ph type="title"/>
          </p:nvPr>
        </p:nvSpPr>
        <p:spPr/>
        <p:txBody>
          <a:bodyPr/>
          <a:lstStyle/>
          <a:p>
            <a:r>
              <a:rPr lang="en-GB" dirty="0"/>
              <a:t>Statutory RSHE in schools </a:t>
            </a:r>
          </a:p>
        </p:txBody>
      </p:sp>
      <p:sp>
        <p:nvSpPr>
          <p:cNvPr id="3" name="Content Placeholder 2">
            <a:extLst>
              <a:ext uri="{FF2B5EF4-FFF2-40B4-BE49-F238E27FC236}">
                <a16:creationId xmlns:a16="http://schemas.microsoft.com/office/drawing/2014/main" id="{CF7B5C57-1B42-4D1C-AA6C-B4C2FAD6F3AF}"/>
              </a:ext>
            </a:extLst>
          </p:cNvPr>
          <p:cNvSpPr>
            <a:spLocks noGrp="1"/>
          </p:cNvSpPr>
          <p:nvPr>
            <p:ph idx="1"/>
          </p:nvPr>
        </p:nvSpPr>
        <p:spPr>
          <a:xfrm>
            <a:off x="685800" y="876300"/>
            <a:ext cx="8153400" cy="4191000"/>
          </a:xfrm>
        </p:spPr>
        <p:txBody>
          <a:bodyPr/>
          <a:lstStyle/>
          <a:p>
            <a:pPr marL="0" indent="0" algn="ctr">
              <a:buNone/>
            </a:pPr>
            <a:r>
              <a:rPr lang="en-GB" sz="1500" u="sng" dirty="0"/>
              <a:t>Sexting, Grooming, Child Sexual Exploitation – what pupils should know by the end of secondary school</a:t>
            </a:r>
          </a:p>
          <a:p>
            <a:pPr marL="0" indent="0">
              <a:buNone/>
            </a:pPr>
            <a:r>
              <a:rPr lang="en-GB" sz="1500" u="sng" dirty="0"/>
              <a:t>Online and media</a:t>
            </a:r>
          </a:p>
          <a:p>
            <a:pPr marL="0" indent="0">
              <a:buNone/>
            </a:pPr>
            <a:r>
              <a:rPr lang="en-GB" sz="1500" dirty="0"/>
              <a:t>Pupils should know</a:t>
            </a:r>
          </a:p>
          <a:p>
            <a:pPr>
              <a:buFont typeface="Arial" panose="020B0604020202020204" pitchFamily="34" charset="0"/>
              <a:buChar char="•"/>
            </a:pPr>
            <a:r>
              <a:rPr lang="en-GB" sz="1500" dirty="0"/>
              <a:t>Their rights, responsibilities and opportunities online, including that the same expectations of behaviour apply in all contexts, including online.  </a:t>
            </a:r>
          </a:p>
          <a:p>
            <a:pPr>
              <a:buFont typeface="Arial" panose="020B0604020202020204" pitchFamily="34" charset="0"/>
              <a:buChar char="•"/>
            </a:pPr>
            <a:r>
              <a:rPr lang="en-GB" sz="1500" dirty="0"/>
              <a:t>About online risks, including that any material someone provides to another has the potential to be shared online and the difficulty of removing potentially compromising material placed online.  </a:t>
            </a:r>
          </a:p>
          <a:p>
            <a:pPr>
              <a:buFont typeface="Arial" panose="020B0604020202020204" pitchFamily="34" charset="0"/>
              <a:buChar char="•"/>
            </a:pPr>
            <a:r>
              <a:rPr lang="en-GB" sz="1500" dirty="0"/>
              <a:t>Not to provide material to others that they would not want shared further and not to share personal material which is sent to them. </a:t>
            </a:r>
          </a:p>
          <a:p>
            <a:pPr>
              <a:buFont typeface="Arial" panose="020B0604020202020204" pitchFamily="34" charset="0"/>
              <a:buChar char="•"/>
            </a:pPr>
            <a:r>
              <a:rPr lang="en-GB" sz="1500" dirty="0"/>
              <a:t>What to do and where to get support to report material or manage issues online.  </a:t>
            </a:r>
          </a:p>
          <a:p>
            <a:pPr>
              <a:buFont typeface="Arial" panose="020B0604020202020204" pitchFamily="34" charset="0"/>
              <a:buChar char="•"/>
            </a:pPr>
            <a:r>
              <a:rPr lang="en-GB" sz="1500" dirty="0"/>
              <a:t>The impact of viewing harmful content.  </a:t>
            </a:r>
          </a:p>
          <a:p>
            <a:pPr>
              <a:buFont typeface="Arial" panose="020B0604020202020204" pitchFamily="34" charset="0"/>
              <a:buChar char="•"/>
            </a:pPr>
            <a:r>
              <a:rPr lang="en-GB" sz="1500" dirty="0"/>
              <a:t>How information and data is generated, collected, shared and used online.  </a:t>
            </a:r>
          </a:p>
          <a:p>
            <a:pPr marL="0" indent="0">
              <a:buNone/>
            </a:pPr>
            <a:r>
              <a:rPr lang="en-GB" sz="1500" u="sng" dirty="0"/>
              <a:t>Being safe</a:t>
            </a:r>
          </a:p>
          <a:p>
            <a:pPr>
              <a:buFont typeface="Arial" panose="020B0604020202020204" pitchFamily="34" charset="0"/>
              <a:buChar char="•"/>
            </a:pPr>
            <a:r>
              <a:rPr lang="en-GB" sz="1500" dirty="0"/>
              <a:t>The concepts of, and laws relating to, sexual consent, sexual exploitation, abuse, grooming, coercion, harassment, rape, domestic abuse, forced marriage, honour-based violence and FGM and how these can affect current and future relationships </a:t>
            </a:r>
          </a:p>
          <a:p>
            <a:pPr>
              <a:buFont typeface="Arial" panose="020B0604020202020204" pitchFamily="34" charset="0"/>
              <a:buChar char="•"/>
            </a:pPr>
            <a:r>
              <a:rPr lang="en-GB" sz="1500" dirty="0"/>
              <a:t>How people can actively communicate and recognise consent from others, including sexual consent, and how and when consent can be withdrawn (in all contexts, including online).   </a:t>
            </a:r>
          </a:p>
          <a:p>
            <a:endParaRPr lang="en-GB" dirty="0"/>
          </a:p>
        </p:txBody>
      </p:sp>
    </p:spTree>
    <p:extLst>
      <p:ext uri="{BB962C8B-B14F-4D97-AF65-F5344CB8AC3E}">
        <p14:creationId xmlns:p14="http://schemas.microsoft.com/office/powerpoint/2010/main" val="66669303"/>
      </p:ext>
    </p:extLst>
  </p:cSld>
  <p:clrMapOvr>
    <a:masterClrMapping/>
  </p:clrMapOvr>
</p:sld>
</file>

<file path=ppt/theme/theme1.xml><?xml version="1.0" encoding="utf-8"?>
<a:theme xmlns:a="http://schemas.openxmlformats.org/drawingml/2006/main" name="Enfield Template">
  <a:themeElements>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fiel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fiel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fiel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fiel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fiel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fiel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field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fiel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fiel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fiel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fiel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fiel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2036</TotalTime>
  <Words>2906</Words>
  <Application>Microsoft Office PowerPoint</Application>
  <PresentationFormat>On-screen Show (4:3)</PresentationFormat>
  <Paragraphs>300</Paragraphs>
  <Slides>31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vt:lpstr>
      <vt:lpstr>Enfield Template</vt:lpstr>
      <vt:lpstr>PowerPoint Presentation</vt:lpstr>
      <vt:lpstr>What we’ll cover today </vt:lpstr>
      <vt:lpstr>Disclaimer</vt:lpstr>
      <vt:lpstr>Ground rules</vt:lpstr>
      <vt:lpstr>How to set ground rules with young people </vt:lpstr>
      <vt:lpstr>Icebreakers, energisers and warm up activities</vt:lpstr>
      <vt:lpstr>Would you rather? </vt:lpstr>
      <vt:lpstr>Statutory RSHE in schools </vt:lpstr>
      <vt:lpstr>Statutory RSHE in schools </vt:lpstr>
      <vt:lpstr>Contraception</vt:lpstr>
      <vt:lpstr>Long Acting Reversible Contraception (LARC)</vt:lpstr>
      <vt:lpstr>Long Acting Reversible Contraception (LARC)</vt:lpstr>
      <vt:lpstr>Hormonal Methods</vt:lpstr>
      <vt:lpstr>Hormonal Methods </vt:lpstr>
      <vt:lpstr>Barrier Methods </vt:lpstr>
      <vt:lpstr>Emergency Hormonal Contraception (The Morning After Pill)</vt:lpstr>
      <vt:lpstr>Emergency Hormonal Contraception (The Morning After Pill)</vt:lpstr>
      <vt:lpstr>Condom Excuses…</vt:lpstr>
      <vt:lpstr>Activities and resources to teach about contraception</vt:lpstr>
      <vt:lpstr>Staying safe </vt:lpstr>
      <vt:lpstr>What is sexting?</vt:lpstr>
      <vt:lpstr>Why young people send nudes? </vt:lpstr>
      <vt:lpstr>What are the consequences?</vt:lpstr>
      <vt:lpstr>Grooming </vt:lpstr>
      <vt:lpstr>Signs to look out for… </vt:lpstr>
      <vt:lpstr>A young person’s story… </vt:lpstr>
      <vt:lpstr>Activities and resources to teach about sexting, grooming, CSE</vt:lpstr>
      <vt:lpstr>Taking care of your sexual health </vt:lpstr>
      <vt:lpstr>Services in Enfield </vt:lpstr>
      <vt:lpstr>Services in Enfield </vt:lpstr>
      <vt:lpstr> For more information….</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Aresti</dc:creator>
  <cp:lastModifiedBy>Josh Somma</cp:lastModifiedBy>
  <cp:revision>128</cp:revision>
  <cp:lastPrinted>2011-01-25T15:11:23Z</cp:lastPrinted>
  <dcterms:created xsi:type="dcterms:W3CDTF">2020-12-30T09:19:42Z</dcterms:created>
  <dcterms:modified xsi:type="dcterms:W3CDTF">2024-02-27T12:33:48Z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SecurityClassification">
    <vt:lpwstr>UNCLASSIFIED</vt:lpwstr>
  </property>
  <property fmtid="{D5CDD505-2E9C-101B-9397-08002B2CF9AE}" pid="3" name="PM_Qualifier">
    <vt:lpwstr/>
  </property>
  <property fmtid="{D5CDD505-2E9C-101B-9397-08002B2CF9AE}" pid="4" name="PM_DisplayValueSecClassificationWithQualifier">
    <vt:lpwstr>UNCLASSIFIED</vt:lpwstr>
  </property>
  <property fmtid="{D5CDD505-2E9C-101B-9397-08002B2CF9AE}" pid="5" name="PM_InsertionValue">
    <vt:lpwstr>Classification: UNCLASSIFIED</vt:lpwstr>
  </property>
  <property fmtid="{D5CDD505-2E9C-101B-9397-08002B2CF9AE}" pid="6" name="PM_Originator_Hash_SHA1">
    <vt:lpwstr>CD5BE0D6C20E853F0684852AC34AF174B2D753ED</vt:lpwstr>
  </property>
  <property fmtid="{D5CDD505-2E9C-101B-9397-08002B2CF9AE}" pid="7" name="PM_Hash_Version">
    <vt:lpwstr>2012.2</vt:lpwstr>
  </property>
  <property fmtid="{D5CDD505-2E9C-101B-9397-08002B2CF9AE}" pid="8" name="PM_Hash_Salt">
    <vt:lpwstr>2117AE6AF45399BFE0F273B2BCA542F0</vt:lpwstr>
  </property>
  <property fmtid="{D5CDD505-2E9C-101B-9397-08002B2CF9AE}" pid="9" name="PM_Hash_SHA1">
    <vt:lpwstr>2D58336EAE1515FB91C562A2023C9E172553E4A3</vt:lpwstr>
  </property>
  <property fmtid="{D5CDD505-2E9C-101B-9397-08002B2CF9AE}" pid="10" name="PM_LastInsertion">
    <vt:lpwstr>UNCLASSIFIED</vt:lpwstr>
  </property>
  <property fmtid="{D5CDD505-2E9C-101B-9397-08002B2CF9AE}" pid="11" name="MSIP_Label_654c3615-41c5-4b89-b528-23679be2a629_Enabled">
    <vt:lpwstr>true</vt:lpwstr>
  </property>
  <property fmtid="{D5CDD505-2E9C-101B-9397-08002B2CF9AE}" pid="12" name="MSIP_Label_654c3615-41c5-4b89-b528-23679be2a629_SetDate">
    <vt:lpwstr>2024-02-27T12:25:29Z</vt:lpwstr>
  </property>
  <property fmtid="{D5CDD505-2E9C-101B-9397-08002B2CF9AE}" pid="13" name="MSIP_Label_654c3615-41c5-4b89-b528-23679be2a629_Method">
    <vt:lpwstr>Privileged</vt:lpwstr>
  </property>
  <property fmtid="{D5CDD505-2E9C-101B-9397-08002B2CF9AE}" pid="14" name="MSIP_Label_654c3615-41c5-4b89-b528-23679be2a629_Name">
    <vt:lpwstr>654c3615-41c5-4b89-b528-23679be2a629</vt:lpwstr>
  </property>
  <property fmtid="{D5CDD505-2E9C-101B-9397-08002B2CF9AE}" pid="15" name="MSIP_Label_654c3615-41c5-4b89-b528-23679be2a629_SiteId">
    <vt:lpwstr>cc18b91d-1bb2-4d9b-ac76-7a4447488d49</vt:lpwstr>
  </property>
  <property fmtid="{D5CDD505-2E9C-101B-9397-08002B2CF9AE}" pid="16" name="MSIP_Label_654c3615-41c5-4b89-b528-23679be2a629_ActionId">
    <vt:lpwstr>93ac6018-475a-4a44-8b5d-98027f7922f6</vt:lpwstr>
  </property>
  <property fmtid="{D5CDD505-2E9C-101B-9397-08002B2CF9AE}" pid="17" name="MSIP_Label_654c3615-41c5-4b89-b528-23679be2a629_ContentBits">
    <vt:lpwstr>0</vt:lpwstr>
  </property>
</Properties>
</file>