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50" r:id="rId4"/>
  </p:sldMasterIdLst>
  <p:notesMasterIdLst>
    <p:notesMasterId r:id="rId13"/>
  </p:notesMasterIdLst>
  <p:handoutMasterIdLst>
    <p:handoutMasterId r:id="rId14"/>
  </p:handoutMasterIdLst>
  <p:sldIdLst>
    <p:sldId id="256" r:id="rId5"/>
    <p:sldId id="258" r:id="rId6"/>
    <p:sldId id="259" r:id="rId7"/>
    <p:sldId id="262" r:id="rId8"/>
    <p:sldId id="263" r:id="rId9"/>
    <p:sldId id="264" r:id="rId10"/>
    <p:sldId id="265" r:id="rId11"/>
    <p:sldId id="266" r:id="rId12"/>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a:ea typeface="+mn-ea"/>
        <a:cs typeface="+mn-cs"/>
      </a:defRPr>
    </a:lvl1pPr>
    <a:lvl2pPr marL="457200" algn="l" rtl="0" eaLnBrk="0" fontAlgn="base" hangingPunct="0">
      <a:spcBef>
        <a:spcPct val="0"/>
      </a:spcBef>
      <a:spcAft>
        <a:spcPct val="0"/>
      </a:spcAft>
      <a:defRPr sz="2400" kern="1200">
        <a:solidFill>
          <a:schemeClr val="tx1"/>
        </a:solidFill>
        <a:latin typeface="Times"/>
        <a:ea typeface="+mn-ea"/>
        <a:cs typeface="+mn-cs"/>
      </a:defRPr>
    </a:lvl2pPr>
    <a:lvl3pPr marL="914400" algn="l" rtl="0" eaLnBrk="0" fontAlgn="base" hangingPunct="0">
      <a:spcBef>
        <a:spcPct val="0"/>
      </a:spcBef>
      <a:spcAft>
        <a:spcPct val="0"/>
      </a:spcAft>
      <a:defRPr sz="2400" kern="1200">
        <a:solidFill>
          <a:schemeClr val="tx1"/>
        </a:solidFill>
        <a:latin typeface="Times"/>
        <a:ea typeface="+mn-ea"/>
        <a:cs typeface="+mn-cs"/>
      </a:defRPr>
    </a:lvl3pPr>
    <a:lvl4pPr marL="1371600" algn="l" rtl="0" eaLnBrk="0" fontAlgn="base" hangingPunct="0">
      <a:spcBef>
        <a:spcPct val="0"/>
      </a:spcBef>
      <a:spcAft>
        <a:spcPct val="0"/>
      </a:spcAft>
      <a:defRPr sz="2400" kern="1200">
        <a:solidFill>
          <a:schemeClr val="tx1"/>
        </a:solidFill>
        <a:latin typeface="Times"/>
        <a:ea typeface="+mn-ea"/>
        <a:cs typeface="+mn-cs"/>
      </a:defRPr>
    </a:lvl4pPr>
    <a:lvl5pPr marL="1828800" algn="l" rtl="0" eaLnBrk="0" fontAlgn="base" hangingPunct="0">
      <a:spcBef>
        <a:spcPct val="0"/>
      </a:spcBef>
      <a:spcAft>
        <a:spcPct val="0"/>
      </a:spcAft>
      <a:defRPr sz="2400" kern="1200">
        <a:solidFill>
          <a:schemeClr val="tx1"/>
        </a:solidFill>
        <a:latin typeface="Times"/>
        <a:ea typeface="+mn-ea"/>
        <a:cs typeface="+mn-cs"/>
      </a:defRPr>
    </a:lvl5pPr>
    <a:lvl6pPr marL="2286000" algn="l" defTabSz="914400" rtl="0" eaLnBrk="1" latinLnBrk="0" hangingPunct="1">
      <a:defRPr sz="2400" kern="1200">
        <a:solidFill>
          <a:schemeClr val="tx1"/>
        </a:solidFill>
        <a:latin typeface="Times"/>
        <a:ea typeface="+mn-ea"/>
        <a:cs typeface="+mn-cs"/>
      </a:defRPr>
    </a:lvl6pPr>
    <a:lvl7pPr marL="2743200" algn="l" defTabSz="914400" rtl="0" eaLnBrk="1" latinLnBrk="0" hangingPunct="1">
      <a:defRPr sz="2400" kern="1200">
        <a:solidFill>
          <a:schemeClr val="tx1"/>
        </a:solidFill>
        <a:latin typeface="Times"/>
        <a:ea typeface="+mn-ea"/>
        <a:cs typeface="+mn-cs"/>
      </a:defRPr>
    </a:lvl7pPr>
    <a:lvl8pPr marL="3200400" algn="l" defTabSz="914400" rtl="0" eaLnBrk="1" latinLnBrk="0" hangingPunct="1">
      <a:defRPr sz="2400" kern="1200">
        <a:solidFill>
          <a:schemeClr val="tx1"/>
        </a:solidFill>
        <a:latin typeface="Times"/>
        <a:ea typeface="+mn-ea"/>
        <a:cs typeface="+mn-cs"/>
      </a:defRPr>
    </a:lvl8pPr>
    <a:lvl9pPr marL="3657600" algn="l" defTabSz="914400" rtl="0" eaLnBrk="1" latinLnBrk="0" hangingPunct="1">
      <a:defRPr sz="2400" kern="1200">
        <a:solidFill>
          <a:schemeClr val="tx1"/>
        </a:solidFill>
        <a:latin typeface="Times"/>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52B1E"/>
    <a:srgbClr val="CE1921"/>
    <a:srgbClr val="CF1C2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71" autoAdjust="0"/>
    <p:restoredTop sz="94451" autoAdjust="0"/>
  </p:normalViewPr>
  <p:slideViewPr>
    <p:cSldViewPr>
      <p:cViewPr varScale="1">
        <p:scale>
          <a:sx n="111" d="100"/>
          <a:sy n="111" d="100"/>
        </p:scale>
        <p:origin x="1650"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385B6BA-74C3-4E64-B0FB-3DC3DB0F2F16}" type="datetimeFigureOut">
              <a:rPr lang="en-GB" smtClean="0"/>
              <a:t>25/06/2026</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3F36CAF-CCAE-4AF9-A2AC-EB1FEE28B8BA}" type="slidenum">
              <a:rPr lang="en-GB" smtClean="0"/>
              <a:t>‹#›</a:t>
            </a:fld>
            <a:endParaRPr lang="en-GB"/>
          </a:p>
        </p:txBody>
      </p:sp>
    </p:spTree>
    <p:extLst>
      <p:ext uri="{BB962C8B-B14F-4D97-AF65-F5344CB8AC3E}">
        <p14:creationId xmlns:p14="http://schemas.microsoft.com/office/powerpoint/2010/main" val="158879445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8BCB94-A30F-4C07-8FD5-5D3608F048A3}" type="datetimeFigureOut">
              <a:rPr lang="en-GB" smtClean="0"/>
              <a:t>25/06/2026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725E8E8-1528-48FB-B845-BEC6BE7B33E1}" type="slidenum">
              <a:rPr lang="en-GB" smtClean="0"/>
              <a:t>‹#›</a:t>
            </a:fld>
            <a:endParaRPr lang="en-GB"/>
          </a:p>
        </p:txBody>
      </p:sp>
    </p:spTree>
    <p:extLst>
      <p:ext uri="{BB962C8B-B14F-4D97-AF65-F5344CB8AC3E}">
        <p14:creationId xmlns:p14="http://schemas.microsoft.com/office/powerpoint/2010/main" val="127251837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725E8E8-1528-48FB-B845-BEC6BE7B33E1}" type="slidenum">
              <a:rPr lang="en-GB" smtClean="0"/>
              <a:t>1</a:t>
            </a:fld>
            <a:endParaRPr lang="en-GB"/>
          </a:p>
        </p:txBody>
      </p:sp>
      <p:sp>
        <p:nvSpPr>
          <p:cNvPr id="5" name="Footer Placeholder 4"/>
          <p:cNvSpPr>
            <a:spLocks noGrp="1"/>
          </p:cNvSpPr>
          <p:nvPr>
            <p:ph type="ftr" sz="quarter" idx="4"/>
          </p:nvPr>
        </p:nvSpPr>
        <p:spPr>
          <a:xfrm>
            <a:off x="0" y="8685213"/>
            <a:ext cx="2971800" cy="457200"/>
          </a:xfrm>
        </p:spPr>
        <p:txBody>
          <a:bodyPr/>
          <a:lstStyle/>
          <a:p>
            <a:endParaRPr lang="en-GB"/>
          </a:p>
        </p:txBody>
      </p:sp>
    </p:spTree>
    <p:extLst>
      <p:ext uri="{BB962C8B-B14F-4D97-AF65-F5344CB8AC3E}">
        <p14:creationId xmlns:p14="http://schemas.microsoft.com/office/powerpoint/2010/main" val="1928660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725E8E8-1528-48FB-B845-BEC6BE7B33E1}" type="slidenum">
              <a:rPr lang="en-GB" smtClean="0"/>
              <a:t>2</a:t>
            </a:fld>
            <a:endParaRPr lang="en-GB"/>
          </a:p>
        </p:txBody>
      </p:sp>
      <p:sp>
        <p:nvSpPr>
          <p:cNvPr id="5" name="Footer Placeholder 4"/>
          <p:cNvSpPr>
            <a:spLocks noGrp="1"/>
          </p:cNvSpPr>
          <p:nvPr>
            <p:ph type="ftr" sz="quarter" idx="4"/>
          </p:nvPr>
        </p:nvSpPr>
        <p:spPr>
          <a:xfrm>
            <a:off x="0" y="8685213"/>
            <a:ext cx="2971800" cy="457200"/>
          </a:xfrm>
        </p:spPr>
        <p:txBody>
          <a:bodyPr/>
          <a:lstStyle/>
          <a:p>
            <a:endParaRPr lang="en-GB"/>
          </a:p>
        </p:txBody>
      </p:sp>
    </p:spTree>
    <p:extLst>
      <p:ext uri="{BB962C8B-B14F-4D97-AF65-F5344CB8AC3E}">
        <p14:creationId xmlns:p14="http://schemas.microsoft.com/office/powerpoint/2010/main" val="36343497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725E8E8-1528-48FB-B845-BEC6BE7B33E1}" type="slidenum">
              <a:rPr lang="en-GB" smtClean="0"/>
              <a:t>3</a:t>
            </a:fld>
            <a:endParaRPr lang="en-GB"/>
          </a:p>
        </p:txBody>
      </p:sp>
      <p:sp>
        <p:nvSpPr>
          <p:cNvPr id="5" name="Footer Placeholder 4"/>
          <p:cNvSpPr>
            <a:spLocks noGrp="1"/>
          </p:cNvSpPr>
          <p:nvPr>
            <p:ph type="ftr" sz="quarter" idx="4"/>
          </p:nvPr>
        </p:nvSpPr>
        <p:spPr>
          <a:xfrm>
            <a:off x="0" y="8685213"/>
            <a:ext cx="2971800" cy="457200"/>
          </a:xfrm>
        </p:spPr>
        <p:txBody>
          <a:bodyPr/>
          <a:lstStyle/>
          <a:p>
            <a:endParaRPr lang="en-GB"/>
          </a:p>
        </p:txBody>
      </p:sp>
    </p:spTree>
    <p:extLst>
      <p:ext uri="{BB962C8B-B14F-4D97-AF65-F5344CB8AC3E}">
        <p14:creationId xmlns:p14="http://schemas.microsoft.com/office/powerpoint/2010/main" val="27821915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725E8E8-1528-48FB-B845-BEC6BE7B33E1}" type="slidenum">
              <a:rPr lang="en-GB" smtClean="0"/>
              <a:t>4</a:t>
            </a:fld>
            <a:endParaRPr lang="en-GB"/>
          </a:p>
        </p:txBody>
      </p:sp>
      <p:sp>
        <p:nvSpPr>
          <p:cNvPr id="5" name="Footer Placeholder 4"/>
          <p:cNvSpPr>
            <a:spLocks noGrp="1"/>
          </p:cNvSpPr>
          <p:nvPr>
            <p:ph type="ftr" sz="quarter" idx="4"/>
          </p:nvPr>
        </p:nvSpPr>
        <p:spPr>
          <a:xfrm>
            <a:off x="0" y="8685213"/>
            <a:ext cx="2971800" cy="457200"/>
          </a:xfrm>
        </p:spPr>
        <p:txBody>
          <a:bodyPr/>
          <a:lstStyle/>
          <a:p>
            <a:endParaRPr lang="en-GB"/>
          </a:p>
        </p:txBody>
      </p:sp>
    </p:spTree>
    <p:extLst>
      <p:ext uri="{BB962C8B-B14F-4D97-AF65-F5344CB8AC3E}">
        <p14:creationId xmlns:p14="http://schemas.microsoft.com/office/powerpoint/2010/main" val="2729696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725E8E8-1528-48FB-B845-BEC6BE7B33E1}" type="slidenum">
              <a:rPr lang="en-GB" smtClean="0"/>
              <a:t>5</a:t>
            </a:fld>
            <a:endParaRPr lang="en-GB"/>
          </a:p>
        </p:txBody>
      </p:sp>
      <p:sp>
        <p:nvSpPr>
          <p:cNvPr id="5" name="Footer Placeholder 4"/>
          <p:cNvSpPr>
            <a:spLocks noGrp="1"/>
          </p:cNvSpPr>
          <p:nvPr>
            <p:ph type="ftr" sz="quarter" idx="4"/>
          </p:nvPr>
        </p:nvSpPr>
        <p:spPr>
          <a:xfrm>
            <a:off x="0" y="8685213"/>
            <a:ext cx="2971800" cy="457200"/>
          </a:xfrm>
        </p:spPr>
        <p:txBody>
          <a:bodyPr/>
          <a:lstStyle/>
          <a:p>
            <a:endParaRPr lang="en-GB"/>
          </a:p>
        </p:txBody>
      </p:sp>
    </p:spTree>
    <p:extLst>
      <p:ext uri="{BB962C8B-B14F-4D97-AF65-F5344CB8AC3E}">
        <p14:creationId xmlns:p14="http://schemas.microsoft.com/office/powerpoint/2010/main" val="2764518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725E8E8-1528-48FB-B845-BEC6BE7B33E1}" type="slidenum">
              <a:rPr lang="en-GB" smtClean="0"/>
              <a:t>6</a:t>
            </a:fld>
            <a:endParaRPr lang="en-GB"/>
          </a:p>
        </p:txBody>
      </p:sp>
      <p:sp>
        <p:nvSpPr>
          <p:cNvPr id="5" name="Footer Placeholder 4"/>
          <p:cNvSpPr>
            <a:spLocks noGrp="1"/>
          </p:cNvSpPr>
          <p:nvPr>
            <p:ph type="ftr" sz="quarter" idx="4"/>
          </p:nvPr>
        </p:nvSpPr>
        <p:spPr>
          <a:xfrm>
            <a:off x="0" y="8685213"/>
            <a:ext cx="2971800" cy="457200"/>
          </a:xfrm>
        </p:spPr>
        <p:txBody>
          <a:bodyPr/>
          <a:lstStyle/>
          <a:p>
            <a:endParaRPr lang="en-GB"/>
          </a:p>
        </p:txBody>
      </p:sp>
    </p:spTree>
    <p:extLst>
      <p:ext uri="{BB962C8B-B14F-4D97-AF65-F5344CB8AC3E}">
        <p14:creationId xmlns:p14="http://schemas.microsoft.com/office/powerpoint/2010/main" val="4208188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725E8E8-1528-48FB-B845-BEC6BE7B33E1}" type="slidenum">
              <a:rPr lang="en-GB" smtClean="0"/>
              <a:t>7</a:t>
            </a:fld>
            <a:endParaRPr lang="en-GB"/>
          </a:p>
        </p:txBody>
      </p:sp>
      <p:sp>
        <p:nvSpPr>
          <p:cNvPr id="5" name="Footer Placeholder 4"/>
          <p:cNvSpPr>
            <a:spLocks noGrp="1"/>
          </p:cNvSpPr>
          <p:nvPr>
            <p:ph type="ftr" sz="quarter" idx="4"/>
          </p:nvPr>
        </p:nvSpPr>
        <p:spPr>
          <a:xfrm>
            <a:off x="0" y="8685213"/>
            <a:ext cx="2971800" cy="457200"/>
          </a:xfrm>
        </p:spPr>
        <p:txBody>
          <a:bodyPr/>
          <a:lstStyle/>
          <a:p>
            <a:endParaRPr lang="en-GB"/>
          </a:p>
        </p:txBody>
      </p:sp>
    </p:spTree>
    <p:extLst>
      <p:ext uri="{BB962C8B-B14F-4D97-AF65-F5344CB8AC3E}">
        <p14:creationId xmlns:p14="http://schemas.microsoft.com/office/powerpoint/2010/main" val="27012062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4725E8E8-1528-48FB-B845-BEC6BE7B33E1}" type="slidenum">
              <a:rPr lang="en-GB" smtClean="0"/>
              <a:t>8</a:t>
            </a:fld>
            <a:endParaRPr lang="en-GB"/>
          </a:p>
        </p:txBody>
      </p:sp>
      <p:sp>
        <p:nvSpPr>
          <p:cNvPr id="5" name="Footer Placeholder 4"/>
          <p:cNvSpPr>
            <a:spLocks noGrp="1"/>
          </p:cNvSpPr>
          <p:nvPr>
            <p:ph type="ftr" sz="quarter" idx="4"/>
          </p:nvPr>
        </p:nvSpPr>
        <p:spPr>
          <a:xfrm>
            <a:off x="0" y="8685213"/>
            <a:ext cx="2971800" cy="457200"/>
          </a:xfrm>
        </p:spPr>
        <p:txBody>
          <a:bodyPr/>
          <a:lstStyle/>
          <a:p>
            <a:endParaRPr lang="en-GB"/>
          </a:p>
        </p:txBody>
      </p:sp>
    </p:spTree>
    <p:extLst>
      <p:ext uri="{BB962C8B-B14F-4D97-AF65-F5344CB8AC3E}">
        <p14:creationId xmlns:p14="http://schemas.microsoft.com/office/powerpoint/2010/main" val="17808306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Tree>
    <p:extLst>
      <p:ext uri="{BB962C8B-B14F-4D97-AF65-F5344CB8AC3E}">
        <p14:creationId xmlns:p14="http://schemas.microsoft.com/office/powerpoint/2010/main" val="427374339"/>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61925658"/>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3810616206"/>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524000"/>
            <a:ext cx="40005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838700" y="1524000"/>
            <a:ext cx="40005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82536311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930799837"/>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131834474"/>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17043669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894236566"/>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103147365"/>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2041672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00850" y="304800"/>
            <a:ext cx="2038350" cy="54102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85800" y="304800"/>
            <a:ext cx="5962650" cy="54102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59338376"/>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685800" y="304800"/>
            <a:ext cx="8153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title style</a:t>
            </a:r>
          </a:p>
        </p:txBody>
      </p:sp>
      <p:sp>
        <p:nvSpPr>
          <p:cNvPr id="6147" name="Rectangle 3"/>
          <p:cNvSpPr>
            <a:spLocks noGrp="1" noChangeArrowheads="1"/>
          </p:cNvSpPr>
          <p:nvPr>
            <p:ph type="body" idx="1"/>
          </p:nvPr>
        </p:nvSpPr>
        <p:spPr bwMode="auto">
          <a:xfrm>
            <a:off x="685800" y="1524000"/>
            <a:ext cx="8153400" cy="419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6148"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007225" y="5638800"/>
            <a:ext cx="2133600" cy="11763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sldNum="0" hdr="0" ftr="0" dt="0"/>
  <p:txStyles>
    <p:titleStyle>
      <a:lvl1pPr algn="l" rtl="0" eaLnBrk="1" fontAlgn="base" hangingPunct="1">
        <a:spcBef>
          <a:spcPct val="0"/>
        </a:spcBef>
        <a:spcAft>
          <a:spcPct val="0"/>
        </a:spcAft>
        <a:defRPr sz="3200" b="1">
          <a:solidFill>
            <a:srgbClr val="CD0921"/>
          </a:solidFill>
          <a:latin typeface="+mj-lt"/>
          <a:ea typeface="+mj-ea"/>
          <a:cs typeface="+mj-cs"/>
        </a:defRPr>
      </a:lvl1pPr>
      <a:lvl2pPr algn="l" rtl="0" eaLnBrk="1" fontAlgn="base" hangingPunct="1">
        <a:spcBef>
          <a:spcPct val="0"/>
        </a:spcBef>
        <a:spcAft>
          <a:spcPct val="0"/>
        </a:spcAft>
        <a:defRPr sz="3200" b="1">
          <a:solidFill>
            <a:srgbClr val="CD0921"/>
          </a:solidFill>
          <a:latin typeface="Arial" charset="0"/>
        </a:defRPr>
      </a:lvl2pPr>
      <a:lvl3pPr algn="l" rtl="0" eaLnBrk="1" fontAlgn="base" hangingPunct="1">
        <a:spcBef>
          <a:spcPct val="0"/>
        </a:spcBef>
        <a:spcAft>
          <a:spcPct val="0"/>
        </a:spcAft>
        <a:defRPr sz="3200" b="1">
          <a:solidFill>
            <a:srgbClr val="CD0921"/>
          </a:solidFill>
          <a:latin typeface="Arial" charset="0"/>
        </a:defRPr>
      </a:lvl3pPr>
      <a:lvl4pPr algn="l" rtl="0" eaLnBrk="1" fontAlgn="base" hangingPunct="1">
        <a:spcBef>
          <a:spcPct val="0"/>
        </a:spcBef>
        <a:spcAft>
          <a:spcPct val="0"/>
        </a:spcAft>
        <a:defRPr sz="3200" b="1">
          <a:solidFill>
            <a:srgbClr val="CD0921"/>
          </a:solidFill>
          <a:latin typeface="Arial" charset="0"/>
        </a:defRPr>
      </a:lvl4pPr>
      <a:lvl5pPr algn="l" rtl="0" eaLnBrk="1" fontAlgn="base" hangingPunct="1">
        <a:spcBef>
          <a:spcPct val="0"/>
        </a:spcBef>
        <a:spcAft>
          <a:spcPct val="0"/>
        </a:spcAft>
        <a:defRPr sz="3200" b="1">
          <a:solidFill>
            <a:srgbClr val="CD0921"/>
          </a:solidFill>
          <a:latin typeface="Arial" charset="0"/>
        </a:defRPr>
      </a:lvl5pPr>
      <a:lvl6pPr marL="457200" algn="l" rtl="0" eaLnBrk="1" fontAlgn="base" hangingPunct="1">
        <a:spcBef>
          <a:spcPct val="0"/>
        </a:spcBef>
        <a:spcAft>
          <a:spcPct val="0"/>
        </a:spcAft>
        <a:defRPr sz="3200" b="1">
          <a:solidFill>
            <a:srgbClr val="CD0921"/>
          </a:solidFill>
          <a:latin typeface="Arial" charset="0"/>
        </a:defRPr>
      </a:lvl6pPr>
      <a:lvl7pPr marL="914400" algn="l" rtl="0" eaLnBrk="1" fontAlgn="base" hangingPunct="1">
        <a:spcBef>
          <a:spcPct val="0"/>
        </a:spcBef>
        <a:spcAft>
          <a:spcPct val="0"/>
        </a:spcAft>
        <a:defRPr sz="3200" b="1">
          <a:solidFill>
            <a:srgbClr val="CD0921"/>
          </a:solidFill>
          <a:latin typeface="Arial" charset="0"/>
        </a:defRPr>
      </a:lvl7pPr>
      <a:lvl8pPr marL="1371600" algn="l" rtl="0" eaLnBrk="1" fontAlgn="base" hangingPunct="1">
        <a:spcBef>
          <a:spcPct val="0"/>
        </a:spcBef>
        <a:spcAft>
          <a:spcPct val="0"/>
        </a:spcAft>
        <a:defRPr sz="3200" b="1">
          <a:solidFill>
            <a:srgbClr val="CD0921"/>
          </a:solidFill>
          <a:latin typeface="Arial" charset="0"/>
        </a:defRPr>
      </a:lvl8pPr>
      <a:lvl9pPr marL="1828800" algn="l" rtl="0" eaLnBrk="1" fontAlgn="base" hangingPunct="1">
        <a:spcBef>
          <a:spcPct val="0"/>
        </a:spcBef>
        <a:spcAft>
          <a:spcPct val="0"/>
        </a:spcAft>
        <a:defRPr sz="3200" b="1">
          <a:solidFill>
            <a:srgbClr val="CD0921"/>
          </a:solidFill>
          <a:latin typeface="Arial" charset="0"/>
        </a:defRPr>
      </a:lvl9pPr>
    </p:titleStyle>
    <p:bodyStyle>
      <a:lvl1pPr marL="342900" indent="-342900" algn="l" rtl="0" eaLnBrk="1" fontAlgn="base" hangingPunct="1">
        <a:spcBef>
          <a:spcPct val="20000"/>
        </a:spcBef>
        <a:spcAft>
          <a:spcPct val="0"/>
        </a:spcAft>
        <a:buChar char="•"/>
        <a:defRPr sz="28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400">
          <a:solidFill>
            <a:schemeClr val="tx1"/>
          </a:solidFill>
          <a:latin typeface="+mn-lt"/>
        </a:defRPr>
      </a:lvl2pPr>
      <a:lvl3pPr marL="1143000" indent="-228600" algn="l" rtl="0" eaLnBrk="1" fontAlgn="base" hangingPunct="1">
        <a:spcBef>
          <a:spcPct val="20000"/>
        </a:spcBef>
        <a:spcAft>
          <a:spcPct val="0"/>
        </a:spcAft>
        <a:buChar char="•"/>
        <a:defRPr sz="2000">
          <a:solidFill>
            <a:schemeClr val="tx1"/>
          </a:solidFill>
          <a:latin typeface="+mn-lt"/>
        </a:defRPr>
      </a:lvl3pPr>
      <a:lvl4pPr marL="1600200" indent="-228600" algn="l" rtl="0" eaLnBrk="1" fontAlgn="base" hangingPunct="1">
        <a:spcBef>
          <a:spcPct val="20000"/>
        </a:spcBef>
        <a:spcAft>
          <a:spcPct val="0"/>
        </a:spcAft>
        <a:buChar char="–"/>
        <a:defRPr>
          <a:solidFill>
            <a:schemeClr val="tx1"/>
          </a:solidFill>
          <a:latin typeface="+mn-lt"/>
        </a:defRPr>
      </a:lvl4pPr>
      <a:lvl5pPr marL="2057400" indent="-228600" algn="l" rtl="0" eaLnBrk="1" fontAlgn="base" hangingPunct="1">
        <a:spcBef>
          <a:spcPct val="20000"/>
        </a:spcBef>
        <a:spcAft>
          <a:spcPct val="0"/>
        </a:spcAft>
        <a:buChar char="»"/>
        <a:defRPr>
          <a:solidFill>
            <a:schemeClr val="tx1"/>
          </a:solidFill>
          <a:latin typeface="+mn-lt"/>
        </a:defRPr>
      </a:lvl5pPr>
      <a:lvl6pPr marL="2514600" indent="-228600" algn="l" rtl="0" eaLnBrk="1" fontAlgn="base" hangingPunct="1">
        <a:spcBef>
          <a:spcPct val="20000"/>
        </a:spcBef>
        <a:spcAft>
          <a:spcPct val="0"/>
        </a:spcAft>
        <a:buChar char="»"/>
        <a:defRPr>
          <a:solidFill>
            <a:schemeClr val="tx1"/>
          </a:solidFill>
          <a:latin typeface="+mn-lt"/>
        </a:defRPr>
      </a:lvl6pPr>
      <a:lvl7pPr marL="2971800" indent="-228600" algn="l" rtl="0" eaLnBrk="1" fontAlgn="base" hangingPunct="1">
        <a:spcBef>
          <a:spcPct val="20000"/>
        </a:spcBef>
        <a:spcAft>
          <a:spcPct val="0"/>
        </a:spcAft>
        <a:buChar char="»"/>
        <a:defRPr>
          <a:solidFill>
            <a:schemeClr val="tx1"/>
          </a:solidFill>
          <a:latin typeface="+mn-lt"/>
        </a:defRPr>
      </a:lvl7pPr>
      <a:lvl8pPr marL="3429000" indent="-228600" algn="l" rtl="0" eaLnBrk="1" fontAlgn="base" hangingPunct="1">
        <a:spcBef>
          <a:spcPct val="20000"/>
        </a:spcBef>
        <a:spcAft>
          <a:spcPct val="0"/>
        </a:spcAft>
        <a:buChar char="»"/>
        <a:defRPr>
          <a:solidFill>
            <a:schemeClr val="tx1"/>
          </a:solidFill>
          <a:latin typeface="+mn-lt"/>
        </a:defRPr>
      </a:lvl8pPr>
      <a:lvl9pPr marL="3886200" indent="-228600" algn="l" rtl="0" eaLnBrk="1" fontAlgn="base" hangingPunct="1">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84" name="Rectangle 36"/>
          <p:cNvSpPr>
            <a:spLocks noChangeArrowheads="1"/>
          </p:cNvSpPr>
          <p:nvPr/>
        </p:nvSpPr>
        <p:spPr bwMode="auto">
          <a:xfrm>
            <a:off x="8302625" y="5826125"/>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GB"/>
          </a:p>
        </p:txBody>
      </p:sp>
      <p:pic>
        <p:nvPicPr>
          <p:cNvPr id="2085" name="Picture 3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7938"/>
            <a:ext cx="9144000" cy="6850062"/>
          </a:xfrm>
          <a:prstGeom prst="rect">
            <a:avLst/>
          </a:prstGeom>
          <a:noFill/>
          <a:extLst>
            <a:ext uri="{909E8E84-426E-40DD-AFC4-6F175D3DCCD1}">
              <a14:hiddenFill xmlns:a14="http://schemas.microsoft.com/office/drawing/2010/main">
                <a:solidFill>
                  <a:srgbClr val="FFFFFF"/>
                </a:solidFill>
              </a14:hiddenFill>
            </a:ext>
          </a:extLst>
        </p:spPr>
      </p:pic>
      <p:sp>
        <p:nvSpPr>
          <p:cNvPr id="2086" name="Rectangle 38"/>
          <p:cNvSpPr>
            <a:spLocks noGrp="1" noChangeArrowheads="1"/>
          </p:cNvSpPr>
          <p:nvPr/>
        </p:nvSpPr>
        <p:spPr bwMode="auto">
          <a:xfrm>
            <a:off x="685800" y="16764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lang="en-US" sz="5600" b="1" dirty="0">
                <a:solidFill>
                  <a:srgbClr val="D52B1E"/>
                </a:solidFill>
                <a:latin typeface="Arial" charset="0"/>
              </a:rPr>
              <a:t>Agreeing our</a:t>
            </a:r>
          </a:p>
          <a:p>
            <a:pPr algn="ctr"/>
            <a:r>
              <a:rPr lang="en-US" sz="5600" b="1" dirty="0">
                <a:solidFill>
                  <a:srgbClr val="D52B1E"/>
                </a:solidFill>
                <a:latin typeface="Arial" charset="0"/>
              </a:rPr>
              <a:t>Joint Vision &amp; Strategic Priorities (24/25)</a:t>
            </a:r>
            <a:endParaRPr lang="en-US" sz="4400" dirty="0">
              <a:solidFill>
                <a:schemeClr val="tx2"/>
              </a:solidFill>
              <a:latin typeface="Arial" charset="0"/>
            </a:endParaRPr>
          </a:p>
        </p:txBody>
      </p:sp>
      <p:sp>
        <p:nvSpPr>
          <p:cNvPr id="2087" name="Rectangle 39"/>
          <p:cNvSpPr>
            <a:spLocks noGrp="1" noChangeArrowheads="1"/>
          </p:cNvSpPr>
          <p:nvPr/>
        </p:nvSpPr>
        <p:spPr bwMode="auto">
          <a:xfrm>
            <a:off x="1187624" y="3124200"/>
            <a:ext cx="6984776" cy="2057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endParaRPr lang="en-US" sz="3200" b="1" dirty="0">
              <a:latin typeface="Arial" charset="0"/>
            </a:endParaRPr>
          </a:p>
          <a:p>
            <a:pPr algn="ctr"/>
            <a:endParaRPr lang="en-US" sz="3200" b="1" dirty="0">
              <a:latin typeface="Arial" charset="0"/>
            </a:endParaRPr>
          </a:p>
          <a:p>
            <a:pPr algn="ctr"/>
            <a:r>
              <a:rPr lang="en-US" sz="3200" b="1" dirty="0">
                <a:latin typeface="Arial" charset="0"/>
              </a:rPr>
              <a:t>Enfield Carers Partnership Board</a:t>
            </a:r>
          </a:p>
        </p:txBody>
      </p:sp>
      <p:sp>
        <p:nvSpPr>
          <p:cNvPr id="2089" name="Rectangle 41"/>
          <p:cNvSpPr>
            <a:spLocks noChangeArrowheads="1"/>
          </p:cNvSpPr>
          <p:nvPr/>
        </p:nvSpPr>
        <p:spPr bwMode="auto">
          <a:xfrm>
            <a:off x="152400" y="6184900"/>
            <a:ext cx="2438400" cy="381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900" b="1">
                <a:solidFill>
                  <a:srgbClr val="D52B1E"/>
                </a:solidFill>
                <a:latin typeface="Arial" charset="0"/>
              </a:rPr>
              <a:t>www.enfield.gov.uk</a:t>
            </a:r>
          </a:p>
        </p:txBody>
      </p:sp>
      <p:sp>
        <p:nvSpPr>
          <p:cNvPr id="2090" name="Rectangle 42"/>
          <p:cNvSpPr>
            <a:spLocks noChangeArrowheads="1"/>
          </p:cNvSpPr>
          <p:nvPr/>
        </p:nvSpPr>
        <p:spPr bwMode="auto">
          <a:xfrm>
            <a:off x="3581400" y="5867400"/>
            <a:ext cx="1919288"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400">
                <a:solidFill>
                  <a:srgbClr val="D52B1E"/>
                </a:solidFill>
                <a:latin typeface="Arial" charset="0"/>
              </a:rPr>
              <a:t>Striving for excellence</a:t>
            </a:r>
          </a:p>
        </p:txBody>
      </p:sp>
      <p:pic>
        <p:nvPicPr>
          <p:cNvPr id="2091" name="Picture 4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98888" y="6172200"/>
            <a:ext cx="1535112" cy="404813"/>
          </a:xfrm>
          <a:prstGeom prst="rect">
            <a:avLst/>
          </a:prstGeom>
          <a:noFill/>
          <a:extLst>
            <a:ext uri="{909E8E84-426E-40DD-AFC4-6F175D3DCCD1}">
              <a14:hiddenFill xmlns:a14="http://schemas.microsoft.com/office/drawing/2010/main">
                <a:solidFill>
                  <a:srgbClr val="FFFFFF"/>
                </a:solidFill>
              </a14:hiddenFill>
            </a:ext>
          </a:extLst>
        </p:spPr>
      </p:pic>
      <p:pic>
        <p:nvPicPr>
          <p:cNvPr id="2092" name="Picture 4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7225" y="5638800"/>
            <a:ext cx="2133600" cy="11763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81000" y="304800"/>
            <a:ext cx="8153400" cy="1143000"/>
          </a:xfrm>
        </p:spPr>
        <p:txBody>
          <a:bodyPr/>
          <a:lstStyle/>
          <a:p>
            <a:r>
              <a:rPr lang="en-GB" dirty="0"/>
              <a:t>Agreeing a Joint Strategic Vision (Draft)</a:t>
            </a:r>
          </a:p>
        </p:txBody>
      </p:sp>
      <p:sp>
        <p:nvSpPr>
          <p:cNvPr id="7171" name="Rectangle 3"/>
          <p:cNvSpPr>
            <a:spLocks noGrp="1" noChangeArrowheads="1"/>
          </p:cNvSpPr>
          <p:nvPr>
            <p:ph type="body" idx="1"/>
          </p:nvPr>
        </p:nvSpPr>
        <p:spPr>
          <a:xfrm>
            <a:off x="381000" y="1524000"/>
            <a:ext cx="8153400" cy="4191000"/>
          </a:xfrm>
        </p:spPr>
        <p:txBody>
          <a:bodyPr/>
          <a:lstStyle/>
          <a:p>
            <a:pPr marL="0" indent="0">
              <a:buNone/>
            </a:pPr>
            <a:endParaRPr lang="en-GB" sz="2400" dirty="0">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r>
              <a:rPr lang="en-GB" sz="2400" b="1" dirty="0">
                <a:effectLst/>
                <a:latin typeface="Arial" panose="020B0604020202020204" pitchFamily="34" charset="0"/>
                <a:ea typeface="Calibri" panose="020F0502020204030204" pitchFamily="34" charset="0"/>
                <a:cs typeface="Times New Roman" panose="02020603050405020304" pitchFamily="18" charset="0"/>
              </a:rPr>
              <a:t>‘Working together, to reach and support unpaid carers in their caring role and life outside caring, maximise their physical and mental health and wellbeing and amplify their voice in the development and delivery of services”</a:t>
            </a:r>
            <a:endParaRPr lang="en-GB" sz="2400" b="1"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dirty="0"/>
          </a:p>
          <a:p>
            <a:pPr marL="0" indent="0">
              <a:buNone/>
            </a:pPr>
            <a:r>
              <a:rPr lang="en-GB" sz="1800" dirty="0"/>
              <a:t>- Does this reflect our vision across Partnership?</a:t>
            </a:r>
          </a:p>
          <a:p>
            <a:pPr marL="0" indent="0">
              <a:buNone/>
            </a:pPr>
            <a:r>
              <a:rPr lang="en-GB" sz="1800" dirty="0"/>
              <a:t>- H&amp;WBS – Life Course Approach?</a:t>
            </a:r>
          </a:p>
          <a:p>
            <a:pPr marL="0" indent="0">
              <a:buNone/>
            </a:pP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81000" y="304800"/>
            <a:ext cx="8153400" cy="1143000"/>
          </a:xfrm>
        </p:spPr>
        <p:txBody>
          <a:bodyPr/>
          <a:lstStyle/>
          <a:p>
            <a:r>
              <a:rPr lang="en-GB" dirty="0"/>
              <a:t>Outcome 1-  Joint Strategic Priorities &amp; Actions 24/25(Draft)</a:t>
            </a:r>
          </a:p>
        </p:txBody>
      </p:sp>
      <p:sp>
        <p:nvSpPr>
          <p:cNvPr id="7171" name="Rectangle 3"/>
          <p:cNvSpPr>
            <a:spLocks noGrp="1" noChangeArrowheads="1"/>
          </p:cNvSpPr>
          <p:nvPr>
            <p:ph type="body" idx="1"/>
          </p:nvPr>
        </p:nvSpPr>
        <p:spPr>
          <a:xfrm>
            <a:off x="381000" y="1340768"/>
            <a:ext cx="8153400" cy="4191000"/>
          </a:xfrm>
        </p:spPr>
        <p:txBody>
          <a:bodyPr/>
          <a:lstStyle/>
          <a:p>
            <a:pPr marL="0" indent="0">
              <a:buNone/>
            </a:pPr>
            <a:r>
              <a:rPr lang="en-GB" sz="1800" b="1" dirty="0">
                <a:latin typeface="Arial" panose="020B0604020202020204" pitchFamily="34" charset="0"/>
                <a:cs typeface="Times New Roman" panose="02020603050405020304" pitchFamily="18" charset="0"/>
              </a:rPr>
              <a:t>Outcome</a:t>
            </a:r>
            <a:r>
              <a:rPr lang="en-GB" sz="1800" dirty="0">
                <a:latin typeface="Arial" panose="020B0604020202020204" pitchFamily="34" charset="0"/>
                <a:cs typeface="Times New Roman" panose="02020603050405020304" pitchFamily="18" charset="0"/>
              </a:rPr>
              <a:t> </a:t>
            </a:r>
            <a:r>
              <a:rPr lang="en-GB" sz="1800" dirty="0">
                <a:effectLst/>
                <a:latin typeface="Arial" panose="020B0604020202020204" pitchFamily="34" charset="0"/>
                <a:ea typeface="Calibri" panose="020F0502020204030204" pitchFamily="34" charset="0"/>
                <a:cs typeface="Times New Roman" panose="02020603050405020304" pitchFamily="18" charset="0"/>
              </a:rPr>
              <a:t>“I am supported to provide care as I wish and do so in a way that takes into account my own access to education, employment, health and wellbeing (PHC)</a:t>
            </a:r>
          </a:p>
          <a:p>
            <a:pPr marL="0" indent="0">
              <a:buNone/>
            </a:pPr>
            <a:r>
              <a:rPr lang="en-GB" sz="1800" b="1" dirty="0">
                <a:effectLst/>
                <a:latin typeface="Arial" panose="020B0604020202020204" pitchFamily="34" charset="0"/>
                <a:ea typeface="Calibri" panose="020F0502020204030204" pitchFamily="34" charset="0"/>
                <a:cs typeface="Times New Roman" panose="02020603050405020304" pitchFamily="18" charset="0"/>
              </a:rPr>
              <a:t>Joint Strategic Priorities</a:t>
            </a:r>
          </a:p>
          <a:p>
            <a:r>
              <a:rPr lang="en-GB" sz="1800" dirty="0">
                <a:effectLst/>
                <a:latin typeface="Arial" panose="020B0604020202020204" pitchFamily="34" charset="0"/>
                <a:ea typeface="Calibri" panose="020F0502020204030204" pitchFamily="34" charset="0"/>
                <a:cs typeface="Times New Roman" panose="02020603050405020304" pitchFamily="18" charset="0"/>
              </a:rPr>
              <a:t>Improve the physical and mental health and wellbeing of Carers and reduce health inequalities</a:t>
            </a: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Equip unpaid Carers with the skills, equipment (including AT) and training to manage their caring role.</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Support Carers to access and maintain education and employment  opportunities, and provide services accessible to working Carers. </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marL="0" indent="0">
              <a:buNone/>
            </a:pPr>
            <a:r>
              <a:rPr lang="en-GB" sz="1800" b="1" dirty="0">
                <a:latin typeface="Arial" panose="020B0604020202020204" pitchFamily="34" charset="0"/>
                <a:ea typeface="Calibri" panose="020F0502020204030204" pitchFamily="34" charset="0"/>
                <a:cs typeface="Times New Roman" panose="02020603050405020304" pitchFamily="18" charset="0"/>
              </a:rPr>
              <a:t>Joint Actions</a:t>
            </a: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Increase awareness of carer services across health services, including GP Surgeries</a:t>
            </a:r>
            <a:r>
              <a:rPr lang="en-GB" sz="1800" dirty="0">
                <a:effectLst/>
                <a:latin typeface="Calibri" panose="020F0502020204030204" pitchFamily="34" charset="0"/>
                <a:ea typeface="Calibri" panose="020F0502020204030204" pitchFamily="34" charset="0"/>
                <a:cs typeface="Times New Roman" panose="02020603050405020304" pitchFamily="18" charset="0"/>
              </a:rPr>
              <a:t> </a:t>
            </a:r>
            <a:r>
              <a:rPr lang="en-GB" sz="1800" dirty="0">
                <a:latin typeface="Calibri" panose="020F0502020204030204" pitchFamily="34" charset="0"/>
                <a:ea typeface="Calibri" panose="020F0502020204030204" pitchFamily="34" charset="0"/>
                <a:cs typeface="Times New Roman" panose="02020603050405020304" pitchFamily="18" charset="0"/>
              </a:rPr>
              <a:t>and</a:t>
            </a:r>
            <a:r>
              <a:rPr lang="en-GB" sz="1800" dirty="0">
                <a:effectLst/>
                <a:latin typeface="Arial" panose="020B0604020202020204" pitchFamily="34" charset="0"/>
                <a:ea typeface="Calibri" panose="020F0502020204030204" pitchFamily="34" charset="0"/>
                <a:cs typeface="Times New Roman" panose="02020603050405020304" pitchFamily="18" charset="0"/>
              </a:rPr>
              <a:t> Hospitals </a:t>
            </a:r>
            <a:r>
              <a:rPr lang="en-GB" sz="1800" b="1" dirty="0">
                <a:effectLst/>
                <a:latin typeface="Arial" panose="020B0604020202020204" pitchFamily="34" charset="0"/>
                <a:ea typeface="Calibri" panose="020F0502020204030204" pitchFamily="34" charset="0"/>
                <a:cs typeface="Times New Roman" panose="02020603050405020304" pitchFamily="18" charset="0"/>
              </a:rPr>
              <a:t>(ECC, CA Primary Care, ICB)</a:t>
            </a:r>
          </a:p>
          <a:p>
            <a:pPr>
              <a:lnSpc>
                <a:spcPct val="107000"/>
              </a:lnSpc>
              <a:spcAft>
                <a:spcPts val="800"/>
              </a:spcAft>
            </a:pPr>
            <a:r>
              <a:rPr lang="en-GB" sz="1800" dirty="0">
                <a:latin typeface="Arial" panose="020B0604020202020204" pitchFamily="34" charset="0"/>
                <a:ea typeface="Calibri" panose="020F0502020204030204" pitchFamily="34" charset="0"/>
                <a:cs typeface="Times New Roman" panose="02020603050405020304" pitchFamily="18" charset="0"/>
              </a:rPr>
              <a:t>Promote Annual </a:t>
            </a:r>
            <a:r>
              <a:rPr lang="en-GB" sz="1800" dirty="0" err="1">
                <a:latin typeface="Arial" panose="020B0604020202020204" pitchFamily="34" charset="0"/>
                <a:ea typeface="Calibri" panose="020F0502020204030204" pitchFamily="34" charset="0"/>
                <a:cs typeface="Times New Roman" panose="02020603050405020304" pitchFamily="18" charset="0"/>
              </a:rPr>
              <a:t>Healthchecks</a:t>
            </a:r>
            <a:r>
              <a:rPr lang="en-GB" sz="1800" dirty="0">
                <a:latin typeface="Arial" panose="020B0604020202020204" pitchFamily="34" charset="0"/>
                <a:ea typeface="Calibri" panose="020F0502020204030204" pitchFamily="34" charset="0"/>
                <a:cs typeface="Times New Roman" panose="02020603050405020304" pitchFamily="18" charset="0"/>
              </a:rPr>
              <a:t> for Carers </a:t>
            </a:r>
            <a:r>
              <a:rPr lang="en-GB" sz="1800" b="1" dirty="0">
                <a:latin typeface="Arial" panose="020B0604020202020204" pitchFamily="34" charset="0"/>
                <a:ea typeface="Calibri" panose="020F0502020204030204" pitchFamily="34" charset="0"/>
                <a:cs typeface="Times New Roman" panose="02020603050405020304" pitchFamily="18" charset="0"/>
              </a:rPr>
              <a:t>(Primary Care/GP Offer)</a:t>
            </a:r>
          </a:p>
          <a:p>
            <a:pPr>
              <a:lnSpc>
                <a:spcPct val="107000"/>
              </a:lnSpc>
              <a:spcAft>
                <a:spcPts val="800"/>
              </a:spcAft>
            </a:pPr>
            <a:r>
              <a:rPr lang="en-GB" sz="1800" dirty="0">
                <a:latin typeface="Arial" panose="020B0604020202020204" pitchFamily="34" charset="0"/>
                <a:ea typeface="Calibri" panose="020F0502020204030204" pitchFamily="34" charset="0"/>
                <a:cs typeface="Times New Roman" panose="02020603050405020304" pitchFamily="18" charset="0"/>
              </a:rPr>
              <a:t>LBE Prevention &amp; Early Intervention Contracts </a:t>
            </a:r>
            <a:r>
              <a:rPr lang="en-GB" sz="1800" b="1" dirty="0">
                <a:latin typeface="Arial" panose="020B0604020202020204" pitchFamily="34" charset="0"/>
                <a:ea typeface="Calibri" panose="020F0502020204030204" pitchFamily="34" charset="0"/>
                <a:cs typeface="Times New Roman" panose="02020603050405020304" pitchFamily="18" charset="0"/>
              </a:rPr>
              <a:t>(LBE)</a:t>
            </a:r>
          </a:p>
          <a:p>
            <a:pPr marL="0" indent="0">
              <a:buNone/>
            </a:pPr>
            <a:endParaRPr lang="en-GB" sz="1800" b="1" dirty="0">
              <a:effectLst/>
              <a:latin typeface="Calibri" panose="020F0502020204030204" pitchFamily="34" charset="0"/>
              <a:ea typeface="Calibri" panose="020F0502020204030204" pitchFamily="34" charset="0"/>
              <a:cs typeface="Times New Roman" panose="02020603050405020304" pitchFamily="18" charset="0"/>
            </a:endParaRPr>
          </a:p>
          <a:p>
            <a:pPr>
              <a:buAutoNum type="arabicPeriod"/>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dirty="0"/>
          </a:p>
          <a:p>
            <a:pPr marL="0" indent="0">
              <a:buNone/>
            </a:pPr>
            <a:endParaRPr lang="en-GB" dirty="0"/>
          </a:p>
        </p:txBody>
      </p:sp>
    </p:spTree>
    <p:extLst>
      <p:ext uri="{BB962C8B-B14F-4D97-AF65-F5344CB8AC3E}">
        <p14:creationId xmlns:p14="http://schemas.microsoft.com/office/powerpoint/2010/main" val="33912467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81000" y="304800"/>
            <a:ext cx="8153400" cy="1143000"/>
          </a:xfrm>
        </p:spPr>
        <p:txBody>
          <a:bodyPr/>
          <a:lstStyle/>
          <a:p>
            <a:r>
              <a:rPr lang="en-GB" dirty="0"/>
              <a:t>Outcome 2: Joint Strategic Priorities &amp; Actions 24/25(Draft)</a:t>
            </a:r>
          </a:p>
        </p:txBody>
      </p:sp>
      <p:sp>
        <p:nvSpPr>
          <p:cNvPr id="7171" name="Rectangle 3"/>
          <p:cNvSpPr>
            <a:spLocks noGrp="1" noChangeArrowheads="1"/>
          </p:cNvSpPr>
          <p:nvPr>
            <p:ph type="body" idx="1"/>
          </p:nvPr>
        </p:nvSpPr>
        <p:spPr>
          <a:xfrm>
            <a:off x="381000" y="1340768"/>
            <a:ext cx="8153400" cy="4191000"/>
          </a:xfrm>
        </p:spPr>
        <p:txBody>
          <a:bodyPr/>
          <a:lstStyle/>
          <a:p>
            <a:pPr marL="0" indent="0">
              <a:lnSpc>
                <a:spcPct val="107000"/>
              </a:lnSpc>
              <a:spcAft>
                <a:spcPts val="800"/>
              </a:spcAft>
              <a:buNone/>
            </a:pPr>
            <a:r>
              <a:rPr lang="en-GB" sz="1800" b="1" dirty="0">
                <a:latin typeface="Arial" panose="020B0604020202020204" pitchFamily="34" charset="0"/>
                <a:cs typeface="Times New Roman" panose="02020603050405020304" pitchFamily="18" charset="0"/>
              </a:rPr>
              <a:t>Outcome</a:t>
            </a:r>
            <a:r>
              <a:rPr lang="en-GB" sz="1800" dirty="0">
                <a:latin typeface="Arial" panose="020B0604020202020204" pitchFamily="34" charset="0"/>
                <a:cs typeface="Times New Roman" panose="02020603050405020304" pitchFamily="18" charset="0"/>
              </a:rPr>
              <a:t> </a:t>
            </a:r>
            <a:r>
              <a:rPr lang="en-GB" sz="1800" dirty="0">
                <a:effectLst/>
                <a:latin typeface="Arial" panose="020B0604020202020204" pitchFamily="34" charset="0"/>
                <a:ea typeface="Calibri" panose="020F0502020204030204" pitchFamily="34" charset="0"/>
                <a:cs typeface="Times New Roman" panose="02020603050405020304" pitchFamily="18" charset="0"/>
              </a:rPr>
              <a:t>““I am identified, recognised and valued for the care that I provide and my contribution to the community.” (Carers UK)</a:t>
            </a:r>
            <a:r>
              <a:rPr lang="en-GB" sz="1800" dirty="0">
                <a:latin typeface="Calibri" panose="020F0502020204030204" pitchFamily="34" charset="0"/>
                <a:ea typeface="Calibri" panose="020F0502020204030204" pitchFamily="34" charset="0"/>
                <a:cs typeface="Times New Roman" panose="02020603050405020304" pitchFamily="18" charset="0"/>
              </a:rPr>
              <a:t>  </a:t>
            </a:r>
            <a:r>
              <a:rPr lang="en-GB" sz="1800" dirty="0">
                <a:effectLst/>
                <a:latin typeface="Arial" panose="020B0604020202020204" pitchFamily="34" charset="0"/>
                <a:ea typeface="Calibri" panose="020F0502020204030204" pitchFamily="34" charset="0"/>
                <a:cs typeface="Times New Roman" panose="02020603050405020304" pitchFamily="18" charset="0"/>
              </a:rPr>
              <a:t>“I am respected for the skills, experience and knowledge I have and to be treated as an equal partner in care.”(Carers 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b="1" dirty="0">
                <a:effectLst/>
                <a:latin typeface="Arial" panose="020B0604020202020204" pitchFamily="34" charset="0"/>
                <a:ea typeface="Calibri" panose="020F0502020204030204" pitchFamily="34" charset="0"/>
                <a:cs typeface="Times New Roman" panose="02020603050405020304" pitchFamily="18" charset="0"/>
              </a:rPr>
              <a:t>Joint Strategic Priorities</a:t>
            </a:r>
          </a:p>
          <a:p>
            <a:pPr>
              <a:lnSpc>
                <a:spcPct val="107000"/>
              </a:lnSpc>
              <a:spcAft>
                <a:spcPts val="800"/>
              </a:spcAft>
            </a:pPr>
            <a:r>
              <a:rPr lang="en-GB" sz="1800" dirty="0">
                <a:latin typeface="Arial" panose="020B0604020202020204" pitchFamily="34" charset="0"/>
                <a:ea typeface="Calibri" panose="020F0502020204030204" pitchFamily="34" charset="0"/>
                <a:cs typeface="Times New Roman" panose="02020603050405020304" pitchFamily="18" charset="0"/>
              </a:rPr>
              <a:t>I</a:t>
            </a:r>
            <a:r>
              <a:rPr lang="en-GB" sz="1800" dirty="0">
                <a:effectLst/>
                <a:latin typeface="Arial" panose="020B0604020202020204" pitchFamily="34" charset="0"/>
                <a:ea typeface="Calibri" panose="020F0502020204030204" pitchFamily="34" charset="0"/>
                <a:cs typeface="Times New Roman" panose="02020603050405020304" pitchFamily="18" charset="0"/>
              </a:rPr>
              <a:t>ncrease the proportion of carers who report that they have been included or consulted in discussion about the person they care for.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Increase opportunities for Carers to be included and ensure that their voice is central in designing, delivering and evaluating support services. </a:t>
            </a:r>
            <a:endParaRPr lang="en-GB" sz="1800" b="1" dirty="0">
              <a:latin typeface="Arial" panose="020B0604020202020204" pitchFamily="34" charset="0"/>
              <a:ea typeface="Calibri" panose="020F0502020204030204" pitchFamily="34" charset="0"/>
              <a:cs typeface="Times New Roman" panose="02020603050405020304" pitchFamily="18" charset="0"/>
            </a:endParaRPr>
          </a:p>
          <a:p>
            <a:pPr marL="0" indent="0">
              <a:buNone/>
            </a:pPr>
            <a:r>
              <a:rPr lang="en-GB" sz="1800" b="1" dirty="0">
                <a:latin typeface="Arial" panose="020B0604020202020204" pitchFamily="34" charset="0"/>
                <a:ea typeface="Calibri" panose="020F0502020204030204" pitchFamily="34" charset="0"/>
                <a:cs typeface="Times New Roman" panose="02020603050405020304" pitchFamily="18" charset="0"/>
              </a:rPr>
              <a:t>Joint Actions</a:t>
            </a:r>
          </a:p>
          <a:p>
            <a:pPr>
              <a:lnSpc>
                <a:spcPct val="105000"/>
              </a:lnSpc>
              <a:spcAft>
                <a:spcPts val="800"/>
              </a:spcAft>
            </a:pP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Adoption and roll out of Carers Hospital Discharge Toolkit -  embed in local acute, community and MH hospitals locally. (ECC, ICB, MHT)</a:t>
            </a: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Include Carers in the co-production of service development and delivery and help ensure Carers Voice is represented across LBE, NCL ICB,</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Arial" panose="020B0604020202020204" pitchFamily="34" charset="0"/>
                <a:ea typeface="Calibri" panose="020F0502020204030204" pitchFamily="34" charset="0"/>
              </a:rPr>
              <a:t>Support identification of additional Carers Ambassador (6 total) </a:t>
            </a:r>
            <a:r>
              <a:rPr lang="en-GB" sz="1800" b="1" dirty="0">
                <a:effectLst/>
                <a:latin typeface="Arial" panose="020B0604020202020204" pitchFamily="34" charset="0"/>
                <a:ea typeface="Calibri" panose="020F0502020204030204" pitchFamily="34" charset="0"/>
              </a:rPr>
              <a:t>(ECC)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buAutoNum type="arabicPeriod"/>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dirty="0"/>
          </a:p>
          <a:p>
            <a:pPr marL="0" indent="0">
              <a:buNone/>
            </a:pPr>
            <a:endParaRPr lang="en-GB" dirty="0"/>
          </a:p>
        </p:txBody>
      </p:sp>
    </p:spTree>
    <p:extLst>
      <p:ext uri="{BB962C8B-B14F-4D97-AF65-F5344CB8AC3E}">
        <p14:creationId xmlns:p14="http://schemas.microsoft.com/office/powerpoint/2010/main" val="2887408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81000" y="304800"/>
            <a:ext cx="8153400" cy="1143000"/>
          </a:xfrm>
        </p:spPr>
        <p:txBody>
          <a:bodyPr/>
          <a:lstStyle/>
          <a:p>
            <a:r>
              <a:rPr lang="en-GB" dirty="0"/>
              <a:t>Outcome 3: Joint Strategic Priorities &amp; Actions 24/25(Draft)</a:t>
            </a:r>
          </a:p>
        </p:txBody>
      </p:sp>
      <p:sp>
        <p:nvSpPr>
          <p:cNvPr id="7171" name="Rectangle 3"/>
          <p:cNvSpPr>
            <a:spLocks noGrp="1" noChangeArrowheads="1"/>
          </p:cNvSpPr>
          <p:nvPr>
            <p:ph type="body" idx="1"/>
          </p:nvPr>
        </p:nvSpPr>
        <p:spPr>
          <a:xfrm>
            <a:off x="381000" y="1340768"/>
            <a:ext cx="8153400" cy="4191000"/>
          </a:xfrm>
        </p:spPr>
        <p:txBody>
          <a:bodyPr/>
          <a:lstStyle/>
          <a:p>
            <a:pPr marL="0" indent="0">
              <a:lnSpc>
                <a:spcPct val="107000"/>
              </a:lnSpc>
              <a:spcAft>
                <a:spcPts val="800"/>
              </a:spcAft>
              <a:buNone/>
            </a:pPr>
            <a:r>
              <a:rPr lang="en-GB" sz="1800" b="1" dirty="0">
                <a:latin typeface="Arial" panose="020B0604020202020204" pitchFamily="34" charset="0"/>
                <a:cs typeface="Times New Roman" panose="02020603050405020304" pitchFamily="18" charset="0"/>
              </a:rPr>
              <a:t>Outcome</a:t>
            </a:r>
            <a:r>
              <a:rPr lang="en-GB" sz="1800" dirty="0">
                <a:latin typeface="Arial" panose="020B0604020202020204" pitchFamily="34" charset="0"/>
                <a:cs typeface="Times New Roman" panose="02020603050405020304" pitchFamily="18" charset="0"/>
              </a:rPr>
              <a:t> “</a:t>
            </a:r>
            <a:r>
              <a:rPr lang="en-GB" sz="1800" dirty="0">
                <a:effectLst/>
                <a:latin typeface="Arial" panose="020B0604020202020204" pitchFamily="34" charset="0"/>
                <a:ea typeface="Calibri" panose="020F0502020204030204" pitchFamily="34" charset="0"/>
                <a:cs typeface="Times New Roman" panose="02020603050405020304" pitchFamily="18" charset="0"/>
              </a:rPr>
              <a:t>I have the right information and advice to be able to make informed decisions” (PHC)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b="1" dirty="0">
                <a:effectLst/>
                <a:latin typeface="Arial" panose="020B0604020202020204" pitchFamily="34" charset="0"/>
                <a:ea typeface="Calibri" panose="020F0502020204030204" pitchFamily="34" charset="0"/>
                <a:cs typeface="Times New Roman" panose="02020603050405020304" pitchFamily="18" charset="0"/>
              </a:rPr>
              <a:t>Joint Strategic Priorities</a:t>
            </a:r>
          </a:p>
          <a:p>
            <a:pPr>
              <a:lnSpc>
                <a:spcPct val="107000"/>
              </a:lnSpc>
              <a:spcAft>
                <a:spcPts val="800"/>
              </a:spcAft>
            </a:pPr>
            <a:r>
              <a:rPr lang="en-GB" sz="1800" dirty="0">
                <a:effectLst/>
                <a:latin typeface="Arial" panose="020B0604020202020204" pitchFamily="34" charset="0"/>
                <a:ea typeface="MS Gothic" panose="020B0609070205080204" pitchFamily="49" charset="-128"/>
                <a:cs typeface="Times New Roman" panose="02020603050405020304" pitchFamily="18" charset="0"/>
              </a:rPr>
              <a:t>Identify, reach and offer information and advice to more Carers of all ages and backgrounds, including ‘hidden carers’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latin typeface="Arial" panose="020B0604020202020204" pitchFamily="34" charset="0"/>
                <a:ea typeface="Times New Roman" panose="02020603050405020304" pitchFamily="18" charset="0"/>
              </a:rPr>
              <a:t>I</a:t>
            </a:r>
            <a:r>
              <a:rPr lang="en-GB" sz="1800" dirty="0">
                <a:effectLst/>
                <a:latin typeface="Arial" panose="020B0604020202020204" pitchFamily="34" charset="0"/>
                <a:ea typeface="Times New Roman" panose="02020603050405020304" pitchFamily="18" charset="0"/>
              </a:rPr>
              <a:t>ncrease the proportion of carers who find it easy to find information about support</a:t>
            </a:r>
            <a:endParaRPr lang="en-GB" sz="1800" b="1" dirty="0">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r>
              <a:rPr lang="en-GB" sz="1800" b="1" dirty="0">
                <a:latin typeface="Arial" panose="020B0604020202020204" pitchFamily="34" charset="0"/>
                <a:ea typeface="Calibri" panose="020F0502020204030204" pitchFamily="34" charset="0"/>
                <a:cs typeface="Times New Roman" panose="02020603050405020304" pitchFamily="18" charset="0"/>
              </a:rPr>
              <a:t>Joint Actions</a:t>
            </a: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Work together to target services and information to ‘hidden carers’ and unpaid carers in areas of deprivation</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Work to support early identification of Carers across the partnership (</a:t>
            </a:r>
            <a:r>
              <a:rPr lang="en-GB" sz="1800" dirty="0" err="1">
                <a:effectLst/>
                <a:latin typeface="Arial" panose="020B0604020202020204" pitchFamily="34" charset="0"/>
                <a:ea typeface="Calibri" panose="020F0502020204030204" pitchFamily="34" charset="0"/>
                <a:cs typeface="Times New Roman" panose="02020603050405020304" pitchFamily="18" charset="0"/>
              </a:rPr>
              <a:t>inc</a:t>
            </a:r>
            <a:r>
              <a:rPr lang="en-GB" sz="1800" dirty="0">
                <a:effectLst/>
                <a:latin typeface="Arial" panose="020B0604020202020204" pitchFamily="34" charset="0"/>
                <a:ea typeface="Calibri" panose="020F0502020204030204" pitchFamily="34" charset="0"/>
                <a:cs typeface="Times New Roman" panose="02020603050405020304" pitchFamily="18" charset="0"/>
              </a:rPr>
              <a:t> GPs, Hospitals, Schools and Social Work Teams).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buAutoNum type="arabicPeriod"/>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dirty="0"/>
          </a:p>
          <a:p>
            <a:pPr marL="0" indent="0">
              <a:buNone/>
            </a:pPr>
            <a:endParaRPr lang="en-GB" dirty="0"/>
          </a:p>
        </p:txBody>
      </p:sp>
    </p:spTree>
    <p:extLst>
      <p:ext uri="{BB962C8B-B14F-4D97-AF65-F5344CB8AC3E}">
        <p14:creationId xmlns:p14="http://schemas.microsoft.com/office/powerpoint/2010/main" val="753199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81000" y="304800"/>
            <a:ext cx="8153400" cy="1143000"/>
          </a:xfrm>
        </p:spPr>
        <p:txBody>
          <a:bodyPr/>
          <a:lstStyle/>
          <a:p>
            <a:r>
              <a:rPr lang="en-GB" dirty="0"/>
              <a:t>Outcome 4: Joint Strategic Priorities &amp; Actions 24/25(Draft)</a:t>
            </a:r>
          </a:p>
        </p:txBody>
      </p:sp>
      <p:sp>
        <p:nvSpPr>
          <p:cNvPr id="7171" name="Rectangle 3"/>
          <p:cNvSpPr>
            <a:spLocks noGrp="1" noChangeArrowheads="1"/>
          </p:cNvSpPr>
          <p:nvPr>
            <p:ph type="body" idx="1"/>
          </p:nvPr>
        </p:nvSpPr>
        <p:spPr>
          <a:xfrm>
            <a:off x="381000" y="1340768"/>
            <a:ext cx="8153400" cy="4191000"/>
          </a:xfrm>
        </p:spPr>
        <p:txBody>
          <a:bodyPr/>
          <a:lstStyle/>
          <a:p>
            <a:pPr marL="0" indent="0">
              <a:lnSpc>
                <a:spcPct val="107000"/>
              </a:lnSpc>
              <a:spcAft>
                <a:spcPts val="800"/>
              </a:spcAft>
              <a:buNone/>
            </a:pPr>
            <a:r>
              <a:rPr lang="en-GB" sz="1800" b="1" dirty="0">
                <a:latin typeface="Arial" panose="020B0604020202020204" pitchFamily="34" charset="0"/>
                <a:cs typeface="Times New Roman" panose="02020603050405020304" pitchFamily="18" charset="0"/>
              </a:rPr>
              <a:t>Outcome”</a:t>
            </a:r>
            <a:r>
              <a:rPr lang="en-GB" sz="1800" dirty="0">
                <a:latin typeface="Arial" panose="020B0604020202020204" pitchFamily="34" charset="0"/>
                <a:cs typeface="Times New Roman" panose="02020603050405020304" pitchFamily="18" charset="0"/>
              </a:rPr>
              <a:t> </a:t>
            </a:r>
            <a:r>
              <a:rPr lang="en-GB" sz="1800" dirty="0">
                <a:effectLst/>
                <a:latin typeface="Arial" panose="020B0604020202020204" pitchFamily="34" charset="0"/>
                <a:ea typeface="Calibri" panose="020F0502020204030204" pitchFamily="34" charset="0"/>
                <a:cs typeface="Times New Roman" panose="02020603050405020304" pitchFamily="18" charset="0"/>
              </a:rPr>
              <a:t>I know my needs are equally recognised and my goals and aspirations are respected and fulfilled” (PHC) </a:t>
            </a:r>
            <a:r>
              <a:rPr lang="en-GB" sz="1800" dirty="0">
                <a:latin typeface="Calibri" panose="020F0502020204030204" pitchFamily="34" charset="0"/>
                <a:ea typeface="Calibri" panose="020F0502020204030204" pitchFamily="34" charset="0"/>
                <a:cs typeface="Times New Roman" panose="02020603050405020304" pitchFamily="18" charset="0"/>
              </a:rPr>
              <a:t> “</a:t>
            </a:r>
            <a:r>
              <a:rPr lang="en-GB" sz="1800" dirty="0">
                <a:effectLst/>
                <a:latin typeface="Arial" panose="020B0604020202020204" pitchFamily="34" charset="0"/>
                <a:ea typeface="Calibri" panose="020F0502020204030204" pitchFamily="34" charset="0"/>
                <a:cs typeface="Times New Roman" panose="02020603050405020304" pitchFamily="18" charset="0"/>
              </a:rPr>
              <a:t>I have a life outside of caring and I am able to remain connected to the people who matter to me” (PHC)</a:t>
            </a:r>
            <a:r>
              <a:rPr lang="en-GB" sz="1800" dirty="0">
                <a:latin typeface="Calibri" panose="020F0502020204030204" pitchFamily="34" charset="0"/>
                <a:ea typeface="Calibri" panose="020F0502020204030204" pitchFamily="34" charset="0"/>
                <a:cs typeface="Times New Roman" panose="02020603050405020304" pitchFamily="18" charset="0"/>
              </a:rPr>
              <a:t> “</a:t>
            </a:r>
            <a:r>
              <a:rPr lang="en-GB" sz="1800" dirty="0">
                <a:effectLst/>
                <a:latin typeface="Arial" panose="020B0604020202020204" pitchFamily="34" charset="0"/>
                <a:ea typeface="Calibri" panose="020F0502020204030204" pitchFamily="34" charset="0"/>
                <a:cs typeface="Times New Roman" panose="02020603050405020304" pitchFamily="18" charset="0"/>
              </a:rPr>
              <a:t>I have access to appropriate support that suits my needs, including respite care and carers breaks” (PHC)</a:t>
            </a:r>
            <a:r>
              <a:rPr lang="en-GB" sz="1800" dirty="0">
                <a:latin typeface="Calibri" panose="020F0502020204030204" pitchFamily="34" charset="0"/>
                <a:ea typeface="Calibri" panose="020F0502020204030204" pitchFamily="34" charset="0"/>
                <a:cs typeface="Times New Roman" panose="02020603050405020304" pitchFamily="18" charset="0"/>
              </a:rPr>
              <a:t> </a:t>
            </a:r>
            <a:r>
              <a:rPr lang="en-GB" sz="1800" dirty="0">
                <a:effectLst/>
                <a:latin typeface="Arial" panose="020B0604020202020204" pitchFamily="34" charset="0"/>
                <a:ea typeface="Calibri" panose="020F0502020204030204" pitchFamily="34" charset="0"/>
                <a:cs typeface="Times New Roman" panose="02020603050405020304" pitchFamily="18" charset="0"/>
              </a:rPr>
              <a:t>“I have a choice about caring.” (Carers 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b="1" dirty="0">
                <a:effectLst/>
                <a:latin typeface="Arial" panose="020B0604020202020204" pitchFamily="34" charset="0"/>
                <a:ea typeface="Calibri" panose="020F0502020204030204" pitchFamily="34" charset="0"/>
                <a:cs typeface="Times New Roman" panose="02020603050405020304" pitchFamily="18" charset="0"/>
              </a:rPr>
              <a:t>Joint Strategic Priorities</a:t>
            </a: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Increase understanding of Carers Rights (including Carer Assessment)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Work with the market to facilitate the development of and/or access to a range of Carer support services to meet local need.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b="1" dirty="0">
                <a:latin typeface="Arial" panose="020B0604020202020204" pitchFamily="34" charset="0"/>
                <a:ea typeface="Calibri" panose="020F0502020204030204" pitchFamily="34" charset="0"/>
                <a:cs typeface="Times New Roman" panose="02020603050405020304" pitchFamily="18" charset="0"/>
              </a:rPr>
              <a:t>Joint Actions</a:t>
            </a: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Promote Carers Rights/ right to Carer Assessment across the Partnership. </a:t>
            </a:r>
            <a:r>
              <a:rPr lang="en-GB" sz="1800" dirty="0">
                <a:solidFill>
                  <a:srgbClr val="000000"/>
                </a:solidFill>
                <a:effectLst/>
                <a:latin typeface="Aptos" panose="020B0004020202020204" pitchFamily="34" charset="0"/>
                <a:ea typeface="Calibri" panose="020F0502020204030204" pitchFamily="34" charset="0"/>
                <a:cs typeface="Times New Roman" panose="02020603050405020304" pitchFamily="18" charset="0"/>
              </a:rPr>
              <a:t>Increase ECC </a:t>
            </a:r>
            <a:r>
              <a:rPr lang="en-GB" sz="18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access to social care, NHS and MHT teams to support understanding carers rights </a:t>
            </a:r>
            <a:r>
              <a:rPr lang="en-GB" sz="1800" b="1" dirty="0">
                <a:effectLst/>
                <a:latin typeface="Arial" panose="020B0604020202020204" pitchFamily="34" charset="0"/>
                <a:ea typeface="Calibri" panose="020F0502020204030204" pitchFamily="34" charset="0"/>
                <a:cs typeface="Times New Roman" panose="02020603050405020304" pitchFamily="18" charset="0"/>
              </a:rPr>
              <a:t>(LBE, ICB, ECC, Primary Care, BEHMHT)</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Improve information/communication with carers on and increase understanding of rules and processes around accessing respite and what people’s rights are in respect of this. </a:t>
            </a:r>
            <a:r>
              <a:rPr lang="en-GB" sz="1800" b="1" dirty="0">
                <a:effectLst/>
                <a:latin typeface="Arial" panose="020B0604020202020204" pitchFamily="34" charset="0"/>
                <a:ea typeface="Calibri" panose="020F0502020204030204" pitchFamily="34" charset="0"/>
                <a:cs typeface="Times New Roman" panose="02020603050405020304" pitchFamily="18" charset="0"/>
              </a:rPr>
              <a:t>(LBE,ECC)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dirty="0"/>
          </a:p>
          <a:p>
            <a:pPr marL="0" indent="0">
              <a:buNone/>
            </a:pPr>
            <a:endParaRPr lang="en-GB" dirty="0"/>
          </a:p>
        </p:txBody>
      </p:sp>
    </p:spTree>
    <p:extLst>
      <p:ext uri="{BB962C8B-B14F-4D97-AF65-F5344CB8AC3E}">
        <p14:creationId xmlns:p14="http://schemas.microsoft.com/office/powerpoint/2010/main" val="3827736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81000" y="304800"/>
            <a:ext cx="8153400" cy="1143000"/>
          </a:xfrm>
        </p:spPr>
        <p:txBody>
          <a:bodyPr/>
          <a:lstStyle/>
          <a:p>
            <a:r>
              <a:rPr lang="en-GB" dirty="0"/>
              <a:t>Outcome 5: Joint Strategic Priorities &amp; Actions 24/25(Draft)</a:t>
            </a:r>
          </a:p>
        </p:txBody>
      </p:sp>
      <p:sp>
        <p:nvSpPr>
          <p:cNvPr id="7171" name="Rectangle 3"/>
          <p:cNvSpPr>
            <a:spLocks noGrp="1" noChangeArrowheads="1"/>
          </p:cNvSpPr>
          <p:nvPr>
            <p:ph type="body" idx="1"/>
          </p:nvPr>
        </p:nvSpPr>
        <p:spPr>
          <a:xfrm>
            <a:off x="381000" y="1340768"/>
            <a:ext cx="8153400" cy="4191000"/>
          </a:xfrm>
        </p:spPr>
        <p:txBody>
          <a:bodyPr/>
          <a:lstStyle/>
          <a:p>
            <a:pPr marL="0" indent="0">
              <a:lnSpc>
                <a:spcPct val="107000"/>
              </a:lnSpc>
              <a:spcAft>
                <a:spcPts val="800"/>
              </a:spcAft>
              <a:buNone/>
            </a:pPr>
            <a:r>
              <a:rPr lang="en-GB" sz="1800" b="1" dirty="0">
                <a:latin typeface="Arial" panose="020B0604020202020204" pitchFamily="34" charset="0"/>
                <a:cs typeface="Times New Roman" panose="02020603050405020304" pitchFamily="18" charset="0"/>
              </a:rPr>
              <a:t>Outcome “</a:t>
            </a:r>
            <a:r>
              <a:rPr lang="en-GB" sz="1800" dirty="0">
                <a:effectLst/>
                <a:latin typeface="Arial" panose="020B0604020202020204" pitchFamily="34" charset="0"/>
                <a:ea typeface="Calibri" panose="020F0502020204030204" pitchFamily="34" charset="0"/>
              </a:rPr>
              <a:t>As a Carer I feel supported to maximise income and manage finances” (CPB)</a:t>
            </a:r>
          </a:p>
          <a:p>
            <a:pPr marL="0" indent="0">
              <a:lnSpc>
                <a:spcPct val="107000"/>
              </a:lnSpc>
              <a:spcAft>
                <a:spcPts val="800"/>
              </a:spcAft>
              <a:buNone/>
            </a:pPr>
            <a:r>
              <a:rPr lang="en-GB" sz="1800" b="1" dirty="0">
                <a:effectLst/>
                <a:latin typeface="Arial" panose="020B0604020202020204" pitchFamily="34" charset="0"/>
                <a:ea typeface="Calibri" panose="020F0502020204030204" pitchFamily="34" charset="0"/>
                <a:cs typeface="Times New Roman" panose="02020603050405020304" pitchFamily="18" charset="0"/>
              </a:rPr>
              <a:t>Joint Strategic Priorities</a:t>
            </a:r>
          </a:p>
          <a:p>
            <a:pPr>
              <a:lnSpc>
                <a:spcPct val="107000"/>
              </a:lnSpc>
              <a:spcAft>
                <a:spcPts val="800"/>
              </a:spcAft>
            </a:pPr>
            <a:r>
              <a:rPr lang="en-GB" sz="1800" dirty="0">
                <a:effectLst/>
                <a:latin typeface="Arial" panose="020B0604020202020204" pitchFamily="34" charset="0"/>
                <a:ea typeface="Calibri" panose="020F0502020204030204" pitchFamily="34" charset="0"/>
              </a:rPr>
              <a:t>Reduce financial deprivation among unpaid carers through targeted support to maximise benefits, manage finances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800" b="1" dirty="0">
                <a:latin typeface="Arial" panose="020B0604020202020204" pitchFamily="34" charset="0"/>
                <a:ea typeface="Calibri" panose="020F0502020204030204" pitchFamily="34" charset="0"/>
                <a:cs typeface="Times New Roman" panose="02020603050405020304" pitchFamily="18" charset="0"/>
              </a:rPr>
              <a:t>Joint Actions</a:t>
            </a:r>
          </a:p>
          <a:p>
            <a:r>
              <a:rPr lang="en-GB" sz="1800" dirty="0">
                <a:effectLst/>
                <a:latin typeface="Arial" panose="020B0604020202020204" pitchFamily="34" charset="0"/>
                <a:ea typeface="Calibri" panose="020F0502020204030204" pitchFamily="34" charset="0"/>
                <a:cs typeface="Times New Roman" panose="02020603050405020304" pitchFamily="18" charset="0"/>
              </a:rPr>
              <a:t>Increase in provision of practical support available to unpaid carers to manage benefits/finances through recommissioning of Prevention &amp; Early Intervention Contracts </a:t>
            </a:r>
            <a:r>
              <a:rPr lang="en-GB" sz="1800" b="1" dirty="0">
                <a:effectLst/>
                <a:latin typeface="Arial" panose="020B0604020202020204" pitchFamily="34" charset="0"/>
                <a:ea typeface="Calibri" panose="020F0502020204030204" pitchFamily="34" charset="0"/>
                <a:cs typeface="Times New Roman" panose="02020603050405020304" pitchFamily="18" charset="0"/>
              </a:rPr>
              <a:t>(LBE)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dirty="0"/>
          </a:p>
          <a:p>
            <a:pPr marL="0" indent="0">
              <a:buNone/>
            </a:pPr>
            <a:endParaRPr lang="en-GB" dirty="0"/>
          </a:p>
        </p:txBody>
      </p:sp>
    </p:spTree>
    <p:extLst>
      <p:ext uri="{BB962C8B-B14F-4D97-AF65-F5344CB8AC3E}">
        <p14:creationId xmlns:p14="http://schemas.microsoft.com/office/powerpoint/2010/main" val="23338384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381000" y="304800"/>
            <a:ext cx="8153400" cy="1143000"/>
          </a:xfrm>
        </p:spPr>
        <p:txBody>
          <a:bodyPr/>
          <a:lstStyle/>
          <a:p>
            <a:r>
              <a:rPr lang="en-GB" dirty="0"/>
              <a:t>Outcome 6: Joint Strategic Priorities &amp; Actions 24/25</a:t>
            </a:r>
            <a:r>
              <a:rPr lang="en-GB" i="1" dirty="0"/>
              <a:t>(Draft</a:t>
            </a:r>
            <a:r>
              <a:rPr lang="en-GB" dirty="0"/>
              <a:t>)</a:t>
            </a:r>
          </a:p>
        </p:txBody>
      </p:sp>
      <p:sp>
        <p:nvSpPr>
          <p:cNvPr id="7171" name="Rectangle 3"/>
          <p:cNvSpPr>
            <a:spLocks noGrp="1" noChangeArrowheads="1"/>
          </p:cNvSpPr>
          <p:nvPr>
            <p:ph type="body" idx="1"/>
          </p:nvPr>
        </p:nvSpPr>
        <p:spPr>
          <a:xfrm>
            <a:off x="381000" y="1340768"/>
            <a:ext cx="8153400" cy="4191000"/>
          </a:xfrm>
        </p:spPr>
        <p:txBody>
          <a:bodyPr/>
          <a:lstStyle/>
          <a:p>
            <a:pPr marL="0" indent="0">
              <a:lnSpc>
                <a:spcPct val="107000"/>
              </a:lnSpc>
              <a:spcAft>
                <a:spcPts val="800"/>
              </a:spcAft>
              <a:buNone/>
            </a:pPr>
            <a:r>
              <a:rPr lang="en-GB" sz="1800" b="1" dirty="0">
                <a:latin typeface="Arial" panose="020B0604020202020204" pitchFamily="34" charset="0"/>
                <a:cs typeface="Times New Roman" panose="02020603050405020304" pitchFamily="18" charset="0"/>
              </a:rPr>
              <a:t>Outcome </a:t>
            </a:r>
            <a:r>
              <a:rPr lang="en-GB" sz="1800" dirty="0">
                <a:effectLst/>
                <a:latin typeface="Arial" panose="020B0604020202020204" pitchFamily="34" charset="0"/>
                <a:ea typeface="Calibri" panose="020F0502020204030204" pitchFamily="34" charset="0"/>
              </a:rPr>
              <a:t>Local systems deliver joined up strategic approaches to identifying and supporting carers (CPB)</a:t>
            </a:r>
            <a:endParaRPr lang="en-GB" sz="1800" b="1" dirty="0">
              <a:effectLst/>
              <a:latin typeface="Arial" panose="020B060402020202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b="1" dirty="0">
                <a:effectLst/>
                <a:latin typeface="Arial" panose="020B0604020202020204" pitchFamily="34" charset="0"/>
                <a:ea typeface="Calibri" panose="020F0502020204030204" pitchFamily="34" charset="0"/>
                <a:cs typeface="Times New Roman" panose="02020603050405020304" pitchFamily="18" charset="0"/>
              </a:rPr>
              <a:t>Joint Strategic Priorities</a:t>
            </a:r>
          </a:p>
          <a:p>
            <a:pPr marL="0" indent="0">
              <a:buNone/>
            </a:pPr>
            <a:r>
              <a:rPr lang="en-GB" sz="1800" dirty="0">
                <a:effectLst/>
                <a:latin typeface="Arial" panose="020B0604020202020204" pitchFamily="34" charset="0"/>
                <a:ea typeface="Calibri" panose="020F0502020204030204" pitchFamily="34" charset="0"/>
              </a:rPr>
              <a:t>Continue to embed Joint Strategic approaches to identifying and supporting carers across health &amp; Adult Social Care and the Carers Partnership.</a:t>
            </a:r>
          </a:p>
          <a:p>
            <a:pPr marL="0" indent="0">
              <a:buNone/>
            </a:pPr>
            <a:endParaRPr lang="en-GB" sz="1800" b="1" dirty="0">
              <a:latin typeface="Arial" panose="020B0604020202020204" pitchFamily="34" charset="0"/>
              <a:ea typeface="Calibri" panose="020F0502020204030204" pitchFamily="34" charset="0"/>
              <a:cs typeface="Times New Roman" panose="02020603050405020304" pitchFamily="18" charset="0"/>
            </a:endParaRPr>
          </a:p>
          <a:p>
            <a:pPr marL="0" indent="0">
              <a:buNone/>
            </a:pPr>
            <a:r>
              <a:rPr lang="en-GB" sz="1800" b="1" dirty="0">
                <a:latin typeface="Arial" panose="020B0604020202020204" pitchFamily="34" charset="0"/>
                <a:ea typeface="Calibri" panose="020F0502020204030204" pitchFamily="34" charset="0"/>
                <a:cs typeface="Times New Roman" panose="02020603050405020304" pitchFamily="18" charset="0"/>
              </a:rPr>
              <a:t>Joint Actions</a:t>
            </a: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Agree Joint Strategic Vision, Priorities  &amp; Action Plan across Partnership (24/25)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Arial" panose="020B0604020202020204" pitchFamily="34" charset="0"/>
                <a:ea typeface="Calibri" panose="020F0502020204030204" pitchFamily="34" charset="0"/>
                <a:cs typeface="Times New Roman" panose="02020603050405020304" pitchFamily="18" charset="0"/>
              </a:rPr>
              <a:t>Support work to reflect the needs of unpaid Carers in emerging Strategy &amp; Action Planning, specifically Health &amp; Wellbeing Strategy (Public Health, ICB)</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sz="1800" dirty="0">
              <a:latin typeface="Arial" panose="020B0604020202020204" pitchFamily="34" charset="0"/>
              <a:cs typeface="Times New Roman" panose="02020603050405020304" pitchFamily="18" charset="0"/>
            </a:endParaRPr>
          </a:p>
          <a:p>
            <a:pPr marL="514350" indent="-514350">
              <a:buAutoNum type="arabicPeriod"/>
            </a:pPr>
            <a:endParaRPr lang="en-GB" dirty="0"/>
          </a:p>
          <a:p>
            <a:pPr marL="0" indent="0">
              <a:buNone/>
            </a:pPr>
            <a:endParaRPr lang="en-GB" dirty="0"/>
          </a:p>
        </p:txBody>
      </p:sp>
    </p:spTree>
    <p:extLst>
      <p:ext uri="{BB962C8B-B14F-4D97-AF65-F5344CB8AC3E}">
        <p14:creationId xmlns:p14="http://schemas.microsoft.com/office/powerpoint/2010/main" val="2312334529"/>
      </p:ext>
    </p:extLst>
  </p:cSld>
  <p:clrMapOvr>
    <a:masterClrMapping/>
  </p:clrMapOvr>
</p:sld>
</file>

<file path=ppt/theme/theme1.xml><?xml version="1.0" encoding="utf-8"?>
<a:theme xmlns:a="http://schemas.openxmlformats.org/drawingml/2006/main" name="Enfield Template">
  <a:themeElements>
    <a:clrScheme name="Enfield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nfield 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a:defRPr>
        </a:defPPr>
      </a:lstStyle>
    </a:lnDef>
  </a:objectDefaults>
  <a:extraClrSchemeLst>
    <a:extraClrScheme>
      <a:clrScheme name="Enfield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Enfield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Enfield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Enfield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Enfield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Enfield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Enfield Templat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Enfield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Enfield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Enfield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Enfield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Enfield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eabe2f21-3361-47f2-9644-38264aa2fba9">
      <Terms xmlns="http://schemas.microsoft.com/office/infopath/2007/PartnerControls"/>
    </lcf76f155ced4ddcb4097134ff3c332f>
    <TaxCatchAll xmlns="5aee8566-7b23-4b35-b9dd-26d511b41073" xsi:nil="true"/>
    <Entered_x003f_ xmlns="eabe2f21-3361-47f2-9644-38264aa2fba9">true</Entered_x003f_>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9FB898C49F5994BBFAC8D64FFE99404" ma:contentTypeVersion="19" ma:contentTypeDescription="Create a new document." ma:contentTypeScope="" ma:versionID="33551ee50212c41e735d517a75c00cb2">
  <xsd:schema xmlns:xsd="http://www.w3.org/2001/XMLSchema" xmlns:xs="http://www.w3.org/2001/XMLSchema" xmlns:p="http://schemas.microsoft.com/office/2006/metadata/properties" xmlns:ns2="eabe2f21-3361-47f2-9644-38264aa2fba9" xmlns:ns3="5aee8566-7b23-4b35-b9dd-26d511b41073" targetNamespace="http://schemas.microsoft.com/office/2006/metadata/properties" ma:root="true" ma:fieldsID="009b433014903ca11bc69294173c084e" ns2:_="" ns3:_="">
    <xsd:import namespace="eabe2f21-3361-47f2-9644-38264aa2fba9"/>
    <xsd:import namespace="5aee8566-7b23-4b35-b9dd-26d511b41073"/>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LengthInSecond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Location" minOccurs="0"/>
                <xsd:element ref="ns2:Entered_x003f_"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be2f21-3361-47f2-9644-38264aa2fba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56619fc-a7a0-4310-97c6-cc26cb349610"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ternalName="MediaServiceLocation" ma:readOnly="true">
      <xsd:simpleType>
        <xsd:restriction base="dms:Text"/>
      </xsd:simpleType>
    </xsd:element>
    <xsd:element name="Entered_x003f_" ma:index="24" nillable="true" ma:displayName="Entered?" ma:default="1" ma:format="Dropdown" ma:internalName="Entered_x003f_">
      <xsd:simpleType>
        <xsd:restriction base="dms:Boolean"/>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aee8566-7b23-4b35-b9dd-26d511b41073"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38a1966-245c-4808-96b3-42b7e6c844c8}" ma:internalName="TaxCatchAll" ma:showField="CatchAllData" ma:web="5aee8566-7b23-4b35-b9dd-26d511b4107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9E72DF2-4145-4466-BC6C-15E83E4F2E62}">
  <ds:schemaRefs>
    <ds:schemaRef ds:uri="http://schemas.microsoft.com/office/2006/metadata/properties"/>
    <ds:schemaRef ds:uri="http://schemas.microsoft.com/office/infopath/2007/PartnerControls"/>
    <ds:schemaRef ds:uri="eabe2f21-3361-47f2-9644-38264aa2fba9"/>
    <ds:schemaRef ds:uri="5aee8566-7b23-4b35-b9dd-26d511b41073"/>
  </ds:schemaRefs>
</ds:datastoreItem>
</file>

<file path=customXml/itemProps2.xml><?xml version="1.0" encoding="utf-8"?>
<ds:datastoreItem xmlns:ds="http://schemas.openxmlformats.org/officeDocument/2006/customXml" ds:itemID="{041E563A-B578-42CD-8132-16247F24F179}">
  <ds:schemaRefs>
    <ds:schemaRef ds:uri="http://schemas.microsoft.com/sharepoint/v3/contenttype/forms"/>
  </ds:schemaRefs>
</ds:datastoreItem>
</file>

<file path=customXml/itemProps3.xml><?xml version="1.0" encoding="utf-8"?>
<ds:datastoreItem xmlns:ds="http://schemas.openxmlformats.org/officeDocument/2006/customXml" ds:itemID="{48D8E32E-4C9A-4D5F-BDDB-B30088CB810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be2f21-3361-47f2-9644-38264aa2fba9"/>
    <ds:schemaRef ds:uri="5aee8566-7b23-4b35-b9dd-26d511b4107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blank</Template>
  <TotalTime>170</TotalTime>
  <Words>917</Words>
  <Application>Microsoft Office PowerPoint</Application>
  <PresentationFormat>On-screen Show (4:3)</PresentationFormat>
  <Paragraphs>83</Paragraphs>
  <Slides>8</Slides>
  <Notes>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Arial</vt:lpstr>
      <vt:lpstr>Calibri</vt:lpstr>
      <vt:lpstr>Times</vt:lpstr>
      <vt:lpstr>Enfield Template</vt:lpstr>
      <vt:lpstr>PowerPoint Presentation</vt:lpstr>
      <vt:lpstr>Agreeing a Joint Strategic Vision (Draft)</vt:lpstr>
      <vt:lpstr>Outcome 1-  Joint Strategic Priorities &amp; Actions 24/25(Draft)</vt:lpstr>
      <vt:lpstr>Outcome 2: Joint Strategic Priorities &amp; Actions 24/25(Draft)</vt:lpstr>
      <vt:lpstr>Outcome 3: Joint Strategic Priorities &amp; Actions 24/25(Draft)</vt:lpstr>
      <vt:lpstr>Outcome 4: Joint Strategic Priorities &amp; Actions 24/25(Draft)</vt:lpstr>
      <vt:lpstr>Outcome 5: Joint Strategic Priorities &amp; Actions 24/25(Draft)</vt:lpstr>
      <vt:lpstr>Outcome 6: Joint Strategic Priorities &amp; Actions 24/25(Draft)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dc:creator>
  <cp:lastModifiedBy>Jo Ayre</cp:lastModifiedBy>
  <cp:revision>8</cp:revision>
  <cp:lastPrinted>2011-01-25T15:11:23Z</cp:lastPrinted>
  <dcterms:created xsi:type="dcterms:W3CDTF">2024-08-13T11:10:54Z</dcterms:created>
  <dcterms:modified xsi:type="dcterms:W3CDTF">2026-06-25T08:31:01Z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M_SecurityClassification">
    <vt:lpwstr>UNCLASSIFIED</vt:lpwstr>
  </property>
  <property fmtid="{D5CDD505-2E9C-101B-9397-08002B2CF9AE}" pid="3" name="PM_Qualifier">
    <vt:lpwstr/>
  </property>
  <property fmtid="{D5CDD505-2E9C-101B-9397-08002B2CF9AE}" pid="4" name="PM_DisplayValueSecClassificationWithQualifier">
    <vt:lpwstr>UNCLASSIFIED</vt:lpwstr>
  </property>
  <property fmtid="{D5CDD505-2E9C-101B-9397-08002B2CF9AE}" pid="5" name="PM_InsertionValue">
    <vt:lpwstr>Classification: UNCLASSIFIED</vt:lpwstr>
  </property>
  <property fmtid="{D5CDD505-2E9C-101B-9397-08002B2CF9AE}" pid="6" name="PM_Originator_Hash_SHA1">
    <vt:lpwstr>CD5BE0D6C20E853F0684852AC34AF174B2D753ED</vt:lpwstr>
  </property>
  <property fmtid="{D5CDD505-2E9C-101B-9397-08002B2CF9AE}" pid="7" name="PM_Hash_Version">
    <vt:lpwstr>2012.2</vt:lpwstr>
  </property>
  <property fmtid="{D5CDD505-2E9C-101B-9397-08002B2CF9AE}" pid="8" name="PM_Hash_Salt">
    <vt:lpwstr>2117AE6AF45399BFE0F273B2BCA542F0</vt:lpwstr>
  </property>
  <property fmtid="{D5CDD505-2E9C-101B-9397-08002B2CF9AE}" pid="9" name="PM_Hash_SHA1">
    <vt:lpwstr>2D58336EAE1515FB91C562A2023C9E172553E4A3</vt:lpwstr>
  </property>
  <property fmtid="{D5CDD505-2E9C-101B-9397-08002B2CF9AE}" pid="10" name="PM_LastInsertion">
    <vt:lpwstr>UNCLASSIFIED</vt:lpwstr>
  </property>
  <property fmtid="{D5CDD505-2E9C-101B-9397-08002B2CF9AE}" pid="11" name="MSIP_Label_d02b1413-7813-406b-b6f6-6ae50587ee27_Enabled">
    <vt:lpwstr>true</vt:lpwstr>
  </property>
  <property fmtid="{D5CDD505-2E9C-101B-9397-08002B2CF9AE}" pid="12" name="MSIP_Label_d02b1413-7813-406b-b6f6-6ae50587ee27_SetDate">
    <vt:lpwstr>2024-08-13T11:58:33Z</vt:lpwstr>
  </property>
  <property fmtid="{D5CDD505-2E9C-101B-9397-08002B2CF9AE}" pid="13" name="MSIP_Label_d02b1413-7813-406b-b6f6-6ae50587ee27_Method">
    <vt:lpwstr>Privileged</vt:lpwstr>
  </property>
  <property fmtid="{D5CDD505-2E9C-101B-9397-08002B2CF9AE}" pid="14" name="MSIP_Label_d02b1413-7813-406b-b6f6-6ae50587ee27_Name">
    <vt:lpwstr>d02b1413-7813-406b-b6f6-6ae50587ee27</vt:lpwstr>
  </property>
  <property fmtid="{D5CDD505-2E9C-101B-9397-08002B2CF9AE}" pid="15" name="MSIP_Label_d02b1413-7813-406b-b6f6-6ae50587ee27_SiteId">
    <vt:lpwstr>cc18b91d-1bb2-4d9b-ac76-7a4447488d49</vt:lpwstr>
  </property>
  <property fmtid="{D5CDD505-2E9C-101B-9397-08002B2CF9AE}" pid="16" name="MSIP_Label_d02b1413-7813-406b-b6f6-6ae50587ee27_ActionId">
    <vt:lpwstr>da802127-c58b-4804-ac4f-a81c928ec193</vt:lpwstr>
  </property>
  <property fmtid="{D5CDD505-2E9C-101B-9397-08002B2CF9AE}" pid="17" name="MSIP_Label_d02b1413-7813-406b-b6f6-6ae50587ee27_ContentBits">
    <vt:lpwstr>0</vt:lpwstr>
  </property>
  <property fmtid="{D5CDD505-2E9C-101B-9397-08002B2CF9AE}" pid="18" name="ContentTypeId">
    <vt:lpwstr>0x01010089FB898C49F5994BBFAC8D64FFE99404</vt:lpwstr>
  </property>
</Properties>
</file>