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8"/>
  </p:notesMasterIdLst>
  <p:handoutMasterIdLst>
    <p:handoutMasterId r:id="rId39"/>
  </p:handoutMasterIdLst>
  <p:sldIdLst>
    <p:sldId id="256" r:id="rId2"/>
    <p:sldId id="258" r:id="rId3"/>
    <p:sldId id="288" r:id="rId4"/>
    <p:sldId id="290" r:id="rId5"/>
    <p:sldId id="291" r:id="rId6"/>
    <p:sldId id="296" r:id="rId7"/>
    <p:sldId id="297" r:id="rId8"/>
    <p:sldId id="259" r:id="rId9"/>
    <p:sldId id="263" r:id="rId10"/>
    <p:sldId id="260" r:id="rId11"/>
    <p:sldId id="262" r:id="rId12"/>
    <p:sldId id="264" r:id="rId13"/>
    <p:sldId id="265" r:id="rId14"/>
    <p:sldId id="266" r:id="rId15"/>
    <p:sldId id="269" r:id="rId16"/>
    <p:sldId id="270" r:id="rId17"/>
    <p:sldId id="267" r:id="rId18"/>
    <p:sldId id="268" r:id="rId19"/>
    <p:sldId id="292" r:id="rId20"/>
    <p:sldId id="271" r:id="rId21"/>
    <p:sldId id="272" r:id="rId22"/>
    <p:sldId id="274" r:id="rId23"/>
    <p:sldId id="275" r:id="rId24"/>
    <p:sldId id="277" r:id="rId25"/>
    <p:sldId id="278" r:id="rId26"/>
    <p:sldId id="279" r:id="rId27"/>
    <p:sldId id="281" r:id="rId28"/>
    <p:sldId id="280" r:id="rId29"/>
    <p:sldId id="276" r:id="rId30"/>
    <p:sldId id="282" r:id="rId31"/>
    <p:sldId id="284" r:id="rId32"/>
    <p:sldId id="283" r:id="rId33"/>
    <p:sldId id="285" r:id="rId34"/>
    <p:sldId id="294" r:id="rId35"/>
    <p:sldId id="286" r:id="rId36"/>
    <p:sldId id="28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12" autoAdjust="0"/>
  </p:normalViewPr>
  <p:slideViewPr>
    <p:cSldViewPr>
      <p:cViewPr varScale="1">
        <p:scale>
          <a:sx n="70" d="100"/>
          <a:sy n="70" d="100"/>
        </p:scale>
        <p:origin x="1229" y="58"/>
      </p:cViewPr>
      <p:guideLst>
        <p:guide orient="horz" pos="2160"/>
        <p:guide pos="2880"/>
      </p:guideLst>
    </p:cSldViewPr>
  </p:slideViewPr>
  <p:outlineViewPr>
    <p:cViewPr>
      <p:scale>
        <a:sx n="33" d="100"/>
        <a:sy n="33" d="100"/>
      </p:scale>
      <p:origin x="0" y="-160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27/02/2024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27/02/2024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Can catch an STI from other sexual acts other than just penetrative sex </a:t>
            </a:r>
          </a:p>
          <a:p>
            <a:pPr marL="171450" indent="-171450">
              <a:buFont typeface="Arial" panose="020B0604020202020204" pitchFamily="34" charset="0"/>
              <a:buChar char="•"/>
            </a:pPr>
            <a:r>
              <a:rPr lang="en-GB" dirty="0"/>
              <a:t>Lottery example – you can win the lottery by buying one ticket but if you buy 1000 your chances go up </a:t>
            </a:r>
          </a:p>
          <a:p>
            <a:pPr marL="171450" indent="-171450">
              <a:buFont typeface="Arial" panose="020B0604020202020204" pitchFamily="34" charset="0"/>
              <a:buChar char="•"/>
            </a:pPr>
            <a:r>
              <a:rPr lang="en-GB" dirty="0"/>
              <a:t>Oral contraceptives protect against pregnancy </a:t>
            </a:r>
          </a:p>
          <a:p>
            <a:pPr marL="171450" indent="-171450">
              <a:buFont typeface="Arial" panose="020B0604020202020204" pitchFamily="34" charset="0"/>
              <a:buChar char="•"/>
            </a:pPr>
            <a:r>
              <a:rPr lang="en-GB" dirty="0"/>
              <a:t>Many STIs show no symptoms and are still transmissible </a:t>
            </a:r>
          </a:p>
          <a:p>
            <a:pPr marL="171450" indent="-171450">
              <a:buFont typeface="Arial" panose="020B0604020202020204" pitchFamily="34" charset="0"/>
              <a:buChar char="•"/>
            </a:pPr>
            <a:r>
              <a:rPr lang="en-GB" dirty="0"/>
              <a:t>Not all STIs can be cured with medication</a:t>
            </a:r>
          </a:p>
          <a:p>
            <a:pPr marL="171450" indent="-171450">
              <a:buFont typeface="Arial" panose="020B0604020202020204" pitchFamily="34" charset="0"/>
              <a:buChar char="•"/>
            </a:pPr>
            <a:r>
              <a:rPr lang="en-GB" dirty="0"/>
              <a:t>STIs are not exclusive to adults anyone can get one </a:t>
            </a:r>
          </a:p>
          <a:p>
            <a:pPr marL="171450" indent="-171450">
              <a:buFont typeface="Arial" panose="020B0604020202020204" pitchFamily="34" charset="0"/>
              <a:buChar char="•"/>
            </a:pPr>
            <a:r>
              <a:rPr lang="en-GB" dirty="0"/>
              <a:t>Cannot get an STI from sitting on a toilet seat virtually impossible but this still gets a lot of debate </a:t>
            </a:r>
          </a:p>
          <a:p>
            <a:pPr marL="171450" indent="-171450">
              <a:buFont typeface="Arial" panose="020B0604020202020204" pitchFamily="34" charset="0"/>
              <a:buChar char="•"/>
            </a:pPr>
            <a:r>
              <a:rPr lang="en-GB" dirty="0"/>
              <a:t>HIV is transmissible to all people not just gay men </a:t>
            </a:r>
          </a:p>
          <a:p>
            <a:pPr marL="171450" indent="-171450">
              <a:buFont typeface="Arial" panose="020B0604020202020204" pitchFamily="34" charset="0"/>
              <a:buChar char="•"/>
            </a:pPr>
            <a:r>
              <a:rPr lang="en-GB" dirty="0"/>
              <a:t>STIs can be transmitted from woman to woman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22</a:t>
            </a:fld>
            <a:endParaRPr lang="en-GB"/>
          </a:p>
        </p:txBody>
      </p:sp>
    </p:spTree>
    <p:extLst>
      <p:ext uri="{BB962C8B-B14F-4D97-AF65-F5344CB8AC3E}">
        <p14:creationId xmlns:p14="http://schemas.microsoft.com/office/powerpoint/2010/main" val="209905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Viral infections can be managed with medication but normally will stay in our bodies once they are caught, parasitic and bacterial infections can be cleared with antibiotics. </a:t>
            </a:r>
          </a:p>
        </p:txBody>
      </p:sp>
      <p:sp>
        <p:nvSpPr>
          <p:cNvPr id="4" name="Slide Number Placeholder 3"/>
          <p:cNvSpPr>
            <a:spLocks noGrp="1"/>
          </p:cNvSpPr>
          <p:nvPr>
            <p:ph type="sldNum" sz="quarter" idx="5"/>
          </p:nvPr>
        </p:nvSpPr>
        <p:spPr/>
        <p:txBody>
          <a:bodyPr/>
          <a:lstStyle/>
          <a:p>
            <a:fld id="{4725E8E8-1528-48FB-B845-BEC6BE7B33E1}" type="slidenum">
              <a:rPr lang="en-GB" smtClean="0"/>
              <a:t>23</a:t>
            </a:fld>
            <a:endParaRPr lang="en-GB"/>
          </a:p>
        </p:txBody>
      </p:sp>
    </p:spTree>
    <p:extLst>
      <p:ext uri="{BB962C8B-B14F-4D97-AF65-F5344CB8AC3E}">
        <p14:creationId xmlns:p14="http://schemas.microsoft.com/office/powerpoint/2010/main" val="32744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https://new.enfield.gov.uk/healthandwellbeing/stis-2/</a:t>
            </a:r>
          </a:p>
        </p:txBody>
      </p:sp>
      <p:sp>
        <p:nvSpPr>
          <p:cNvPr id="4" name="Slide Number Placeholder 3"/>
          <p:cNvSpPr>
            <a:spLocks noGrp="1"/>
          </p:cNvSpPr>
          <p:nvPr>
            <p:ph type="sldNum" sz="quarter" idx="5"/>
          </p:nvPr>
        </p:nvSpPr>
        <p:spPr/>
        <p:txBody>
          <a:bodyPr/>
          <a:lstStyle/>
          <a:p>
            <a:fld id="{4725E8E8-1528-48FB-B845-BEC6BE7B33E1}" type="slidenum">
              <a:rPr lang="en-GB" smtClean="0"/>
              <a:t>24</a:t>
            </a:fld>
            <a:endParaRPr lang="en-GB"/>
          </a:p>
        </p:txBody>
      </p:sp>
    </p:spTree>
    <p:extLst>
      <p:ext uri="{BB962C8B-B14F-4D97-AF65-F5344CB8AC3E}">
        <p14:creationId xmlns:p14="http://schemas.microsoft.com/office/powerpoint/2010/main" val="307763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25</a:t>
            </a:fld>
            <a:endParaRPr lang="en-GB"/>
          </a:p>
        </p:txBody>
      </p:sp>
    </p:spTree>
    <p:extLst>
      <p:ext uri="{BB962C8B-B14F-4D97-AF65-F5344CB8AC3E}">
        <p14:creationId xmlns:p14="http://schemas.microsoft.com/office/powerpoint/2010/main" val="226987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26</a:t>
            </a:fld>
            <a:endParaRPr lang="en-GB"/>
          </a:p>
        </p:txBody>
      </p:sp>
    </p:spTree>
    <p:extLst>
      <p:ext uri="{BB962C8B-B14F-4D97-AF65-F5344CB8AC3E}">
        <p14:creationId xmlns:p14="http://schemas.microsoft.com/office/powerpoint/2010/main" val="416905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a link</a:t>
            </a:r>
          </a:p>
        </p:txBody>
      </p:sp>
      <p:sp>
        <p:nvSpPr>
          <p:cNvPr id="4" name="Slide Number Placeholder 3"/>
          <p:cNvSpPr>
            <a:spLocks noGrp="1"/>
          </p:cNvSpPr>
          <p:nvPr>
            <p:ph type="sldNum" sz="quarter" idx="5"/>
          </p:nvPr>
        </p:nvSpPr>
        <p:spPr/>
        <p:txBody>
          <a:bodyPr/>
          <a:lstStyle/>
          <a:p>
            <a:fld id="{4725E8E8-1528-48FB-B845-BEC6BE7B33E1}" type="slidenum">
              <a:rPr lang="en-GB" smtClean="0"/>
              <a:t>30</a:t>
            </a:fld>
            <a:endParaRPr lang="en-GB"/>
          </a:p>
        </p:txBody>
      </p:sp>
    </p:spTree>
    <p:extLst>
      <p:ext uri="{BB962C8B-B14F-4D97-AF65-F5344CB8AC3E}">
        <p14:creationId xmlns:p14="http://schemas.microsoft.com/office/powerpoint/2010/main" val="51251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leaflets with this information please ask. </a:t>
            </a:r>
          </a:p>
          <a:p>
            <a:r>
              <a:rPr lang="en-GB" dirty="0"/>
              <a:t>To buy condom demonstrators go to https://fpa.org.uk/product/condom-demonstrator-pack-condoms </a:t>
            </a:r>
          </a:p>
          <a:p>
            <a:r>
              <a:rPr lang="en-GB" dirty="0"/>
              <a:t> </a:t>
            </a:r>
          </a:p>
        </p:txBody>
      </p:sp>
      <p:sp>
        <p:nvSpPr>
          <p:cNvPr id="4" name="Slide Number Placeholder 3"/>
          <p:cNvSpPr>
            <a:spLocks noGrp="1"/>
          </p:cNvSpPr>
          <p:nvPr>
            <p:ph type="sldNum" sz="quarter" idx="5"/>
          </p:nvPr>
        </p:nvSpPr>
        <p:spPr/>
        <p:txBody>
          <a:bodyPr/>
          <a:lstStyle/>
          <a:p>
            <a:fld id="{4725E8E8-1528-48FB-B845-BEC6BE7B33E1}" type="slidenum">
              <a:rPr lang="en-GB" smtClean="0"/>
              <a:t>31</a:t>
            </a:fld>
            <a:endParaRPr lang="en-GB"/>
          </a:p>
        </p:txBody>
      </p:sp>
    </p:spTree>
    <p:extLst>
      <p:ext uri="{BB962C8B-B14F-4D97-AF65-F5344CB8AC3E}">
        <p14:creationId xmlns:p14="http://schemas.microsoft.com/office/powerpoint/2010/main" val="255082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can do a condom demo i.e. have a demonstrator and condoms this is ideal but if you do not there are plenty of options here. </a:t>
            </a:r>
          </a:p>
        </p:txBody>
      </p:sp>
      <p:sp>
        <p:nvSpPr>
          <p:cNvPr id="4" name="Slide Number Placeholder 3"/>
          <p:cNvSpPr>
            <a:spLocks noGrp="1"/>
          </p:cNvSpPr>
          <p:nvPr>
            <p:ph type="sldNum" sz="quarter" idx="5"/>
          </p:nvPr>
        </p:nvSpPr>
        <p:spPr/>
        <p:txBody>
          <a:bodyPr/>
          <a:lstStyle/>
          <a:p>
            <a:fld id="{4725E8E8-1528-48FB-B845-BEC6BE7B33E1}" type="slidenum">
              <a:rPr lang="en-GB" smtClean="0"/>
              <a:t>32</a:t>
            </a:fld>
            <a:endParaRPr lang="en-GB"/>
          </a:p>
        </p:txBody>
      </p:sp>
    </p:spTree>
    <p:extLst>
      <p:ext uri="{BB962C8B-B14F-4D97-AF65-F5344CB8AC3E}">
        <p14:creationId xmlns:p14="http://schemas.microsoft.com/office/powerpoint/2010/main" val="355504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https://new.enfield.gov.uk/healthandwellbeing/stis-2/</a:t>
            </a:r>
          </a:p>
          <a:p>
            <a:endParaRPr lang="en-GB" dirty="0"/>
          </a:p>
          <a:p>
            <a:r>
              <a:rPr lang="en-GB" dirty="0"/>
              <a:t>https://www.youtube.com/watch?v=9jRhPFVTYLU </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33</a:t>
            </a:fld>
            <a:endParaRPr lang="en-GB"/>
          </a:p>
        </p:txBody>
      </p:sp>
    </p:spTree>
    <p:extLst>
      <p:ext uri="{BB962C8B-B14F-4D97-AF65-F5344CB8AC3E}">
        <p14:creationId xmlns:p14="http://schemas.microsoft.com/office/powerpoint/2010/main" val="254316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35</a:t>
            </a:fld>
            <a:endParaRPr lang="en-GB"/>
          </a:p>
        </p:txBody>
      </p:sp>
    </p:spTree>
    <p:extLst>
      <p:ext uri="{BB962C8B-B14F-4D97-AF65-F5344CB8AC3E}">
        <p14:creationId xmlns:p14="http://schemas.microsoft.com/office/powerpoint/2010/main" val="81506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25E8E8-1528-48FB-B845-BEC6BE7B33E1}" type="slidenum">
              <a:rPr lang="en-GB" smtClean="0"/>
              <a:t>2</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36</a:t>
            </a:fld>
            <a:endParaRPr lang="en-GB"/>
          </a:p>
        </p:txBody>
      </p:sp>
    </p:spTree>
    <p:extLst>
      <p:ext uri="{BB962C8B-B14F-4D97-AF65-F5344CB8AC3E}">
        <p14:creationId xmlns:p14="http://schemas.microsoft.com/office/powerpoint/2010/main" val="20321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a:t>
            </a:fld>
            <a:endParaRPr lang="en-GB"/>
          </a:p>
        </p:txBody>
      </p:sp>
    </p:spTree>
    <p:extLst>
      <p:ext uri="{BB962C8B-B14F-4D97-AF65-F5344CB8AC3E}">
        <p14:creationId xmlns:p14="http://schemas.microsoft.com/office/powerpoint/2010/main" val="257410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any other materials to talk through this too as tea and consent it very well known. </a:t>
            </a:r>
          </a:p>
        </p:txBody>
      </p:sp>
      <p:sp>
        <p:nvSpPr>
          <p:cNvPr id="4" name="Slide Number Placeholder 3"/>
          <p:cNvSpPr>
            <a:spLocks noGrp="1"/>
          </p:cNvSpPr>
          <p:nvPr>
            <p:ph type="sldNum" sz="quarter" idx="5"/>
          </p:nvPr>
        </p:nvSpPr>
        <p:spPr/>
        <p:txBody>
          <a:bodyPr/>
          <a:lstStyle/>
          <a:p>
            <a:fld id="{4725E8E8-1528-48FB-B845-BEC6BE7B33E1}" type="slidenum">
              <a:rPr lang="en-GB" smtClean="0"/>
              <a:t>12</a:t>
            </a:fld>
            <a:endParaRPr lang="en-GB"/>
          </a:p>
        </p:txBody>
      </p:sp>
    </p:spTree>
    <p:extLst>
      <p:ext uri="{BB962C8B-B14F-4D97-AF65-F5344CB8AC3E}">
        <p14:creationId xmlns:p14="http://schemas.microsoft.com/office/powerpoint/2010/main" val="163943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If someone takes a condom off during sex without the others consent and carries on it is considered sexual assault as the conditions that were previously agreed have changed. </a:t>
            </a:r>
          </a:p>
          <a:p>
            <a:pPr marL="171450" indent="-171450">
              <a:buFont typeface="Arial" panose="020B0604020202020204" pitchFamily="34" charset="0"/>
              <a:buChar char="•"/>
            </a:pPr>
            <a:r>
              <a:rPr lang="en-GB" dirty="0"/>
              <a:t>People should seek consent for every new sexual act, not saying no does not always mean a person is comfortable.</a:t>
            </a:r>
          </a:p>
          <a:p>
            <a:pPr marL="171450" indent="-171450">
              <a:buFont typeface="Arial" panose="020B0604020202020204" pitchFamily="34" charset="0"/>
              <a:buChar char="•"/>
            </a:pPr>
            <a:r>
              <a:rPr lang="en-GB" dirty="0"/>
              <a:t>https://www.met.police.uk/advice/advice-and-information/rsa/rape-and-sexual-assault/what-is-rape-and-sexual-assault/</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13</a:t>
            </a:fld>
            <a:endParaRPr lang="en-GB"/>
          </a:p>
        </p:txBody>
      </p:sp>
    </p:spTree>
    <p:extLst>
      <p:ext uri="{BB962C8B-B14F-4D97-AF65-F5344CB8AC3E}">
        <p14:creationId xmlns:p14="http://schemas.microsoft.com/office/powerpoint/2010/main" val="66096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https://www.fpa.org.uk/factsheets/law-on-sex#:~:text=Scotland-,The%20age%20of%20consent%20to%20any%20form%20of%20sexual%20activity,16%20is%20a%20criminal%20offence.&amp;text=Sexual%20intercourse%20(vaginal%2C%20anal),even%20if%20both%20partners%20consent.</a:t>
            </a:r>
          </a:p>
        </p:txBody>
      </p:sp>
      <p:sp>
        <p:nvSpPr>
          <p:cNvPr id="4" name="Slide Number Placeholder 3"/>
          <p:cNvSpPr>
            <a:spLocks noGrp="1"/>
          </p:cNvSpPr>
          <p:nvPr>
            <p:ph type="sldNum" sz="quarter" idx="5"/>
          </p:nvPr>
        </p:nvSpPr>
        <p:spPr/>
        <p:txBody>
          <a:bodyPr/>
          <a:lstStyle/>
          <a:p>
            <a:fld id="{4725E8E8-1528-48FB-B845-BEC6BE7B33E1}" type="slidenum">
              <a:rPr lang="en-GB" smtClean="0"/>
              <a:t>14</a:t>
            </a:fld>
            <a:endParaRPr lang="en-GB"/>
          </a:p>
        </p:txBody>
      </p:sp>
    </p:spTree>
    <p:extLst>
      <p:ext uri="{BB962C8B-B14F-4D97-AF65-F5344CB8AC3E}">
        <p14:creationId xmlns:p14="http://schemas.microsoft.com/office/powerpoint/2010/main" val="175560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17</a:t>
            </a:fld>
            <a:endParaRPr lang="en-GB"/>
          </a:p>
        </p:txBody>
      </p:sp>
    </p:spTree>
    <p:extLst>
      <p:ext uri="{BB962C8B-B14F-4D97-AF65-F5344CB8AC3E}">
        <p14:creationId xmlns:p14="http://schemas.microsoft.com/office/powerpoint/2010/main" val="119384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18</a:t>
            </a:fld>
            <a:endParaRPr lang="en-GB"/>
          </a:p>
        </p:txBody>
      </p:sp>
    </p:spTree>
    <p:extLst>
      <p:ext uri="{BB962C8B-B14F-4D97-AF65-F5344CB8AC3E}">
        <p14:creationId xmlns:p14="http://schemas.microsoft.com/office/powerpoint/2010/main" val="281276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FF0000"/>
                </a:solidFill>
              </a:rPr>
              <a:t>Although it can be difficult talking though each of the sexual acts through which people may catch STIs going through them all explicitly is LGBTQ inclusive and helps people who engage in sexual acts other than just penetrative penis and vagina sex that protection is still important</a:t>
            </a:r>
            <a:r>
              <a:rPr lang="en-GB" sz="1200" b="1" i="1" dirty="0"/>
              <a:t>.</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21</a:t>
            </a:fld>
            <a:endParaRPr lang="en-GB"/>
          </a:p>
        </p:txBody>
      </p:sp>
    </p:spTree>
    <p:extLst>
      <p:ext uri="{BB962C8B-B14F-4D97-AF65-F5344CB8AC3E}">
        <p14:creationId xmlns:p14="http://schemas.microsoft.com/office/powerpoint/2010/main" val="215204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havens.org.uk/visiting-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azon.co.uk/Relationships-Education-Lesson-Ideas-Century/dp/0815393636" TargetMode="External"/><Relationship Id="rId2" Type="http://schemas.openxmlformats.org/officeDocument/2006/relationships/hyperlink" Target="https://www.dosreforschools.com/how-do-can-help/do-for-school-leaders/lesson-plans-and-stimulus/" TargetMode="External"/><Relationship Id="rId1" Type="http://schemas.openxmlformats.org/officeDocument/2006/relationships/slideLayout" Target="../slideLayouts/slideLayout2.xml"/><Relationship Id="rId5" Type="http://schemas.openxmlformats.org/officeDocument/2006/relationships/hyperlink" Target="https://padlet.com/sharondavies1/sx3v2f1dc4tjjo11" TargetMode="External"/><Relationship Id="rId4" Type="http://schemas.openxmlformats.org/officeDocument/2006/relationships/hyperlink" Target="https://www.brook.org.uk/product/consent-cour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es.com/teaching-resource/activity-exploring-spread-of-sti-s-including-hiv-6120991" TargetMode="External"/><Relationship Id="rId2" Type="http://schemas.openxmlformats.org/officeDocument/2006/relationships/hyperlink" Target="https://www.brook.org.uk/topics/stis/" TargetMode="External"/><Relationship Id="rId1" Type="http://schemas.openxmlformats.org/officeDocument/2006/relationships/slideLayout" Target="../slideLayouts/slideLayout2.xml"/><Relationship Id="rId6" Type="http://schemas.openxmlformats.org/officeDocument/2006/relationships/hyperlink" Target="https://padlet.com/sharondavies1/sx3v2f1dc4tjjo11" TargetMode="External"/><Relationship Id="rId5" Type="http://schemas.openxmlformats.org/officeDocument/2006/relationships/hyperlink" Target="https://www.childline.org.uk/info-advice/friends-relationships-sex/sex-relationships/sexually-transmitted-infections/" TargetMode="External"/><Relationship Id="rId4" Type="http://schemas.openxmlformats.org/officeDocument/2006/relationships/hyperlink" Target="https://www.amazon.co.uk/Relationships-Education-Lesson-Ideas-Century/dp/081539363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choclinics.nhs.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enfield.gov.uk/healthandwellbeing/sexual-health/condom-scheme" TargetMode="External"/><Relationship Id="rId5" Type="http://schemas.openxmlformats.org/officeDocument/2006/relationships/hyperlink" Target="https://www.enfield.gov.uk/healthandwellbeing/sexual-health" TargetMode="External"/><Relationship Id="rId4" Type="http://schemas.openxmlformats.org/officeDocument/2006/relationships/hyperlink" Target="https://www.shl.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exualhealth@enfield.gov.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sight.typepad.co.uk/insight/icebreakers_and_gam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Picture 3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ph type="title" idx="4294967295"/>
          </p:nvPr>
        </p:nvSpPr>
        <p:spPr bwMode="auto">
          <a:xfrm>
            <a:off x="685800" y="1676400"/>
            <a:ext cx="7772400"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600" b="1" i="0" u="none" strike="noStrike" kern="1200" cap="none" spc="0" normalizeH="0" baseline="0" noProof="0" dirty="0">
                <a:ln>
                  <a:noFill/>
                </a:ln>
                <a:solidFill>
                  <a:srgbClr val="D52B1E"/>
                </a:solidFill>
                <a:effectLst/>
                <a:uLnTx/>
                <a:uFillTx/>
                <a:latin typeface="Arial" charset="0"/>
                <a:ea typeface="+mn-ea"/>
                <a:cs typeface="+mn-cs"/>
              </a:rPr>
              <a:t>Consent and STIs</a:t>
            </a:r>
            <a:endParaRPr kumimoji="0" lang="en-US" sz="4400"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Enfield Counci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45F0-A47F-4251-B667-5AB78F725223}"/>
              </a:ext>
            </a:extLst>
          </p:cNvPr>
          <p:cNvSpPr>
            <a:spLocks noGrp="1"/>
          </p:cNvSpPr>
          <p:nvPr>
            <p:ph type="title"/>
          </p:nvPr>
        </p:nvSpPr>
        <p:spPr/>
        <p:txBody>
          <a:bodyPr/>
          <a:lstStyle/>
          <a:p>
            <a:pPr algn="ctr"/>
            <a:r>
              <a:rPr lang="en-GB" dirty="0"/>
              <a:t>Sex and the law</a:t>
            </a:r>
          </a:p>
        </p:txBody>
      </p:sp>
      <p:sp>
        <p:nvSpPr>
          <p:cNvPr id="3" name="Content Placeholder 2">
            <a:extLst>
              <a:ext uri="{FF2B5EF4-FFF2-40B4-BE49-F238E27FC236}">
                <a16:creationId xmlns:a16="http://schemas.microsoft.com/office/drawing/2014/main" id="{1160C55D-ECAA-401D-A89C-D47E6E5A0412}"/>
              </a:ext>
            </a:extLst>
          </p:cNvPr>
          <p:cNvSpPr>
            <a:spLocks noGrp="1"/>
          </p:cNvSpPr>
          <p:nvPr>
            <p:ph idx="1"/>
          </p:nvPr>
        </p:nvSpPr>
        <p:spPr/>
        <p:txBody>
          <a:bodyPr/>
          <a:lstStyle/>
          <a:p>
            <a:pPr marL="0" indent="0">
              <a:buNone/>
            </a:pPr>
            <a:r>
              <a:rPr lang="en-GB" sz="2400" b="1" dirty="0"/>
              <a:t>What is the age of consent for sex?</a:t>
            </a:r>
          </a:p>
          <a:p>
            <a:pPr marL="0" indent="0">
              <a:buNone/>
            </a:pPr>
            <a:endParaRPr lang="en-GB" sz="2400" dirty="0"/>
          </a:p>
          <a:p>
            <a:r>
              <a:rPr lang="en-GB" sz="2400" dirty="0"/>
              <a:t>The age of consent for sex is 16, meaning people aged 16 and above can consent to sexual activity. </a:t>
            </a:r>
          </a:p>
          <a:p>
            <a:endParaRPr lang="en-GB" sz="2400" dirty="0"/>
          </a:p>
          <a:p>
            <a:r>
              <a:rPr lang="en-GB" sz="2400" dirty="0"/>
              <a:t>If you're under 16, you can still get confidential advice, and access contraceptive and sexual health services.</a:t>
            </a:r>
          </a:p>
          <a:p>
            <a:endParaRPr lang="en-GB" sz="2400" dirty="0"/>
          </a:p>
          <a:p>
            <a:r>
              <a:rPr lang="en-GB" sz="2400" dirty="0"/>
              <a:t>If you're under 13, the situation is different because the law says you cannot consent to any sexual activity at this age. </a:t>
            </a:r>
          </a:p>
          <a:p>
            <a:pPr marL="0" indent="0">
              <a:buNone/>
            </a:pPr>
            <a:endParaRPr lang="en-GB" dirty="0"/>
          </a:p>
        </p:txBody>
      </p:sp>
    </p:spTree>
    <p:extLst>
      <p:ext uri="{BB962C8B-B14F-4D97-AF65-F5344CB8AC3E}">
        <p14:creationId xmlns:p14="http://schemas.microsoft.com/office/powerpoint/2010/main" val="914756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2927-851F-497C-AC30-0C67996C154D}"/>
              </a:ext>
            </a:extLst>
          </p:cNvPr>
          <p:cNvSpPr>
            <a:spLocks noGrp="1"/>
          </p:cNvSpPr>
          <p:nvPr>
            <p:ph type="title"/>
          </p:nvPr>
        </p:nvSpPr>
        <p:spPr/>
        <p:txBody>
          <a:bodyPr/>
          <a:lstStyle/>
          <a:p>
            <a:pPr algn="ctr"/>
            <a:r>
              <a:rPr lang="en-GB" dirty="0"/>
              <a:t>What is consent?</a:t>
            </a:r>
          </a:p>
        </p:txBody>
      </p:sp>
      <p:pic>
        <p:nvPicPr>
          <p:cNvPr id="4" name="Content Placeholder 15">
            <a:extLst>
              <a:ext uri="{FF2B5EF4-FFF2-40B4-BE49-F238E27FC236}">
                <a16:creationId xmlns:a16="http://schemas.microsoft.com/office/drawing/2014/main" id="{2F4622F0-F2DC-4921-A4CA-ED60B746E52B}"/>
              </a:ext>
            </a:extLst>
          </p:cNvPr>
          <p:cNvPicPr>
            <a:picLocks noGrp="1" noChangeAspect="1"/>
          </p:cNvPicPr>
          <p:nvPr>
            <p:ph idx="1"/>
          </p:nvPr>
        </p:nvPicPr>
        <p:blipFill>
          <a:blip r:embed="rId2"/>
          <a:stretch>
            <a:fillRect/>
          </a:stretch>
        </p:blipFill>
        <p:spPr>
          <a:xfrm>
            <a:off x="0" y="1268760"/>
            <a:ext cx="7193024" cy="5428456"/>
          </a:xfrm>
          <a:prstGeom prst="rect">
            <a:avLst/>
          </a:prstGeom>
        </p:spPr>
      </p:pic>
    </p:spTree>
    <p:extLst>
      <p:ext uri="{BB962C8B-B14F-4D97-AF65-F5344CB8AC3E}">
        <p14:creationId xmlns:p14="http://schemas.microsoft.com/office/powerpoint/2010/main" val="550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FA10-B824-45C5-9FB8-17E304D940DE}"/>
              </a:ext>
            </a:extLst>
          </p:cNvPr>
          <p:cNvSpPr>
            <a:spLocks noGrp="1"/>
          </p:cNvSpPr>
          <p:nvPr>
            <p:ph type="title"/>
          </p:nvPr>
        </p:nvSpPr>
        <p:spPr/>
        <p:txBody>
          <a:bodyPr/>
          <a:lstStyle/>
          <a:p>
            <a:pPr algn="ctr"/>
            <a:r>
              <a:rPr lang="en-GB" dirty="0"/>
              <a:t>Consent and Tea </a:t>
            </a:r>
          </a:p>
        </p:txBody>
      </p:sp>
      <p:sp>
        <p:nvSpPr>
          <p:cNvPr id="3" name="Content Placeholder 2">
            <a:extLst>
              <a:ext uri="{FF2B5EF4-FFF2-40B4-BE49-F238E27FC236}">
                <a16:creationId xmlns:a16="http://schemas.microsoft.com/office/drawing/2014/main" id="{3C32193B-1BD4-4226-951A-8146E6FD2D84}"/>
              </a:ext>
            </a:extLst>
          </p:cNvPr>
          <p:cNvSpPr>
            <a:spLocks noGrp="1"/>
          </p:cNvSpPr>
          <p:nvPr>
            <p:ph idx="1"/>
          </p:nvPr>
        </p:nvSpPr>
        <p:spPr>
          <a:xfrm>
            <a:off x="685800" y="1524000"/>
            <a:ext cx="8153400" cy="1040904"/>
          </a:xfrm>
        </p:spPr>
        <p:txBody>
          <a:bodyPr/>
          <a:lstStyle/>
          <a:p>
            <a:pPr marL="0" indent="0">
              <a:buNone/>
            </a:pPr>
            <a:r>
              <a:rPr lang="en-GB" dirty="0">
                <a:hlinkClick r:id="rId3"/>
              </a:rPr>
              <a:t>https://www.youtube.com/watch?v=fGoWLWS4-kU</a:t>
            </a:r>
            <a:r>
              <a:rPr lang="en-GB" dirty="0"/>
              <a:t> </a:t>
            </a:r>
          </a:p>
        </p:txBody>
      </p:sp>
      <p:pic>
        <p:nvPicPr>
          <p:cNvPr id="2050" name="Picture 2" descr="Video Explains Consent Using Tea | Teen Vogue">
            <a:extLst>
              <a:ext uri="{FF2B5EF4-FFF2-40B4-BE49-F238E27FC236}">
                <a16:creationId xmlns:a16="http://schemas.microsoft.com/office/drawing/2014/main" id="{FC7B4F81-572D-4F43-B6D2-DCF6AAB1B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5207"/>
            <a:ext cx="5076056" cy="380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3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8789-E48B-4F93-B478-5FF1857F91F9}"/>
              </a:ext>
            </a:extLst>
          </p:cNvPr>
          <p:cNvSpPr>
            <a:spLocks noGrp="1"/>
          </p:cNvSpPr>
          <p:nvPr>
            <p:ph type="title"/>
          </p:nvPr>
        </p:nvSpPr>
        <p:spPr/>
        <p:txBody>
          <a:bodyPr/>
          <a:lstStyle/>
          <a:p>
            <a:pPr algn="ctr"/>
            <a:r>
              <a:rPr lang="en-GB" dirty="0"/>
              <a:t>Myth or Fact?</a:t>
            </a:r>
          </a:p>
        </p:txBody>
      </p:sp>
      <p:sp>
        <p:nvSpPr>
          <p:cNvPr id="3" name="Content Placeholder 2">
            <a:extLst>
              <a:ext uri="{FF2B5EF4-FFF2-40B4-BE49-F238E27FC236}">
                <a16:creationId xmlns:a16="http://schemas.microsoft.com/office/drawing/2014/main" id="{F73A78EB-5AC8-4DCC-81CC-A3052BBCF04B}"/>
              </a:ext>
            </a:extLst>
          </p:cNvPr>
          <p:cNvSpPr>
            <a:spLocks noGrp="1"/>
          </p:cNvSpPr>
          <p:nvPr>
            <p:ph idx="1"/>
          </p:nvPr>
        </p:nvSpPr>
        <p:spPr/>
        <p:txBody>
          <a:bodyPr/>
          <a:lstStyle/>
          <a:p>
            <a:r>
              <a:rPr lang="en-GB" sz="1600" dirty="0"/>
              <a:t>If somebody said yes to sex using a condom, and you took it off half-way through, do you still have their consent?</a:t>
            </a:r>
          </a:p>
          <a:p>
            <a:pPr marL="0" indent="0">
              <a:buFont typeface="Arial" panose="020B0604020202020204" pitchFamily="34" charset="0"/>
              <a:buNone/>
            </a:pPr>
            <a:endParaRPr lang="en-GB" sz="1600" dirty="0"/>
          </a:p>
          <a:p>
            <a:r>
              <a:rPr lang="en-GB" sz="1600" dirty="0"/>
              <a:t>If a person does not say ‘no’ or fight back when you try to have sex with them, have they given their consent?</a:t>
            </a:r>
          </a:p>
          <a:p>
            <a:pPr marL="0" indent="0">
              <a:buNone/>
            </a:pPr>
            <a:endParaRPr lang="en-GB" sz="1600" dirty="0"/>
          </a:p>
          <a:p>
            <a:r>
              <a:rPr lang="en-GB" sz="1600" dirty="0"/>
              <a:t>If a person is asleep when you start having sex with them, have they given their consent for you to have sex with them?</a:t>
            </a:r>
          </a:p>
          <a:p>
            <a:pPr marL="0" indent="0">
              <a:buNone/>
            </a:pPr>
            <a:endParaRPr lang="en-GB" sz="1600" dirty="0"/>
          </a:p>
          <a:p>
            <a:r>
              <a:rPr lang="en-GB" sz="1600" dirty="0"/>
              <a:t>Two people have had sex with each other before, do they still need to ask for consent? </a:t>
            </a:r>
          </a:p>
          <a:p>
            <a:endParaRPr lang="en-GB" sz="1600" dirty="0"/>
          </a:p>
          <a:p>
            <a:r>
              <a:rPr lang="en-GB" sz="1600" dirty="0"/>
              <a:t>You can be sexually assaulted by your husband / wife / partner. </a:t>
            </a:r>
          </a:p>
          <a:p>
            <a:endParaRPr lang="en-GB" sz="1600" dirty="0"/>
          </a:p>
          <a:p>
            <a:endParaRPr lang="en-GB" sz="1600" dirty="0"/>
          </a:p>
          <a:p>
            <a:r>
              <a:rPr lang="en-GB" sz="1600" b="1" dirty="0"/>
              <a:t>Legal explanations are below</a:t>
            </a:r>
          </a:p>
        </p:txBody>
      </p:sp>
    </p:spTree>
    <p:extLst>
      <p:ext uri="{BB962C8B-B14F-4D97-AF65-F5344CB8AC3E}">
        <p14:creationId xmlns:p14="http://schemas.microsoft.com/office/powerpoint/2010/main" val="65896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82E2-625A-4807-AEB1-906A564AE9D8}"/>
              </a:ext>
            </a:extLst>
          </p:cNvPr>
          <p:cNvSpPr>
            <a:spLocks noGrp="1"/>
          </p:cNvSpPr>
          <p:nvPr>
            <p:ph type="title"/>
          </p:nvPr>
        </p:nvSpPr>
        <p:spPr/>
        <p:txBody>
          <a:bodyPr/>
          <a:lstStyle/>
          <a:p>
            <a:pPr algn="ctr"/>
            <a:r>
              <a:rPr lang="en-GB" dirty="0"/>
              <a:t>Myth or Fact?</a:t>
            </a:r>
          </a:p>
        </p:txBody>
      </p:sp>
      <p:sp>
        <p:nvSpPr>
          <p:cNvPr id="3" name="Content Placeholder 2">
            <a:extLst>
              <a:ext uri="{FF2B5EF4-FFF2-40B4-BE49-F238E27FC236}">
                <a16:creationId xmlns:a16="http://schemas.microsoft.com/office/drawing/2014/main" id="{BAC4E8BF-B3EB-4A92-97DA-8F3951FDC093}"/>
              </a:ext>
            </a:extLst>
          </p:cNvPr>
          <p:cNvSpPr>
            <a:spLocks noGrp="1"/>
          </p:cNvSpPr>
          <p:nvPr>
            <p:ph idx="1"/>
          </p:nvPr>
        </p:nvSpPr>
        <p:spPr/>
        <p:txBody>
          <a:bodyPr/>
          <a:lstStyle/>
          <a:p>
            <a:r>
              <a:rPr lang="en-GB" sz="1800" dirty="0"/>
              <a:t>Under 16s cannot consent to have sex. </a:t>
            </a:r>
          </a:p>
          <a:p>
            <a:endParaRPr lang="en-GB" sz="1800" dirty="0"/>
          </a:p>
          <a:p>
            <a:r>
              <a:rPr lang="en-GB" sz="1800" dirty="0"/>
              <a:t>Girls that flirt and wear sexy clothes are leading men on and ‘asking for it’.</a:t>
            </a:r>
          </a:p>
          <a:p>
            <a:endParaRPr lang="en-GB" sz="1800" dirty="0"/>
          </a:p>
          <a:p>
            <a:r>
              <a:rPr lang="en-GB" sz="1800" dirty="0"/>
              <a:t>It is not possible to give consent when you are drunk. </a:t>
            </a:r>
          </a:p>
          <a:p>
            <a:endParaRPr lang="en-GB" sz="1800" dirty="0"/>
          </a:p>
          <a:p>
            <a:r>
              <a:rPr lang="en-GB" sz="1800" dirty="0"/>
              <a:t>Once a man is sexually aroused he cannot help himself. He has to have sex.</a:t>
            </a:r>
          </a:p>
          <a:p>
            <a:endParaRPr lang="en-GB" sz="1800" dirty="0"/>
          </a:p>
          <a:p>
            <a:r>
              <a:rPr lang="en-GB" sz="1800" dirty="0"/>
              <a:t>You only need consent when it comes to sexual intercourse.</a:t>
            </a:r>
          </a:p>
          <a:p>
            <a:endParaRPr lang="en-GB" dirty="0"/>
          </a:p>
        </p:txBody>
      </p:sp>
    </p:spTree>
    <p:extLst>
      <p:ext uri="{BB962C8B-B14F-4D97-AF65-F5344CB8AC3E}">
        <p14:creationId xmlns:p14="http://schemas.microsoft.com/office/powerpoint/2010/main" val="144551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F437-6148-4D2C-9659-7AE6A187FFE5}"/>
              </a:ext>
            </a:extLst>
          </p:cNvPr>
          <p:cNvSpPr>
            <a:spLocks noGrp="1"/>
          </p:cNvSpPr>
          <p:nvPr>
            <p:ph type="title"/>
          </p:nvPr>
        </p:nvSpPr>
        <p:spPr/>
        <p:txBody>
          <a:bodyPr/>
          <a:lstStyle/>
          <a:p>
            <a:pPr algn="ctr"/>
            <a:r>
              <a:rPr lang="en-GB" dirty="0"/>
              <a:t>Body language</a:t>
            </a:r>
          </a:p>
        </p:txBody>
      </p:sp>
      <p:pic>
        <p:nvPicPr>
          <p:cNvPr id="4" name="Picture 3">
            <a:extLst>
              <a:ext uri="{FF2B5EF4-FFF2-40B4-BE49-F238E27FC236}">
                <a16:creationId xmlns:a16="http://schemas.microsoft.com/office/drawing/2014/main" id="{DB8E2603-77F6-4F90-8B6E-8C2828A9F3AC}"/>
              </a:ext>
            </a:extLst>
          </p:cNvPr>
          <p:cNvPicPr>
            <a:picLocks noChangeAspect="1"/>
          </p:cNvPicPr>
          <p:nvPr/>
        </p:nvPicPr>
        <p:blipFill rotWithShape="1">
          <a:blip r:embed="rId2"/>
          <a:srcRect l="23859" t="27778" r="61075" b="34327"/>
          <a:stretch/>
        </p:blipFill>
        <p:spPr>
          <a:xfrm>
            <a:off x="1466782" y="1772816"/>
            <a:ext cx="6210436" cy="4104456"/>
          </a:xfrm>
          <a:prstGeom prst="rect">
            <a:avLst/>
          </a:prstGeom>
        </p:spPr>
      </p:pic>
    </p:spTree>
    <p:extLst>
      <p:ext uri="{BB962C8B-B14F-4D97-AF65-F5344CB8AC3E}">
        <p14:creationId xmlns:p14="http://schemas.microsoft.com/office/powerpoint/2010/main" val="96555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3FDE-E797-42D3-ACFA-3B730C3DEEE2}"/>
              </a:ext>
            </a:extLst>
          </p:cNvPr>
          <p:cNvSpPr>
            <a:spLocks noGrp="1"/>
          </p:cNvSpPr>
          <p:nvPr>
            <p:ph type="title"/>
          </p:nvPr>
        </p:nvSpPr>
        <p:spPr/>
        <p:txBody>
          <a:bodyPr/>
          <a:lstStyle/>
          <a:p>
            <a:pPr algn="ctr"/>
            <a:r>
              <a:rPr lang="en-GB" dirty="0"/>
              <a:t>Body language</a:t>
            </a:r>
          </a:p>
        </p:txBody>
      </p:sp>
      <p:pic>
        <p:nvPicPr>
          <p:cNvPr id="4" name="Content Placeholder 4">
            <a:extLst>
              <a:ext uri="{FF2B5EF4-FFF2-40B4-BE49-F238E27FC236}">
                <a16:creationId xmlns:a16="http://schemas.microsoft.com/office/drawing/2014/main" id="{C6A9A2EE-9E07-44BC-A6A4-18A4BCA0F0DE}"/>
              </a:ext>
            </a:extLst>
          </p:cNvPr>
          <p:cNvPicPr>
            <a:picLocks noGrp="1" noChangeAspect="1"/>
          </p:cNvPicPr>
          <p:nvPr>
            <p:ph idx="1"/>
          </p:nvPr>
        </p:nvPicPr>
        <p:blipFill rotWithShape="1">
          <a:blip r:embed="rId2"/>
          <a:srcRect l="23638" t="27490" r="60807" b="33840"/>
          <a:stretch/>
        </p:blipFill>
        <p:spPr>
          <a:xfrm>
            <a:off x="1423579" y="1628800"/>
            <a:ext cx="6296842" cy="4248472"/>
          </a:xfrm>
          <a:prstGeom prst="rect">
            <a:avLst/>
          </a:prstGeom>
        </p:spPr>
      </p:pic>
    </p:spTree>
    <p:extLst>
      <p:ext uri="{BB962C8B-B14F-4D97-AF65-F5344CB8AC3E}">
        <p14:creationId xmlns:p14="http://schemas.microsoft.com/office/powerpoint/2010/main" val="52031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128E-9314-4C27-9141-0EFC73ECD2D2}"/>
              </a:ext>
            </a:extLst>
          </p:cNvPr>
          <p:cNvSpPr>
            <a:spLocks noGrp="1"/>
          </p:cNvSpPr>
          <p:nvPr>
            <p:ph type="title"/>
          </p:nvPr>
        </p:nvSpPr>
        <p:spPr/>
        <p:txBody>
          <a:bodyPr/>
          <a:lstStyle/>
          <a:p>
            <a:pPr algn="ctr"/>
            <a:r>
              <a:rPr lang="en-GB" dirty="0"/>
              <a:t>What if consent is not given?</a:t>
            </a:r>
          </a:p>
        </p:txBody>
      </p:sp>
      <p:sp>
        <p:nvSpPr>
          <p:cNvPr id="3" name="Content Placeholder 2">
            <a:extLst>
              <a:ext uri="{FF2B5EF4-FFF2-40B4-BE49-F238E27FC236}">
                <a16:creationId xmlns:a16="http://schemas.microsoft.com/office/drawing/2014/main" id="{3726528B-26FD-4A45-B40C-DEA6D48E0847}"/>
              </a:ext>
            </a:extLst>
          </p:cNvPr>
          <p:cNvSpPr>
            <a:spLocks noGrp="1"/>
          </p:cNvSpPr>
          <p:nvPr>
            <p:ph idx="1"/>
          </p:nvPr>
        </p:nvSpPr>
        <p:spPr/>
        <p:txBody>
          <a:bodyPr/>
          <a:lstStyle/>
          <a:p>
            <a:r>
              <a:rPr lang="en-GB" sz="2400" dirty="0"/>
              <a:t>Sexual contact without consent from both parties is considered sexual assault or rape.</a:t>
            </a:r>
          </a:p>
          <a:p>
            <a:pPr marL="0" indent="0">
              <a:buNone/>
            </a:pPr>
            <a:endParaRPr lang="en-GB" sz="2400" dirty="0"/>
          </a:p>
          <a:p>
            <a:r>
              <a:rPr lang="en-GB" sz="2400" dirty="0"/>
              <a:t>Both people must agree to every new act </a:t>
            </a:r>
            <a:br>
              <a:rPr lang="en-GB" sz="2400" dirty="0"/>
            </a:br>
            <a:r>
              <a:rPr lang="en-GB" sz="2400" dirty="0"/>
              <a:t>AND the way in which it is done (i.e. with a condom).</a:t>
            </a:r>
          </a:p>
          <a:p>
            <a:pPr marL="0" indent="0">
              <a:buNone/>
            </a:pPr>
            <a:endParaRPr lang="en-GB" sz="2400" dirty="0"/>
          </a:p>
          <a:p>
            <a:pPr marL="0" indent="0">
              <a:buNone/>
            </a:pPr>
            <a:r>
              <a:rPr lang="en-GB" sz="2400" b="1" dirty="0"/>
              <a:t>How do I get consent?</a:t>
            </a:r>
          </a:p>
          <a:p>
            <a:r>
              <a:rPr lang="en-GB" sz="2400" dirty="0"/>
              <a:t>Ask questions - ‘can I take your clothes off?’ ‘Is this ok?’</a:t>
            </a:r>
          </a:p>
          <a:p>
            <a:r>
              <a:rPr lang="en-GB" sz="2400" dirty="0"/>
              <a:t>Be aware of their body language – are they into it?</a:t>
            </a:r>
            <a:br>
              <a:rPr lang="en-GB" sz="2400" dirty="0"/>
            </a:br>
            <a:br>
              <a:rPr lang="en-GB" sz="2400" dirty="0"/>
            </a:br>
            <a:r>
              <a:rPr lang="en-GB" sz="2400" dirty="0"/>
              <a:t>	</a:t>
            </a:r>
            <a:r>
              <a:rPr lang="en-GB" sz="2400" b="1" dirty="0">
                <a:solidFill>
                  <a:srgbClr val="FF0000"/>
                </a:solidFill>
              </a:rPr>
              <a:t>If you’re not sure – you need to check!</a:t>
            </a:r>
          </a:p>
          <a:p>
            <a:endParaRPr lang="en-GB" dirty="0"/>
          </a:p>
        </p:txBody>
      </p:sp>
    </p:spTree>
    <p:extLst>
      <p:ext uri="{BB962C8B-B14F-4D97-AF65-F5344CB8AC3E}">
        <p14:creationId xmlns:p14="http://schemas.microsoft.com/office/powerpoint/2010/main" val="104288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6486-5193-4A9E-8AF8-42D0BBA733AB}"/>
              </a:ext>
            </a:extLst>
          </p:cNvPr>
          <p:cNvSpPr>
            <a:spLocks noGrp="1"/>
          </p:cNvSpPr>
          <p:nvPr>
            <p:ph type="title"/>
          </p:nvPr>
        </p:nvSpPr>
        <p:spPr/>
        <p:txBody>
          <a:bodyPr/>
          <a:lstStyle/>
          <a:p>
            <a:pPr algn="ctr"/>
            <a:r>
              <a:rPr lang="en-GB" dirty="0"/>
              <a:t>What if they kept going without my consent?</a:t>
            </a:r>
          </a:p>
        </p:txBody>
      </p:sp>
      <p:sp>
        <p:nvSpPr>
          <p:cNvPr id="3" name="Content Placeholder 2">
            <a:extLst>
              <a:ext uri="{FF2B5EF4-FFF2-40B4-BE49-F238E27FC236}">
                <a16:creationId xmlns:a16="http://schemas.microsoft.com/office/drawing/2014/main" id="{08FDCAB2-2652-4467-87F9-037470F77A78}"/>
              </a:ext>
            </a:extLst>
          </p:cNvPr>
          <p:cNvSpPr>
            <a:spLocks noGrp="1"/>
          </p:cNvSpPr>
          <p:nvPr>
            <p:ph idx="1"/>
          </p:nvPr>
        </p:nvSpPr>
        <p:spPr/>
        <p:txBody>
          <a:bodyPr/>
          <a:lstStyle/>
          <a:p>
            <a:pPr lvl="0"/>
            <a:r>
              <a:rPr lang="en-GB" sz="2000" dirty="0"/>
              <a:t>Get </a:t>
            </a:r>
            <a:r>
              <a:rPr lang="en-GB" sz="2000" b="1" dirty="0"/>
              <a:t>support </a:t>
            </a:r>
            <a:r>
              <a:rPr lang="en-GB" sz="2000" dirty="0"/>
              <a:t>- consider telling someone what has happened, e.g. your parents, a close friend.</a:t>
            </a:r>
          </a:p>
          <a:p>
            <a:pPr marL="0" lvl="0" indent="0">
              <a:buNone/>
            </a:pPr>
            <a:endParaRPr lang="en-GB" sz="2000" dirty="0"/>
          </a:p>
          <a:p>
            <a:pPr lvl="0"/>
            <a:r>
              <a:rPr lang="en-GB" sz="2000" dirty="0"/>
              <a:t>Contact a sexual assault referral centre (</a:t>
            </a:r>
            <a:r>
              <a:rPr lang="en-GB" sz="2000" b="1" dirty="0"/>
              <a:t>SARC</a:t>
            </a:r>
            <a:r>
              <a:rPr lang="en-GB" sz="2000" dirty="0"/>
              <a:t>) </a:t>
            </a:r>
            <a:br>
              <a:rPr lang="en-GB" sz="2000" dirty="0"/>
            </a:br>
            <a:r>
              <a:rPr lang="en-GB" sz="2000" dirty="0"/>
              <a:t>– There are three in London called the Haven centres and you can make an appointment at this website: </a:t>
            </a:r>
            <a:r>
              <a:rPr lang="en-GB" sz="2000" dirty="0">
                <a:hlinkClick r:id="rId3"/>
              </a:rPr>
              <a:t>https://www.thehavens.org.uk/visiting-us/</a:t>
            </a:r>
            <a:r>
              <a:rPr lang="en-GB" sz="2000" dirty="0"/>
              <a:t> </a:t>
            </a:r>
            <a:br>
              <a:rPr lang="en-GB" sz="2000" dirty="0"/>
            </a:br>
            <a:r>
              <a:rPr lang="en-GB" sz="2000" dirty="0"/>
              <a:t>- They </a:t>
            </a:r>
            <a:r>
              <a:rPr lang="en-GB" sz="2000" b="1" dirty="0"/>
              <a:t>will not pressure you to report </a:t>
            </a:r>
            <a:r>
              <a:rPr lang="en-GB" sz="2000" dirty="0"/>
              <a:t>to the police.</a:t>
            </a:r>
            <a:br>
              <a:rPr lang="en-GB" sz="2000" dirty="0"/>
            </a:br>
            <a:r>
              <a:rPr lang="en-GB" sz="2000" dirty="0"/>
              <a:t>- They can support you. </a:t>
            </a:r>
            <a:br>
              <a:rPr lang="en-GB" sz="2000" dirty="0"/>
            </a:br>
            <a:r>
              <a:rPr lang="en-GB" sz="2000" dirty="0"/>
              <a:t>- The support is completely </a:t>
            </a:r>
            <a:r>
              <a:rPr lang="en-GB" sz="2000" b="1" dirty="0"/>
              <a:t>confidential.</a:t>
            </a:r>
          </a:p>
          <a:p>
            <a:pPr marL="0" lvl="0" indent="0">
              <a:buNone/>
            </a:pPr>
            <a:endParaRPr lang="en-GB" sz="2000" b="1" dirty="0"/>
          </a:p>
          <a:p>
            <a:pPr lvl="0"/>
            <a:r>
              <a:rPr lang="en-GB" sz="2000" dirty="0"/>
              <a:t>Valuable DNA evidence can be collected up to 7 days after the assault..</a:t>
            </a:r>
          </a:p>
          <a:p>
            <a:endParaRPr lang="en-GB" dirty="0"/>
          </a:p>
        </p:txBody>
      </p:sp>
    </p:spTree>
    <p:extLst>
      <p:ext uri="{BB962C8B-B14F-4D97-AF65-F5344CB8AC3E}">
        <p14:creationId xmlns:p14="http://schemas.microsoft.com/office/powerpoint/2010/main" val="133111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390F-3627-47E6-AA13-D25AFCD79334}"/>
              </a:ext>
            </a:extLst>
          </p:cNvPr>
          <p:cNvSpPr>
            <a:spLocks noGrp="1"/>
          </p:cNvSpPr>
          <p:nvPr>
            <p:ph type="title"/>
          </p:nvPr>
        </p:nvSpPr>
        <p:spPr/>
        <p:txBody>
          <a:bodyPr/>
          <a:lstStyle/>
          <a:p>
            <a:r>
              <a:rPr lang="en-GB" dirty="0"/>
              <a:t>Activities to teach consent</a:t>
            </a:r>
          </a:p>
        </p:txBody>
      </p:sp>
      <p:sp>
        <p:nvSpPr>
          <p:cNvPr id="3" name="Content Placeholder 2">
            <a:extLst>
              <a:ext uri="{FF2B5EF4-FFF2-40B4-BE49-F238E27FC236}">
                <a16:creationId xmlns:a16="http://schemas.microsoft.com/office/drawing/2014/main" id="{AC548F08-0B69-49BD-8B7B-D34B609D2F5E}"/>
              </a:ext>
            </a:extLst>
          </p:cNvPr>
          <p:cNvSpPr>
            <a:spLocks noGrp="1"/>
          </p:cNvSpPr>
          <p:nvPr>
            <p:ph idx="1"/>
          </p:nvPr>
        </p:nvSpPr>
        <p:spPr>
          <a:xfrm>
            <a:off x="685800" y="876300"/>
            <a:ext cx="8153400" cy="4191000"/>
          </a:xfrm>
        </p:spPr>
        <p:txBody>
          <a:bodyPr/>
          <a:lstStyle/>
          <a:p>
            <a:r>
              <a:rPr lang="en-GB" sz="2300" dirty="0"/>
              <a:t>Free website</a:t>
            </a:r>
          </a:p>
          <a:p>
            <a:pPr marL="0" indent="0">
              <a:buNone/>
            </a:pPr>
            <a:r>
              <a:rPr lang="en-GB" sz="2300" dirty="0">
                <a:hlinkClick r:id="rId2"/>
              </a:rPr>
              <a:t>https://www.dosreforschools.com/how-do-can-help/do-for-school-leaders/lesson-plans-and-stimulus/</a:t>
            </a:r>
            <a:r>
              <a:rPr lang="en-GB" sz="2300" dirty="0"/>
              <a:t> </a:t>
            </a:r>
          </a:p>
          <a:p>
            <a:r>
              <a:rPr lang="en-GB" sz="2300" dirty="0"/>
              <a:t>Book with 200+ activities for educators working with young people - £30.63</a:t>
            </a:r>
            <a:endParaRPr lang="en-GB" sz="2300" dirty="0">
              <a:hlinkClick r:id="rId3"/>
            </a:endParaRPr>
          </a:p>
          <a:p>
            <a:pPr marL="0" indent="0">
              <a:buNone/>
            </a:pPr>
            <a:r>
              <a:rPr lang="en-GB" sz="2300" dirty="0">
                <a:hlinkClick r:id="rId3"/>
              </a:rPr>
              <a:t>https://www.amazon.co.uk/Relationships-Education-Lesson-Ideas-Century/dp/0815393636</a:t>
            </a:r>
            <a:endParaRPr lang="en-GB" sz="2300" dirty="0"/>
          </a:p>
          <a:p>
            <a:r>
              <a:rPr lang="en-GB" sz="2300" dirty="0"/>
              <a:t>Free online course with Brook </a:t>
            </a:r>
          </a:p>
          <a:p>
            <a:pPr marL="0" indent="0">
              <a:buNone/>
            </a:pPr>
            <a:r>
              <a:rPr lang="en-GB" sz="2300" dirty="0">
                <a:hlinkClick r:id="rId4"/>
              </a:rPr>
              <a:t>https://www.brook.org.uk/product/consent-course/</a:t>
            </a:r>
            <a:r>
              <a:rPr lang="en-GB" sz="2300" dirty="0"/>
              <a:t> </a:t>
            </a:r>
          </a:p>
          <a:p>
            <a:pPr>
              <a:buFont typeface="Arial" panose="020B0604020202020204" pitchFamily="34" charset="0"/>
              <a:buChar char="•"/>
            </a:pPr>
            <a:r>
              <a:rPr lang="en-GB" sz="2300" dirty="0"/>
              <a:t>Childline </a:t>
            </a:r>
          </a:p>
          <a:p>
            <a:pPr marL="0" indent="0">
              <a:buNone/>
            </a:pPr>
            <a:r>
              <a:rPr lang="en-GB" sz="2300" dirty="0"/>
              <a:t>https://www.childline.org.uk/searchpage/?query=consent</a:t>
            </a:r>
          </a:p>
          <a:p>
            <a:r>
              <a:rPr lang="en-GB" sz="2300" dirty="0"/>
              <a:t>Padlet with links to a lot of resources </a:t>
            </a:r>
          </a:p>
          <a:p>
            <a:pPr marL="0" indent="0">
              <a:buNone/>
            </a:pPr>
            <a:r>
              <a:rPr lang="en-GB" sz="2300" dirty="0">
                <a:hlinkClick r:id="rId5"/>
              </a:rPr>
              <a:t>https://padlet.com/sharondavies1/sx3v2f1dc4tjjo11</a:t>
            </a:r>
            <a:r>
              <a:rPr lang="en-GB" sz="2300" dirty="0"/>
              <a:t> </a:t>
            </a:r>
          </a:p>
        </p:txBody>
      </p:sp>
    </p:spTree>
    <p:extLst>
      <p:ext uri="{BB962C8B-B14F-4D97-AF65-F5344CB8AC3E}">
        <p14:creationId xmlns:p14="http://schemas.microsoft.com/office/powerpoint/2010/main" val="44996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pPr algn="ctr"/>
            <a:r>
              <a:rPr lang="en-GB" dirty="0"/>
              <a:t>Ground rules</a:t>
            </a:r>
          </a:p>
        </p:txBody>
      </p:sp>
      <p:sp>
        <p:nvSpPr>
          <p:cNvPr id="7171" name="Rectangle 3"/>
          <p:cNvSpPr>
            <a:spLocks noGrp="1" noChangeArrowheads="1"/>
          </p:cNvSpPr>
          <p:nvPr>
            <p:ph type="body" idx="1"/>
          </p:nvPr>
        </p:nvSpPr>
        <p:spPr>
          <a:xfrm>
            <a:off x="381000" y="1524000"/>
            <a:ext cx="8153400" cy="4191000"/>
          </a:xfrm>
        </p:spPr>
        <p:txBody>
          <a:bodyPr/>
          <a:lstStyle/>
          <a:p>
            <a:r>
              <a:rPr lang="en-GB" dirty="0"/>
              <a:t>Respect your peers</a:t>
            </a:r>
          </a:p>
          <a:p>
            <a:r>
              <a:rPr lang="en-GB" dirty="0"/>
              <a:t>Listen when someone is speaking</a:t>
            </a:r>
          </a:p>
          <a:p>
            <a:r>
              <a:rPr lang="en-GB" dirty="0"/>
              <a:t>Turn off your mobiles and other devices</a:t>
            </a:r>
          </a:p>
          <a:p>
            <a:r>
              <a:rPr lang="en-GB" dirty="0"/>
              <a:t>Don’t tell other people’s stories </a:t>
            </a:r>
          </a:p>
          <a:p>
            <a:r>
              <a:rPr lang="en-GB" dirty="0"/>
              <a:t>Confidentiality </a:t>
            </a:r>
          </a:p>
          <a:p>
            <a:r>
              <a:rPr lang="en-GB" dirty="0"/>
              <a:t>Feel free to take some time out, some topics might be difficult to hear and discuss </a:t>
            </a:r>
          </a:p>
          <a:p>
            <a:r>
              <a:rPr lang="en-GB" dirty="0"/>
              <a:t>Feel free to ask questions </a:t>
            </a:r>
            <a:r>
              <a:rPr lang="en-GB" dirty="0">
                <a:sym typeface="Wingdings" panose="05000000000000000000" pitchFamily="2" charset="2"/>
              </a:rPr>
              <a:t> </a:t>
            </a:r>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5064-7676-4F48-B9E8-E58B3D41A6A1}"/>
              </a:ext>
            </a:extLst>
          </p:cNvPr>
          <p:cNvSpPr>
            <a:spLocks noGrp="1"/>
          </p:cNvSpPr>
          <p:nvPr>
            <p:ph type="title"/>
          </p:nvPr>
        </p:nvSpPr>
        <p:spPr/>
        <p:txBody>
          <a:bodyPr/>
          <a:lstStyle/>
          <a:p>
            <a:r>
              <a:rPr lang="en-GB" dirty="0"/>
              <a:t>Sexually transmitted infections (STIs)</a:t>
            </a:r>
          </a:p>
        </p:txBody>
      </p:sp>
      <p:sp>
        <p:nvSpPr>
          <p:cNvPr id="3" name="Content Placeholder 2">
            <a:extLst>
              <a:ext uri="{FF2B5EF4-FFF2-40B4-BE49-F238E27FC236}">
                <a16:creationId xmlns:a16="http://schemas.microsoft.com/office/drawing/2014/main" id="{5CC07902-0467-4B4B-BE8E-9D16BEFAF80F}"/>
              </a:ext>
            </a:extLst>
          </p:cNvPr>
          <p:cNvSpPr>
            <a:spLocks noGrp="1"/>
          </p:cNvSpPr>
          <p:nvPr>
            <p:ph idx="1"/>
          </p:nvPr>
        </p:nvSpPr>
        <p:spPr>
          <a:xfrm>
            <a:off x="495300" y="1196752"/>
            <a:ext cx="8153400" cy="4191000"/>
          </a:xfrm>
        </p:spPr>
        <p:txBody>
          <a:bodyPr/>
          <a:lstStyle/>
          <a:p>
            <a:r>
              <a:rPr lang="en-GB" sz="2000" dirty="0"/>
              <a:t>Sexually transmitted infections can be acquired through sexual contact, exchanging sexual fluids and by skin to skin contact. Some can be passed on through blood.</a:t>
            </a:r>
          </a:p>
          <a:p>
            <a:endParaRPr lang="en-GB" sz="2000" dirty="0"/>
          </a:p>
          <a:p>
            <a:r>
              <a:rPr lang="en-GB" sz="2000" dirty="0"/>
              <a:t>Young people have some of the highest rates of STIs than any other age groups. This is for many reasons including:</a:t>
            </a:r>
          </a:p>
          <a:p>
            <a:pPr marL="0" indent="0">
              <a:buNone/>
            </a:pPr>
            <a:endParaRPr lang="en-GB" sz="2000" dirty="0"/>
          </a:p>
          <a:p>
            <a:pPr lvl="2">
              <a:lnSpc>
                <a:spcPct val="90000"/>
              </a:lnSpc>
              <a:spcBef>
                <a:spcPts val="1000"/>
              </a:spcBef>
              <a:buFont typeface="Arial" panose="020B0604020202020204" pitchFamily="34" charset="0"/>
              <a:buChar char="•"/>
            </a:pPr>
            <a:r>
              <a:rPr lang="en-GB" dirty="0"/>
              <a:t>Lack of skills and confidence to negotiate safe sex</a:t>
            </a:r>
          </a:p>
          <a:p>
            <a:pPr lvl="2">
              <a:lnSpc>
                <a:spcPct val="90000"/>
              </a:lnSpc>
              <a:spcBef>
                <a:spcPts val="1000"/>
              </a:spcBef>
              <a:buFont typeface="Arial" panose="020B0604020202020204" pitchFamily="34" charset="0"/>
              <a:buChar char="•"/>
            </a:pPr>
            <a:r>
              <a:rPr lang="en-GB" dirty="0"/>
              <a:t>Lack of awareness about STIs, contraception, safe sex practices &amp; sexual health services</a:t>
            </a:r>
          </a:p>
          <a:p>
            <a:endParaRPr lang="en-GB" sz="2000" dirty="0"/>
          </a:p>
        </p:txBody>
      </p:sp>
    </p:spTree>
    <p:extLst>
      <p:ext uri="{BB962C8B-B14F-4D97-AF65-F5344CB8AC3E}">
        <p14:creationId xmlns:p14="http://schemas.microsoft.com/office/powerpoint/2010/main" val="7983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A407-2B7D-46D4-990B-B3AEB5A96653}"/>
              </a:ext>
            </a:extLst>
          </p:cNvPr>
          <p:cNvSpPr>
            <a:spLocks noGrp="1"/>
          </p:cNvSpPr>
          <p:nvPr>
            <p:ph type="title"/>
          </p:nvPr>
        </p:nvSpPr>
        <p:spPr/>
        <p:txBody>
          <a:bodyPr/>
          <a:lstStyle/>
          <a:p>
            <a:pPr algn="ctr"/>
            <a:r>
              <a:rPr lang="en-GB" dirty="0"/>
              <a:t>How are STIs passed on? </a:t>
            </a:r>
          </a:p>
        </p:txBody>
      </p:sp>
      <p:sp>
        <p:nvSpPr>
          <p:cNvPr id="3" name="Content Placeholder 2">
            <a:extLst>
              <a:ext uri="{FF2B5EF4-FFF2-40B4-BE49-F238E27FC236}">
                <a16:creationId xmlns:a16="http://schemas.microsoft.com/office/drawing/2014/main" id="{4D049765-3B89-408D-9E35-18F9E4BA4451}"/>
              </a:ext>
            </a:extLst>
          </p:cNvPr>
          <p:cNvSpPr>
            <a:spLocks noGrp="1"/>
          </p:cNvSpPr>
          <p:nvPr>
            <p:ph idx="1"/>
          </p:nvPr>
        </p:nvSpPr>
        <p:spPr>
          <a:xfrm>
            <a:off x="685800" y="1124744"/>
            <a:ext cx="8153400" cy="4191000"/>
          </a:xfrm>
        </p:spPr>
        <p:txBody>
          <a:bodyPr/>
          <a:lstStyle/>
          <a:p>
            <a:r>
              <a:rPr lang="en-GB" dirty="0"/>
              <a:t>Unprotected sex (vaginal and anal)</a:t>
            </a:r>
          </a:p>
          <a:p>
            <a:r>
              <a:rPr lang="en-GB" dirty="0"/>
              <a:t>Oral sex </a:t>
            </a:r>
          </a:p>
          <a:p>
            <a:r>
              <a:rPr lang="en-GB" dirty="0"/>
              <a:t>Sharing sex toys </a:t>
            </a:r>
          </a:p>
          <a:p>
            <a:r>
              <a:rPr lang="en-GB" dirty="0"/>
              <a:t>Through sexual touching</a:t>
            </a:r>
          </a:p>
          <a:p>
            <a:r>
              <a:rPr lang="en-GB" dirty="0"/>
              <a:t>Skin to skin contact (genital warts, genital herpes, pubic lice)</a:t>
            </a:r>
          </a:p>
          <a:p>
            <a:r>
              <a:rPr lang="en-GB" dirty="0"/>
              <a:t>Mum to baby during birth </a:t>
            </a:r>
          </a:p>
          <a:p>
            <a:r>
              <a:rPr lang="en-GB" dirty="0"/>
              <a:t>Intravenous drug use (sharing needles for hepatitis and HIV)</a:t>
            </a:r>
          </a:p>
        </p:txBody>
      </p:sp>
    </p:spTree>
    <p:extLst>
      <p:ext uri="{BB962C8B-B14F-4D97-AF65-F5344CB8AC3E}">
        <p14:creationId xmlns:p14="http://schemas.microsoft.com/office/powerpoint/2010/main" val="787747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C3E0-8034-4472-A415-CB200FA53DA9}"/>
              </a:ext>
            </a:extLst>
          </p:cNvPr>
          <p:cNvSpPr>
            <a:spLocks noGrp="1"/>
          </p:cNvSpPr>
          <p:nvPr>
            <p:ph type="title"/>
          </p:nvPr>
        </p:nvSpPr>
        <p:spPr/>
        <p:txBody>
          <a:bodyPr/>
          <a:lstStyle/>
          <a:p>
            <a:pPr algn="ctr"/>
            <a:r>
              <a:rPr lang="en-GB" dirty="0"/>
              <a:t>Myths about STIs</a:t>
            </a:r>
          </a:p>
        </p:txBody>
      </p:sp>
      <p:sp>
        <p:nvSpPr>
          <p:cNvPr id="3" name="Content Placeholder 2">
            <a:extLst>
              <a:ext uri="{FF2B5EF4-FFF2-40B4-BE49-F238E27FC236}">
                <a16:creationId xmlns:a16="http://schemas.microsoft.com/office/drawing/2014/main" id="{1DA4C005-E9DA-4CA4-9A7E-1DACD4930542}"/>
              </a:ext>
            </a:extLst>
          </p:cNvPr>
          <p:cNvSpPr>
            <a:spLocks noGrp="1"/>
          </p:cNvSpPr>
          <p:nvPr>
            <p:ph idx="1"/>
          </p:nvPr>
        </p:nvSpPr>
        <p:spPr>
          <a:xfrm>
            <a:off x="685800" y="980728"/>
            <a:ext cx="8153400" cy="4191000"/>
          </a:xfrm>
        </p:spPr>
        <p:txBody>
          <a:bodyPr/>
          <a:lstStyle/>
          <a:p>
            <a:r>
              <a:rPr lang="en-GB" dirty="0"/>
              <a:t>I can only get an STI if I have sex.</a:t>
            </a:r>
          </a:p>
          <a:p>
            <a:r>
              <a:rPr lang="en-GB" dirty="0"/>
              <a:t>I don’t sleep around so I am safe.</a:t>
            </a:r>
          </a:p>
          <a:p>
            <a:r>
              <a:rPr lang="en-GB" dirty="0"/>
              <a:t>Oral contraceptives protect against STIs.</a:t>
            </a:r>
          </a:p>
          <a:p>
            <a:r>
              <a:rPr lang="en-GB" dirty="0"/>
              <a:t>If I don’t have symptoms I can’t spread it.</a:t>
            </a:r>
          </a:p>
          <a:p>
            <a:r>
              <a:rPr lang="en-GB" dirty="0"/>
              <a:t>All STIs can be cured with medication.</a:t>
            </a:r>
          </a:p>
          <a:p>
            <a:r>
              <a:rPr lang="en-GB" dirty="0"/>
              <a:t>I’m too young to get an STI. </a:t>
            </a:r>
          </a:p>
          <a:p>
            <a:r>
              <a:rPr lang="en-GB" dirty="0"/>
              <a:t>You can get an STI from sitting on a toilet seat.</a:t>
            </a:r>
          </a:p>
          <a:p>
            <a:r>
              <a:rPr lang="en-GB" dirty="0"/>
              <a:t>I cannot have an STI as I have no symptoms.</a:t>
            </a:r>
          </a:p>
          <a:p>
            <a:r>
              <a:rPr lang="en-GB" dirty="0"/>
              <a:t>Only gay men catch HIV.</a:t>
            </a:r>
          </a:p>
          <a:p>
            <a:r>
              <a:rPr lang="en-GB" dirty="0"/>
              <a:t>I am a lesbian so I cannot catch an STI.</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8549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B84C-3C07-4A38-A03A-E6CDE6D3C616}"/>
              </a:ext>
            </a:extLst>
          </p:cNvPr>
          <p:cNvSpPr>
            <a:spLocks noGrp="1"/>
          </p:cNvSpPr>
          <p:nvPr>
            <p:ph type="title"/>
          </p:nvPr>
        </p:nvSpPr>
        <p:spPr/>
        <p:txBody>
          <a:bodyPr/>
          <a:lstStyle/>
          <a:p>
            <a:pPr algn="ctr"/>
            <a:r>
              <a:rPr lang="en-GB" dirty="0"/>
              <a:t>Sexually Transmitted Infections</a:t>
            </a:r>
          </a:p>
        </p:txBody>
      </p:sp>
      <p:graphicFrame>
        <p:nvGraphicFramePr>
          <p:cNvPr id="4" name="Table 3">
            <a:extLst>
              <a:ext uri="{FF2B5EF4-FFF2-40B4-BE49-F238E27FC236}">
                <a16:creationId xmlns:a16="http://schemas.microsoft.com/office/drawing/2014/main" id="{C7CC44AE-8423-4689-8F85-00DA3EE9060B}"/>
              </a:ext>
            </a:extLst>
          </p:cNvPr>
          <p:cNvGraphicFramePr>
            <a:graphicFrameLocks noGrp="1"/>
          </p:cNvGraphicFramePr>
          <p:nvPr>
            <p:extLst>
              <p:ext uri="{D42A27DB-BD31-4B8C-83A1-F6EECF244321}">
                <p14:modId xmlns:p14="http://schemas.microsoft.com/office/powerpoint/2010/main" val="284044209"/>
              </p:ext>
            </p:extLst>
          </p:nvPr>
        </p:nvGraphicFramePr>
        <p:xfrm>
          <a:off x="467544" y="1397000"/>
          <a:ext cx="8568954" cy="4352395"/>
        </p:xfrm>
        <a:graphic>
          <a:graphicData uri="http://schemas.openxmlformats.org/drawingml/2006/table">
            <a:tbl>
              <a:tblPr firstRow="1" bandRow="1">
                <a:tableStyleId>{073A0DAA-6AF3-43AB-8588-CEC1D06C72B9}</a:tableStyleId>
              </a:tblPr>
              <a:tblGrid>
                <a:gridCol w="2856318">
                  <a:extLst>
                    <a:ext uri="{9D8B030D-6E8A-4147-A177-3AD203B41FA5}">
                      <a16:colId xmlns:a16="http://schemas.microsoft.com/office/drawing/2014/main" val="1926562443"/>
                    </a:ext>
                  </a:extLst>
                </a:gridCol>
                <a:gridCol w="2856318">
                  <a:extLst>
                    <a:ext uri="{9D8B030D-6E8A-4147-A177-3AD203B41FA5}">
                      <a16:colId xmlns:a16="http://schemas.microsoft.com/office/drawing/2014/main" val="4072774835"/>
                    </a:ext>
                  </a:extLst>
                </a:gridCol>
                <a:gridCol w="2856318">
                  <a:extLst>
                    <a:ext uri="{9D8B030D-6E8A-4147-A177-3AD203B41FA5}">
                      <a16:colId xmlns:a16="http://schemas.microsoft.com/office/drawing/2014/main" val="3159010889"/>
                    </a:ext>
                  </a:extLst>
                </a:gridCol>
              </a:tblGrid>
              <a:tr h="551933">
                <a:tc>
                  <a:txBody>
                    <a:bodyPr/>
                    <a:lstStyle/>
                    <a:p>
                      <a:pPr algn="ctr"/>
                      <a:r>
                        <a:rPr lang="en-GB" dirty="0"/>
                        <a:t>Bacterial</a:t>
                      </a:r>
                    </a:p>
                  </a:txBody>
                  <a:tcPr/>
                </a:tc>
                <a:tc>
                  <a:txBody>
                    <a:bodyPr/>
                    <a:lstStyle/>
                    <a:p>
                      <a:pPr algn="ctr"/>
                      <a:r>
                        <a:rPr lang="en-GB" dirty="0"/>
                        <a:t>Parasitic</a:t>
                      </a:r>
                    </a:p>
                  </a:txBody>
                  <a:tcPr/>
                </a:tc>
                <a:tc>
                  <a:txBody>
                    <a:bodyPr/>
                    <a:lstStyle/>
                    <a:p>
                      <a:pPr algn="ctr"/>
                      <a:r>
                        <a:rPr lang="en-GB" dirty="0"/>
                        <a:t>Viral</a:t>
                      </a:r>
                    </a:p>
                  </a:txBody>
                  <a:tcPr/>
                </a:tc>
                <a:extLst>
                  <a:ext uri="{0D108BD9-81ED-4DB2-BD59-A6C34878D82A}">
                    <a16:rowId xmlns:a16="http://schemas.microsoft.com/office/drawing/2014/main" val="3572525048"/>
                  </a:ext>
                </a:extLst>
              </a:tr>
              <a:tr h="952650">
                <a:tc>
                  <a:txBody>
                    <a:bodyPr/>
                    <a:lstStyle/>
                    <a:p>
                      <a:pPr algn="ctr"/>
                      <a:r>
                        <a:rPr lang="en-GB" dirty="0"/>
                        <a:t>Curable</a:t>
                      </a:r>
                    </a:p>
                  </a:txBody>
                  <a:tcPr/>
                </a:tc>
                <a:tc>
                  <a:txBody>
                    <a:bodyPr/>
                    <a:lstStyle/>
                    <a:p>
                      <a:pPr algn="ctr"/>
                      <a:r>
                        <a:rPr lang="en-GB" dirty="0"/>
                        <a:t>Curable</a:t>
                      </a:r>
                    </a:p>
                  </a:txBody>
                  <a:tcPr/>
                </a:tc>
                <a:tc>
                  <a:txBody>
                    <a:bodyPr/>
                    <a:lstStyle/>
                    <a:p>
                      <a:pPr algn="ctr"/>
                      <a:r>
                        <a:rPr lang="en-GB" dirty="0"/>
                        <a:t>Treatable/Manageable</a:t>
                      </a:r>
                    </a:p>
                  </a:txBody>
                  <a:tcPr/>
                </a:tc>
                <a:extLst>
                  <a:ext uri="{0D108BD9-81ED-4DB2-BD59-A6C34878D82A}">
                    <a16:rowId xmlns:a16="http://schemas.microsoft.com/office/drawing/2014/main" val="1843013374"/>
                  </a:ext>
                </a:extLst>
              </a:tr>
              <a:tr h="551933">
                <a:tc>
                  <a:txBody>
                    <a:bodyPr/>
                    <a:lstStyle/>
                    <a:p>
                      <a:r>
                        <a:rPr lang="en-GB" dirty="0"/>
                        <a:t>Chlamydia </a:t>
                      </a:r>
                    </a:p>
                  </a:txBody>
                  <a:tcPr/>
                </a:tc>
                <a:tc>
                  <a:txBody>
                    <a:bodyPr/>
                    <a:lstStyle/>
                    <a:p>
                      <a:r>
                        <a:rPr lang="en-GB" dirty="0"/>
                        <a:t>Pubic lice/Crabs</a:t>
                      </a:r>
                    </a:p>
                  </a:txBody>
                  <a:tcPr/>
                </a:tc>
                <a:tc>
                  <a:txBody>
                    <a:bodyPr/>
                    <a:lstStyle/>
                    <a:p>
                      <a:r>
                        <a:rPr lang="en-GB" dirty="0"/>
                        <a:t>HIV</a:t>
                      </a:r>
                    </a:p>
                  </a:txBody>
                  <a:tcPr/>
                </a:tc>
                <a:extLst>
                  <a:ext uri="{0D108BD9-81ED-4DB2-BD59-A6C34878D82A}">
                    <a16:rowId xmlns:a16="http://schemas.microsoft.com/office/drawing/2014/main" val="1624817465"/>
                  </a:ext>
                </a:extLst>
              </a:tr>
              <a:tr h="551933">
                <a:tc>
                  <a:txBody>
                    <a:bodyPr/>
                    <a:lstStyle/>
                    <a:p>
                      <a:r>
                        <a:rPr lang="en-GB" dirty="0"/>
                        <a:t>Gonorrhoea</a:t>
                      </a:r>
                    </a:p>
                  </a:txBody>
                  <a:tcPr/>
                </a:tc>
                <a:tc>
                  <a:txBody>
                    <a:bodyPr/>
                    <a:lstStyle/>
                    <a:p>
                      <a:r>
                        <a:rPr lang="en-GB" dirty="0"/>
                        <a:t>Trichomoniasis</a:t>
                      </a:r>
                    </a:p>
                  </a:txBody>
                  <a:tcPr/>
                </a:tc>
                <a:tc>
                  <a:txBody>
                    <a:bodyPr/>
                    <a:lstStyle/>
                    <a:p>
                      <a:r>
                        <a:rPr lang="en-GB" dirty="0"/>
                        <a:t>Herpes </a:t>
                      </a:r>
                    </a:p>
                  </a:txBody>
                  <a:tcPr/>
                </a:tc>
                <a:extLst>
                  <a:ext uri="{0D108BD9-81ED-4DB2-BD59-A6C34878D82A}">
                    <a16:rowId xmlns:a16="http://schemas.microsoft.com/office/drawing/2014/main" val="2649995631"/>
                  </a:ext>
                </a:extLst>
              </a:tr>
              <a:tr h="551933">
                <a:tc>
                  <a:txBody>
                    <a:bodyPr/>
                    <a:lstStyle/>
                    <a:p>
                      <a:r>
                        <a:rPr lang="en-GB" dirty="0"/>
                        <a:t>Syphilis</a:t>
                      </a:r>
                    </a:p>
                  </a:txBody>
                  <a:tcPr/>
                </a:tc>
                <a:tc>
                  <a:txBody>
                    <a:bodyPr/>
                    <a:lstStyle/>
                    <a:p>
                      <a:endParaRPr lang="en-GB"/>
                    </a:p>
                  </a:txBody>
                  <a:tcPr/>
                </a:tc>
                <a:tc>
                  <a:txBody>
                    <a:bodyPr/>
                    <a:lstStyle/>
                    <a:p>
                      <a:r>
                        <a:rPr lang="en-GB" dirty="0"/>
                        <a:t>Warts </a:t>
                      </a:r>
                    </a:p>
                  </a:txBody>
                  <a:tcPr/>
                </a:tc>
                <a:extLst>
                  <a:ext uri="{0D108BD9-81ED-4DB2-BD59-A6C34878D82A}">
                    <a16:rowId xmlns:a16="http://schemas.microsoft.com/office/drawing/2014/main" val="2887204234"/>
                  </a:ext>
                </a:extLst>
              </a:tr>
              <a:tr h="551933">
                <a:tc>
                  <a:txBody>
                    <a:bodyPr/>
                    <a:lstStyle/>
                    <a:p>
                      <a:endParaRPr lang="en-GB" dirty="0"/>
                    </a:p>
                  </a:txBody>
                  <a:tcPr/>
                </a:tc>
                <a:tc>
                  <a:txBody>
                    <a:bodyPr/>
                    <a:lstStyle/>
                    <a:p>
                      <a:endParaRPr lang="en-GB"/>
                    </a:p>
                  </a:txBody>
                  <a:tcPr/>
                </a:tc>
                <a:tc>
                  <a:txBody>
                    <a:bodyPr/>
                    <a:lstStyle/>
                    <a:p>
                      <a:r>
                        <a:rPr lang="en-GB" dirty="0"/>
                        <a:t>Hepatitis B </a:t>
                      </a:r>
                    </a:p>
                  </a:txBody>
                  <a:tcPr/>
                </a:tc>
                <a:extLst>
                  <a:ext uri="{0D108BD9-81ED-4DB2-BD59-A6C34878D82A}">
                    <a16:rowId xmlns:a16="http://schemas.microsoft.com/office/drawing/2014/main" val="2494837632"/>
                  </a:ext>
                </a:extLst>
              </a:tr>
              <a:tr h="551933">
                <a:tc>
                  <a:txBody>
                    <a:bodyPr/>
                    <a:lstStyle/>
                    <a:p>
                      <a:r>
                        <a:rPr lang="en-GB" dirty="0"/>
                        <a:t>Testing window period:</a:t>
                      </a:r>
                    </a:p>
                    <a:p>
                      <a:r>
                        <a:rPr lang="en-GB" dirty="0"/>
                        <a:t>Around 2 weeks </a:t>
                      </a:r>
                    </a:p>
                  </a:txBody>
                  <a:tcPr/>
                </a:tc>
                <a:tc>
                  <a:txBody>
                    <a:bodyPr/>
                    <a:lstStyle/>
                    <a:p>
                      <a:r>
                        <a:rPr lang="en-GB" dirty="0"/>
                        <a:t>Testing window period:</a:t>
                      </a:r>
                    </a:p>
                    <a:p>
                      <a:r>
                        <a:rPr lang="en-GB" dirty="0"/>
                        <a:t>Around 4 weeks </a:t>
                      </a:r>
                    </a:p>
                  </a:txBody>
                  <a:tcPr/>
                </a:tc>
                <a:tc>
                  <a:txBody>
                    <a:bodyPr/>
                    <a:lstStyle/>
                    <a:p>
                      <a:r>
                        <a:rPr lang="en-GB" dirty="0"/>
                        <a:t>Testing window period:</a:t>
                      </a:r>
                    </a:p>
                    <a:p>
                      <a:r>
                        <a:rPr lang="en-GB" dirty="0"/>
                        <a:t>Around 6 weeks </a:t>
                      </a:r>
                    </a:p>
                  </a:txBody>
                  <a:tcPr/>
                </a:tc>
                <a:extLst>
                  <a:ext uri="{0D108BD9-81ED-4DB2-BD59-A6C34878D82A}">
                    <a16:rowId xmlns:a16="http://schemas.microsoft.com/office/drawing/2014/main" val="3403453062"/>
                  </a:ext>
                </a:extLst>
              </a:tr>
            </a:tbl>
          </a:graphicData>
        </a:graphic>
      </p:graphicFrame>
    </p:spTree>
    <p:extLst>
      <p:ext uri="{BB962C8B-B14F-4D97-AF65-F5344CB8AC3E}">
        <p14:creationId xmlns:p14="http://schemas.microsoft.com/office/powerpoint/2010/main" val="412465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F743-A8BB-4CFC-B91A-DDC57E562B10}"/>
              </a:ext>
            </a:extLst>
          </p:cNvPr>
          <p:cNvSpPr>
            <a:spLocks noGrp="1"/>
          </p:cNvSpPr>
          <p:nvPr>
            <p:ph type="title"/>
          </p:nvPr>
        </p:nvSpPr>
        <p:spPr/>
        <p:txBody>
          <a:bodyPr/>
          <a:lstStyle/>
          <a:p>
            <a:pPr algn="ctr"/>
            <a:r>
              <a:rPr lang="en-GB" dirty="0"/>
              <a:t>Types of STIs and what they do to your body?</a:t>
            </a:r>
          </a:p>
        </p:txBody>
      </p:sp>
      <p:sp>
        <p:nvSpPr>
          <p:cNvPr id="3" name="Content Placeholder 2">
            <a:extLst>
              <a:ext uri="{FF2B5EF4-FFF2-40B4-BE49-F238E27FC236}">
                <a16:creationId xmlns:a16="http://schemas.microsoft.com/office/drawing/2014/main" id="{A80720F1-27B0-42EC-BF7F-09E9896228A0}"/>
              </a:ext>
            </a:extLst>
          </p:cNvPr>
          <p:cNvSpPr>
            <a:spLocks noGrp="1"/>
          </p:cNvSpPr>
          <p:nvPr>
            <p:ph idx="1"/>
          </p:nvPr>
        </p:nvSpPr>
        <p:spPr>
          <a:xfrm>
            <a:off x="685800" y="1524000"/>
            <a:ext cx="8153400" cy="4425280"/>
          </a:xfrm>
        </p:spPr>
        <p:txBody>
          <a:bodyPr/>
          <a:lstStyle/>
          <a:p>
            <a:pPr marL="0" indent="0">
              <a:buNone/>
            </a:pPr>
            <a:r>
              <a:rPr lang="en-GB" sz="2000" b="1" dirty="0"/>
              <a:t>Chlamydia</a:t>
            </a:r>
            <a:r>
              <a:rPr lang="en-GB" sz="2000" dirty="0"/>
              <a:t> </a:t>
            </a:r>
          </a:p>
          <a:p>
            <a:r>
              <a:rPr lang="en-GB" sz="2000" dirty="0"/>
              <a:t>Chlamydia is a very common bacterial STI. Bacterial means that a course of antibiotics can clear it up. </a:t>
            </a:r>
          </a:p>
          <a:p>
            <a:r>
              <a:rPr lang="en-GB" sz="2000" dirty="0"/>
              <a:t>Often chlamydia is asymptomatic (this means you will feel no symptoms). For that reason, a lot of people do not know that they have it. This is why testing is so important. </a:t>
            </a:r>
          </a:p>
          <a:p>
            <a:r>
              <a:rPr lang="en-GB" sz="2000" dirty="0"/>
              <a:t>When people have symptoms, they may notice unusual discharge (discharge is fluid leaking from the vagina or penis). They may also feel pain when peeing and pain in their reproductive organs.</a:t>
            </a:r>
          </a:p>
          <a:p>
            <a:r>
              <a:rPr lang="en-GB" sz="2000" dirty="0"/>
              <a:t>If chlamydia is left untreated people can develop bad pain in their reproductive organs which is due to swelling and inflammation. Chlamydia can lead to infertility (infertility is when people cannot have a baby naturally) in men and women.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4036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7AF0C-F98B-4202-AC21-80C72FA6FF56}"/>
              </a:ext>
            </a:extLst>
          </p:cNvPr>
          <p:cNvSpPr>
            <a:spLocks noGrp="1"/>
          </p:cNvSpPr>
          <p:nvPr>
            <p:ph idx="1"/>
          </p:nvPr>
        </p:nvSpPr>
        <p:spPr>
          <a:xfrm>
            <a:off x="683568" y="260648"/>
            <a:ext cx="8153400" cy="5094312"/>
          </a:xfrm>
        </p:spPr>
        <p:txBody>
          <a:bodyPr/>
          <a:lstStyle/>
          <a:p>
            <a:pPr marL="0" indent="0">
              <a:buNone/>
            </a:pPr>
            <a:r>
              <a:rPr lang="en-GB" sz="1800" b="1" dirty="0"/>
              <a:t>Gonorrhoea </a:t>
            </a:r>
          </a:p>
          <a:p>
            <a:r>
              <a:rPr lang="en-GB" sz="1600" dirty="0"/>
              <a:t>Gonorrhoea is a bacterial STI which can show no symptoms, but when it does have symptoms people may notice unusual green/yellow discharge, pain when peeing. Women may have bleeding in between periods. </a:t>
            </a:r>
          </a:p>
          <a:p>
            <a:r>
              <a:rPr lang="en-GB" sz="1600" dirty="0"/>
              <a:t>Left untreated gonorrhoea can cause bad pain and infertility for men and women.</a:t>
            </a:r>
          </a:p>
          <a:p>
            <a:pPr marL="0" indent="0">
              <a:buNone/>
            </a:pPr>
            <a:endParaRPr lang="en-GB" sz="1800" dirty="0"/>
          </a:p>
          <a:p>
            <a:pPr marL="0" indent="0">
              <a:buNone/>
            </a:pPr>
            <a:r>
              <a:rPr lang="en-GB" sz="1800" b="1" dirty="0"/>
              <a:t>Syphilis </a:t>
            </a:r>
          </a:p>
          <a:p>
            <a:r>
              <a:rPr lang="en-GB" sz="1600" dirty="0"/>
              <a:t>Syphilis is a bacterial infection that causes a painless but highly infectious sore on your genitals or sometimes around the mouth. The sore lasts two to six weeks before disappearing.</a:t>
            </a:r>
          </a:p>
          <a:p>
            <a:r>
              <a:rPr lang="en-GB" sz="1600" dirty="0"/>
              <a:t>Secondary symptoms, such as a skin rash and sore throat, then develop. These may disappear within a few weeks, after which you have a symptom-free phase.</a:t>
            </a:r>
          </a:p>
          <a:p>
            <a:r>
              <a:rPr lang="en-GB" sz="1600" dirty="0"/>
              <a:t>If diagnosed early, syphilis can be easily treated with antibiotics, usually penicillin injections. if it is left untreated, syphilis can go on to cause serious conditions such as stroke, brain damage, paralysis, blindness or death.</a:t>
            </a:r>
          </a:p>
          <a:p>
            <a:pPr marL="0" indent="0">
              <a:buNone/>
            </a:pPr>
            <a:br>
              <a:rPr lang="en-GB" sz="1600" dirty="0"/>
            </a:br>
            <a:r>
              <a:rPr lang="en-GB" sz="1800" b="1" dirty="0"/>
              <a:t>Pubic lice </a:t>
            </a:r>
          </a:p>
          <a:p>
            <a:r>
              <a:rPr lang="en-GB" sz="1600" dirty="0"/>
              <a:t>Pubic lice (‘crabs’) are tiny insects that live in human body hair, most commonly pubic hair. They cause itching and red spots.</a:t>
            </a:r>
          </a:p>
          <a:p>
            <a:r>
              <a:rPr lang="en-GB" sz="1600" dirty="0"/>
              <a:t>They can usually be successfully treated with cream, lotion or shampoo available over the counter in most pharmacies, or from a GP or the sexual health clinic. </a:t>
            </a:r>
          </a:p>
          <a:p>
            <a:pPr marL="0" indent="0">
              <a:buNone/>
            </a:pPr>
            <a:endParaRPr lang="en-GB" sz="1600" dirty="0"/>
          </a:p>
        </p:txBody>
      </p:sp>
      <p:sp>
        <p:nvSpPr>
          <p:cNvPr id="4" name="Title 3">
            <a:extLst>
              <a:ext uri="{FF2B5EF4-FFF2-40B4-BE49-F238E27FC236}">
                <a16:creationId xmlns:a16="http://schemas.microsoft.com/office/drawing/2014/main" id="{43B0187C-B939-D0DF-26FD-8216B7980DC3}"/>
              </a:ext>
            </a:extLst>
          </p:cNvPr>
          <p:cNvSpPr>
            <a:spLocks noGrp="1"/>
          </p:cNvSpPr>
          <p:nvPr>
            <p:ph type="title"/>
          </p:nvPr>
        </p:nvSpPr>
        <p:spPr>
          <a:xfrm>
            <a:off x="685800" y="-1143000"/>
            <a:ext cx="8153400" cy="1143000"/>
          </a:xfrm>
        </p:spPr>
        <p:txBody>
          <a:bodyPr vert="horz" wrap="square" lIns="91440" tIns="45720" rIns="91440" bIns="45720" numCol="1" anchor="b" anchorCtr="0" compatLnSpc="1">
            <a:prstTxWarp prst="textNoShape">
              <a:avLst/>
            </a:prstTxWarp>
          </a:bodyPr>
          <a:lstStyle/>
          <a:p>
            <a:r>
              <a:rPr lang="en-GB" dirty="0"/>
              <a:t>Types of STIs and what they do to your body (continued)?</a:t>
            </a:r>
          </a:p>
        </p:txBody>
      </p:sp>
    </p:spTree>
    <p:extLst>
      <p:ext uri="{BB962C8B-B14F-4D97-AF65-F5344CB8AC3E}">
        <p14:creationId xmlns:p14="http://schemas.microsoft.com/office/powerpoint/2010/main" val="1479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06EF62-07FF-480C-95EE-D9388927D394}"/>
              </a:ext>
            </a:extLst>
          </p:cNvPr>
          <p:cNvSpPr>
            <a:spLocks noGrp="1"/>
          </p:cNvSpPr>
          <p:nvPr>
            <p:ph idx="1"/>
          </p:nvPr>
        </p:nvSpPr>
        <p:spPr>
          <a:xfrm>
            <a:off x="685800" y="332656"/>
            <a:ext cx="8153400" cy="6048672"/>
          </a:xfrm>
        </p:spPr>
        <p:txBody>
          <a:bodyPr/>
          <a:lstStyle/>
          <a:p>
            <a:pPr marL="0" indent="0">
              <a:buNone/>
            </a:pPr>
            <a:r>
              <a:rPr lang="en-GB" sz="1800" b="1" dirty="0"/>
              <a:t>Trichomoniasis</a:t>
            </a:r>
          </a:p>
          <a:p>
            <a:r>
              <a:rPr lang="en-GB" sz="1600" dirty="0"/>
              <a:t>Trichomoniasis causes soreness and </a:t>
            </a:r>
            <a:r>
              <a:rPr lang="en-GB" dirty="0"/>
              <a:t>Types of STIs and what they do to your body (continued)?</a:t>
            </a:r>
            <a:endParaRPr lang="en-GB" sz="1600" dirty="0"/>
          </a:p>
          <a:p>
            <a:pPr marL="0" indent="0">
              <a:buNone/>
            </a:pPr>
            <a:r>
              <a:rPr lang="en-GB" sz="1800" b="1" dirty="0"/>
              <a:t>Herpes</a:t>
            </a:r>
          </a:p>
          <a:p>
            <a:r>
              <a:rPr lang="en-GB" sz="1600" dirty="0"/>
              <a:t>Genital herpes is a part of the herpes zoster family of viruses (this is a group of mostly harmless but painful viruses). This causes chickenpox, shingles, cold sores and genital herpes. </a:t>
            </a:r>
          </a:p>
          <a:p>
            <a:r>
              <a:rPr lang="en-GB" sz="1600" dirty="0"/>
              <a:t>There are two types of herpes strains which can be caught genitally (and sometimes orally). These are herpes simplex virus type 2 (HSV-2) the genital herpes strain and herpes simplex virus type 1 (HSV-1) the oral herpes strain, sometimes but less frequently HSV-2 is caught orally.</a:t>
            </a:r>
          </a:p>
          <a:p>
            <a:r>
              <a:rPr lang="en-GB" sz="1600" dirty="0"/>
              <a:t>Herpes can be treated with anaesthetic creams and antiviral medication.</a:t>
            </a:r>
          </a:p>
          <a:p>
            <a:pPr marL="0" indent="0">
              <a:buNone/>
            </a:pPr>
            <a:endParaRPr lang="en-GB" sz="1600" b="1" dirty="0"/>
          </a:p>
          <a:p>
            <a:pPr marL="0" indent="0">
              <a:buNone/>
            </a:pPr>
            <a:r>
              <a:rPr lang="en-GB" sz="1800" b="1" dirty="0"/>
              <a:t>Hepatitis B </a:t>
            </a:r>
          </a:p>
          <a:p>
            <a:r>
              <a:rPr lang="en-GB" sz="1600" dirty="0"/>
              <a:t>Hepatitis B is an infection of the liver caused by a virus that's spread through blood and body fluids. It is usually cleared by the body’s immune system without treatment, if it persists for years it may eventually cause serious liver damage. </a:t>
            </a:r>
          </a:p>
          <a:p>
            <a:r>
              <a:rPr lang="en-GB" sz="1600" dirty="0"/>
              <a:t>It is less common in the UK. </a:t>
            </a:r>
          </a:p>
          <a:p>
            <a:r>
              <a:rPr lang="en-GB" sz="1600" dirty="0"/>
              <a:t>There is a vaccination for hepatitis B. </a:t>
            </a:r>
          </a:p>
          <a:p>
            <a:pPr marL="0" indent="0">
              <a:buNone/>
            </a:pPr>
            <a:endParaRPr lang="en-GB" sz="1600" b="1" dirty="0"/>
          </a:p>
          <a:p>
            <a:pPr marL="0" indent="0">
              <a:buNone/>
            </a:pPr>
            <a:endParaRPr lang="en-GB" sz="1600" dirty="0"/>
          </a:p>
          <a:p>
            <a:pPr marL="0" indent="0">
              <a:buNone/>
            </a:pPr>
            <a:endParaRPr lang="en-GB" sz="1600" dirty="0"/>
          </a:p>
        </p:txBody>
      </p:sp>
      <p:sp>
        <p:nvSpPr>
          <p:cNvPr id="2" name="Title 1">
            <a:extLst>
              <a:ext uri="{FF2B5EF4-FFF2-40B4-BE49-F238E27FC236}">
                <a16:creationId xmlns:a16="http://schemas.microsoft.com/office/drawing/2014/main" id="{FF30C5E9-2B99-102A-DC43-7826F007E6E5}"/>
              </a:ext>
            </a:extLst>
          </p:cNvPr>
          <p:cNvSpPr>
            <a:spLocks noGrp="1"/>
          </p:cNvSpPr>
          <p:nvPr>
            <p:ph type="title"/>
          </p:nvPr>
        </p:nvSpPr>
        <p:spPr>
          <a:xfrm>
            <a:off x="685800" y="-1143000"/>
            <a:ext cx="8153400" cy="1143000"/>
          </a:xfrm>
        </p:spPr>
        <p:txBody>
          <a:bodyPr vert="horz" wrap="square" lIns="91440" tIns="45720" rIns="91440" bIns="45720" numCol="1" anchor="b" anchorCtr="0" compatLnSpc="1">
            <a:prstTxWarp prst="textNoShape">
              <a:avLst/>
            </a:prstTxWarp>
          </a:bodyPr>
          <a:lstStyle/>
          <a:p>
            <a:r>
              <a:rPr lang="en-GB"/>
              <a:t>Types of STIs and what they do to your body (continued)?</a:t>
            </a:r>
            <a:endParaRPr lang="en-GB" dirty="0"/>
          </a:p>
        </p:txBody>
      </p:sp>
    </p:spTree>
    <p:extLst>
      <p:ext uri="{BB962C8B-B14F-4D97-AF65-F5344CB8AC3E}">
        <p14:creationId xmlns:p14="http://schemas.microsoft.com/office/powerpoint/2010/main" val="116477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B3FA8-0302-49DC-AB4A-0A0B638395F6}"/>
              </a:ext>
            </a:extLst>
          </p:cNvPr>
          <p:cNvSpPr>
            <a:spLocks noGrp="1"/>
          </p:cNvSpPr>
          <p:nvPr>
            <p:ph idx="1"/>
          </p:nvPr>
        </p:nvSpPr>
        <p:spPr>
          <a:xfrm>
            <a:off x="467544" y="548680"/>
            <a:ext cx="8371656" cy="5832648"/>
          </a:xfrm>
        </p:spPr>
        <p:txBody>
          <a:bodyPr/>
          <a:lstStyle/>
          <a:p>
            <a:pPr marL="0" indent="0">
              <a:buNone/>
            </a:pPr>
            <a:r>
              <a:rPr lang="en-GB" sz="1800" b="1" dirty="0"/>
              <a:t>Genital Warts</a:t>
            </a:r>
          </a:p>
          <a:p>
            <a:r>
              <a:rPr lang="en-GB" sz="1600" dirty="0"/>
              <a:t>Genital warts are caused by the human papilloma family of viruses (HPV). </a:t>
            </a:r>
          </a:p>
          <a:p>
            <a:r>
              <a:rPr lang="en-GB" sz="1600" dirty="0"/>
              <a:t>Two strains of HPV cause genital warts, these are known as low risk strains. Genital warts are harmless fleshy growths that grow on the genital and anal area. </a:t>
            </a:r>
          </a:p>
          <a:p>
            <a:r>
              <a:rPr lang="en-GB" sz="1600" dirty="0"/>
              <a:t>There is a vaccination for HPV. </a:t>
            </a:r>
          </a:p>
        </p:txBody>
      </p:sp>
      <p:pic>
        <p:nvPicPr>
          <p:cNvPr id="2050" name="Picture 2" descr="Funny Bacteria Stock Illustrations – 17,192 Funny Bacteria Stock  Illustrations, Vectors &amp; Clipart - Dreamstime">
            <a:extLst>
              <a:ext uri="{FF2B5EF4-FFF2-40B4-BE49-F238E27FC236}">
                <a16:creationId xmlns:a16="http://schemas.microsoft.com/office/drawing/2014/main" id="{2C569654-B7D0-402B-AA8E-04528BB803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204864"/>
            <a:ext cx="4251821" cy="43046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8565D6-877A-62DE-FBC1-B2489187695F}"/>
              </a:ext>
            </a:extLst>
          </p:cNvPr>
          <p:cNvSpPr>
            <a:spLocks noGrp="1"/>
          </p:cNvSpPr>
          <p:nvPr>
            <p:ph type="title"/>
          </p:nvPr>
        </p:nvSpPr>
        <p:spPr>
          <a:xfrm>
            <a:off x="685800" y="-1143000"/>
            <a:ext cx="8153400" cy="1143000"/>
          </a:xfrm>
        </p:spPr>
        <p:txBody>
          <a:bodyPr vert="horz" wrap="square" lIns="91440" tIns="45720" rIns="91440" bIns="45720" numCol="1" anchor="b" anchorCtr="0" compatLnSpc="1">
            <a:prstTxWarp prst="textNoShape">
              <a:avLst/>
            </a:prstTxWarp>
          </a:bodyPr>
          <a:lstStyle/>
          <a:p>
            <a:r>
              <a:rPr lang="en-GB" dirty="0"/>
              <a:t>Types of STIs and what they do to your body (continued)?</a:t>
            </a:r>
          </a:p>
        </p:txBody>
      </p:sp>
    </p:spTree>
    <p:extLst>
      <p:ext uri="{BB962C8B-B14F-4D97-AF65-F5344CB8AC3E}">
        <p14:creationId xmlns:p14="http://schemas.microsoft.com/office/powerpoint/2010/main" val="334569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4A2D-1799-4073-BDD8-F7151B156C03}"/>
              </a:ext>
            </a:extLst>
          </p:cNvPr>
          <p:cNvSpPr>
            <a:spLocks noGrp="1"/>
          </p:cNvSpPr>
          <p:nvPr>
            <p:ph idx="1"/>
          </p:nvPr>
        </p:nvSpPr>
        <p:spPr>
          <a:xfrm>
            <a:off x="685800" y="404664"/>
            <a:ext cx="8153400" cy="5310336"/>
          </a:xfrm>
        </p:spPr>
        <p:txBody>
          <a:bodyPr/>
          <a:lstStyle/>
          <a:p>
            <a:pPr marL="0" indent="0">
              <a:buNone/>
            </a:pPr>
            <a:r>
              <a:rPr lang="en-GB" sz="1600" b="1" dirty="0"/>
              <a:t>HIV (Human-immunodeficiency virus) </a:t>
            </a:r>
          </a:p>
          <a:p>
            <a:pPr marL="0" indent="0">
              <a:buNone/>
            </a:pPr>
            <a:endParaRPr lang="en-GB" sz="1600" b="1" dirty="0"/>
          </a:p>
          <a:p>
            <a:r>
              <a:rPr lang="en-GB" sz="1600" dirty="0"/>
              <a:t>HIV is a virus most commonly caught by having unprotected sex or by sharing needles.</a:t>
            </a:r>
          </a:p>
          <a:p>
            <a:r>
              <a:rPr lang="en-GB" sz="1600" dirty="0"/>
              <a:t>HIV can develop into acquired immunodeficiency syndrome (AIDS) if left untreated, this is the final stage of the HIV infection. This means your body can no longer fight infections.</a:t>
            </a:r>
          </a:p>
          <a:p>
            <a:r>
              <a:rPr lang="en-GB" sz="1600" dirty="0"/>
              <a:t>There’s no cure for HIV. However, when caught early through regular testing and treated with antiviral medication, people can live healthy lives.</a:t>
            </a:r>
          </a:p>
          <a:p>
            <a:r>
              <a:rPr lang="en-GB" sz="1600" dirty="0"/>
              <a:t>Taking medication correctly reduces the virus in the body so much, it is as if people do not have it anymore, this is known as becoming undetectable and this means you are no longer infectious.</a:t>
            </a:r>
          </a:p>
          <a:p>
            <a:r>
              <a:rPr lang="en-GB" sz="1600" dirty="0"/>
              <a:t>With modern day advances in technology people with HIV marry and have children with people who do not have HIV and do not pass the virus on to their partner or children. HIV transmission can be prevented with regular testing, medication and correct usage of condoms.</a:t>
            </a:r>
          </a:p>
          <a:p>
            <a:r>
              <a:rPr lang="en-GB" sz="1600" dirty="0"/>
              <a:t>People who may have been exposed to the HIV virus can take PEP (post- exposure prophylaxis) within 72 hours of the suspected exposure, to prevent catching it. This is a potent medication that may be accessed if necessary from A&amp;E departments or sexual health clinics. </a:t>
            </a:r>
          </a:p>
          <a:p>
            <a:endParaRPr lang="en-GB" dirty="0"/>
          </a:p>
        </p:txBody>
      </p:sp>
      <p:sp>
        <p:nvSpPr>
          <p:cNvPr id="2" name="Title 1">
            <a:extLst>
              <a:ext uri="{FF2B5EF4-FFF2-40B4-BE49-F238E27FC236}">
                <a16:creationId xmlns:a16="http://schemas.microsoft.com/office/drawing/2014/main" id="{C4E9F174-9B22-7FA7-223A-DE06931BF1D0}"/>
              </a:ext>
            </a:extLst>
          </p:cNvPr>
          <p:cNvSpPr>
            <a:spLocks noGrp="1"/>
          </p:cNvSpPr>
          <p:nvPr>
            <p:ph type="title"/>
          </p:nvPr>
        </p:nvSpPr>
        <p:spPr>
          <a:xfrm>
            <a:off x="685800" y="-1143000"/>
            <a:ext cx="8153400" cy="1143000"/>
          </a:xfrm>
        </p:spPr>
        <p:txBody>
          <a:bodyPr vert="horz" wrap="square" lIns="91440" tIns="45720" rIns="91440" bIns="45720" numCol="1" anchor="b" anchorCtr="0" compatLnSpc="1">
            <a:prstTxWarp prst="textNoShape">
              <a:avLst/>
            </a:prstTxWarp>
          </a:bodyPr>
          <a:lstStyle/>
          <a:p>
            <a:r>
              <a:rPr lang="en-GB" dirty="0"/>
              <a:t>Types of STIs and what they do to your body (continued)?</a:t>
            </a:r>
          </a:p>
        </p:txBody>
      </p:sp>
    </p:spTree>
    <p:extLst>
      <p:ext uri="{BB962C8B-B14F-4D97-AF65-F5344CB8AC3E}">
        <p14:creationId xmlns:p14="http://schemas.microsoft.com/office/powerpoint/2010/main" val="298256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DAE3-F017-4403-85AC-5E0F41F787B9}"/>
              </a:ext>
            </a:extLst>
          </p:cNvPr>
          <p:cNvSpPr>
            <a:spLocks noGrp="1"/>
          </p:cNvSpPr>
          <p:nvPr>
            <p:ph type="title"/>
          </p:nvPr>
        </p:nvSpPr>
        <p:spPr/>
        <p:txBody>
          <a:bodyPr/>
          <a:lstStyle/>
          <a:p>
            <a:pPr algn="ctr"/>
            <a:r>
              <a:rPr lang="en-GB" dirty="0"/>
              <a:t>Symptoms</a:t>
            </a:r>
          </a:p>
        </p:txBody>
      </p:sp>
      <p:sp>
        <p:nvSpPr>
          <p:cNvPr id="3" name="Content Placeholder 2">
            <a:extLst>
              <a:ext uri="{FF2B5EF4-FFF2-40B4-BE49-F238E27FC236}">
                <a16:creationId xmlns:a16="http://schemas.microsoft.com/office/drawing/2014/main" id="{CE55C649-2A6F-4273-96C2-3436FEB43F25}"/>
              </a:ext>
            </a:extLst>
          </p:cNvPr>
          <p:cNvSpPr>
            <a:spLocks noGrp="1"/>
          </p:cNvSpPr>
          <p:nvPr>
            <p:ph idx="1"/>
          </p:nvPr>
        </p:nvSpPr>
        <p:spPr>
          <a:xfrm>
            <a:off x="703657" y="1124744"/>
            <a:ext cx="8153400" cy="4929336"/>
          </a:xfrm>
        </p:spPr>
        <p:txBody>
          <a:bodyPr/>
          <a:lstStyle/>
          <a:p>
            <a:r>
              <a:rPr lang="en-GB" sz="2000" dirty="0"/>
              <a:t>Most STIs asymptomatic i.e. do not have symptoms. </a:t>
            </a:r>
          </a:p>
          <a:p>
            <a:pPr marL="0" indent="0">
              <a:buNone/>
            </a:pPr>
            <a:endParaRPr lang="en-GB" sz="2000" dirty="0"/>
          </a:p>
          <a:p>
            <a:pPr marL="0" indent="0">
              <a:buNone/>
            </a:pPr>
            <a:r>
              <a:rPr lang="en-GB" sz="2000" b="1" dirty="0"/>
              <a:t>Some symptoms can include: </a:t>
            </a:r>
          </a:p>
          <a:p>
            <a:r>
              <a:rPr lang="en-GB" sz="1600" dirty="0"/>
              <a:t>Unusual or excess discharge</a:t>
            </a:r>
          </a:p>
          <a:p>
            <a:r>
              <a:rPr lang="en-GB" sz="1600" dirty="0"/>
              <a:t>Bleeding between periods</a:t>
            </a:r>
          </a:p>
          <a:p>
            <a:r>
              <a:rPr lang="en-GB" sz="1600" dirty="0"/>
              <a:t>Bleeding during or after sex</a:t>
            </a:r>
          </a:p>
          <a:p>
            <a:r>
              <a:rPr lang="en-GB" sz="1600" dirty="0"/>
              <a:t>Testicular pain</a:t>
            </a:r>
          </a:p>
          <a:p>
            <a:r>
              <a:rPr lang="en-GB" sz="1600" dirty="0"/>
              <a:t>Bad smell</a:t>
            </a:r>
          </a:p>
          <a:p>
            <a:r>
              <a:rPr lang="en-GB" sz="1600" dirty="0"/>
              <a:t>Lower abdominal pain</a:t>
            </a:r>
          </a:p>
          <a:p>
            <a:r>
              <a:rPr lang="en-GB" sz="1600" dirty="0"/>
              <a:t>Pain when weeing or during sex</a:t>
            </a:r>
          </a:p>
          <a:p>
            <a:r>
              <a:rPr lang="en-GB" sz="1600" dirty="0"/>
              <a:t>Rash or itching</a:t>
            </a:r>
          </a:p>
          <a:p>
            <a:r>
              <a:rPr lang="en-GB" sz="1600" dirty="0"/>
              <a:t>Genital warts</a:t>
            </a:r>
          </a:p>
          <a:p>
            <a:r>
              <a:rPr lang="en-GB" sz="1600" dirty="0"/>
              <a:t>Open genital or oral sores</a:t>
            </a:r>
          </a:p>
          <a:p>
            <a:r>
              <a:rPr lang="en-GB" sz="1600" dirty="0"/>
              <a:t>Fevers, flu-like symptoms</a:t>
            </a:r>
          </a:p>
          <a:p>
            <a:r>
              <a:rPr lang="en-GB" sz="1600" dirty="0"/>
              <a:t>Throat infections</a:t>
            </a:r>
          </a:p>
        </p:txBody>
      </p:sp>
      <p:sp>
        <p:nvSpPr>
          <p:cNvPr id="4" name="TextBox 3">
            <a:extLst>
              <a:ext uri="{FF2B5EF4-FFF2-40B4-BE49-F238E27FC236}">
                <a16:creationId xmlns:a16="http://schemas.microsoft.com/office/drawing/2014/main" id="{464E77BA-13BB-493A-98D1-24EF5008FE75}"/>
              </a:ext>
            </a:extLst>
          </p:cNvPr>
          <p:cNvSpPr txBox="1"/>
          <p:nvPr/>
        </p:nvSpPr>
        <p:spPr>
          <a:xfrm>
            <a:off x="5004048" y="2435250"/>
            <a:ext cx="3697560" cy="2308324"/>
          </a:xfrm>
          <a:prstGeom prst="rect">
            <a:avLst/>
          </a:prstGeom>
          <a:noFill/>
        </p:spPr>
        <p:txBody>
          <a:bodyPr wrap="square" rtlCol="0">
            <a:spAutoFit/>
          </a:bodyPr>
          <a:lstStyle/>
          <a:p>
            <a:pPr marL="0" indent="0">
              <a:buNone/>
            </a:pPr>
            <a:r>
              <a:rPr lang="en-GB" b="1" dirty="0"/>
              <a:t>If someone has had sex recently and not been tested and has any of the symptoms mentioned it would be a good idea to get a test. </a:t>
            </a:r>
          </a:p>
        </p:txBody>
      </p:sp>
    </p:spTree>
    <p:extLst>
      <p:ext uri="{BB962C8B-B14F-4D97-AF65-F5344CB8AC3E}">
        <p14:creationId xmlns:p14="http://schemas.microsoft.com/office/powerpoint/2010/main" val="122941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1EC8-A6DD-4969-9300-9FDBF8DDDB68}"/>
              </a:ext>
            </a:extLst>
          </p:cNvPr>
          <p:cNvSpPr>
            <a:spLocks noGrp="1"/>
          </p:cNvSpPr>
          <p:nvPr>
            <p:ph type="title"/>
          </p:nvPr>
        </p:nvSpPr>
        <p:spPr/>
        <p:txBody>
          <a:bodyPr/>
          <a:lstStyle/>
          <a:p>
            <a:pPr algn="ctr"/>
            <a:r>
              <a:rPr lang="en-GB" sz="3000" dirty="0"/>
              <a:t>How to set ground rules with young people </a:t>
            </a:r>
          </a:p>
        </p:txBody>
      </p:sp>
      <p:sp>
        <p:nvSpPr>
          <p:cNvPr id="3" name="Content Placeholder 2">
            <a:extLst>
              <a:ext uri="{FF2B5EF4-FFF2-40B4-BE49-F238E27FC236}">
                <a16:creationId xmlns:a16="http://schemas.microsoft.com/office/drawing/2014/main" id="{A27FEA58-FC3A-4D29-8078-0ECBB38FCA28}"/>
              </a:ext>
            </a:extLst>
          </p:cNvPr>
          <p:cNvSpPr>
            <a:spLocks noGrp="1"/>
          </p:cNvSpPr>
          <p:nvPr>
            <p:ph idx="1"/>
          </p:nvPr>
        </p:nvSpPr>
        <p:spPr>
          <a:xfrm>
            <a:off x="685800" y="1124744"/>
            <a:ext cx="8153400" cy="4191000"/>
          </a:xfrm>
        </p:spPr>
        <p:txBody>
          <a:bodyPr/>
          <a:lstStyle/>
          <a:p>
            <a:r>
              <a:rPr lang="en-GB" sz="2000" dirty="0"/>
              <a:t>Establish a safe space – introduce the aims of the session and explain that for some people these can be challenging or sensitive topics to talk about.  </a:t>
            </a:r>
          </a:p>
          <a:p>
            <a:r>
              <a:rPr lang="en-GB" sz="2000" dirty="0"/>
              <a:t>Explain the importance of creating a learning environment in which everyone feels safe and respected and able to share their views and listen to others.  </a:t>
            </a:r>
          </a:p>
          <a:p>
            <a:r>
              <a:rPr lang="en-GB" sz="2000" dirty="0"/>
              <a:t>Ask participants to call out ideas and suggestions and write them on a board / flipchart.  </a:t>
            </a:r>
          </a:p>
          <a:p>
            <a:r>
              <a:rPr lang="en-GB" sz="2000" dirty="0"/>
              <a:t>Or give each participant a post-it note and ask them to write one thing that they want everyone to do to create a learning environment in which they can participate.  </a:t>
            </a:r>
          </a:p>
          <a:p>
            <a:r>
              <a:rPr lang="en-GB" sz="2000" dirty="0"/>
              <a:t>Ensure that your space is LGBT+ inclusive.  </a:t>
            </a:r>
          </a:p>
          <a:p>
            <a:r>
              <a:rPr lang="en-GB" sz="2000" dirty="0"/>
              <a:t>Display the agreement. </a:t>
            </a:r>
          </a:p>
          <a:p>
            <a:r>
              <a:rPr lang="en-GB" sz="2000" dirty="0"/>
              <a:t>Refer back to the agreement each session of when you feel is appropriate.    </a:t>
            </a:r>
          </a:p>
        </p:txBody>
      </p:sp>
    </p:spTree>
    <p:extLst>
      <p:ext uri="{BB962C8B-B14F-4D97-AF65-F5344CB8AC3E}">
        <p14:creationId xmlns:p14="http://schemas.microsoft.com/office/powerpoint/2010/main" val="2024601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B65-7959-4D27-B57E-C574C0858A79}"/>
              </a:ext>
            </a:extLst>
          </p:cNvPr>
          <p:cNvSpPr>
            <a:spLocks noGrp="1"/>
          </p:cNvSpPr>
          <p:nvPr>
            <p:ph type="title"/>
          </p:nvPr>
        </p:nvSpPr>
        <p:spPr/>
        <p:txBody>
          <a:bodyPr/>
          <a:lstStyle/>
          <a:p>
            <a:pPr algn="ctr"/>
            <a:r>
              <a:rPr lang="en-GB" dirty="0"/>
              <a:t>How do I avoid getting an STI?</a:t>
            </a:r>
          </a:p>
        </p:txBody>
      </p:sp>
      <p:sp>
        <p:nvSpPr>
          <p:cNvPr id="3" name="Content Placeholder 2">
            <a:extLst>
              <a:ext uri="{FF2B5EF4-FFF2-40B4-BE49-F238E27FC236}">
                <a16:creationId xmlns:a16="http://schemas.microsoft.com/office/drawing/2014/main" id="{9574FACB-6E3A-491A-BF1B-C8938A234A9E}"/>
              </a:ext>
            </a:extLst>
          </p:cNvPr>
          <p:cNvSpPr>
            <a:spLocks noGrp="1"/>
          </p:cNvSpPr>
          <p:nvPr>
            <p:ph idx="1"/>
          </p:nvPr>
        </p:nvSpPr>
        <p:spPr/>
        <p:txBody>
          <a:bodyPr/>
          <a:lstStyle/>
          <a:p>
            <a:r>
              <a:rPr lang="en-GB" sz="1800" dirty="0"/>
              <a:t>Use a condom for vaginal or anal sex</a:t>
            </a:r>
          </a:p>
          <a:p>
            <a:pPr marL="0" indent="0">
              <a:buNone/>
            </a:pPr>
            <a:endParaRPr lang="en-GB" sz="1800" dirty="0"/>
          </a:p>
          <a:p>
            <a:r>
              <a:rPr lang="en-GB" sz="1800" dirty="0"/>
              <a:t>Use a condom or dental dam for oral sex</a:t>
            </a:r>
          </a:p>
          <a:p>
            <a:pPr marL="0" indent="0">
              <a:buNone/>
            </a:pPr>
            <a:endParaRPr lang="en-GB" sz="1800" dirty="0"/>
          </a:p>
          <a:p>
            <a:r>
              <a:rPr lang="en-GB" sz="1800" dirty="0"/>
              <a:t>Get tested with your partner before any unprotected sexual contact</a:t>
            </a:r>
          </a:p>
          <a:p>
            <a:pPr marL="0" indent="0">
              <a:buNone/>
            </a:pPr>
            <a:endParaRPr lang="en-GB" sz="1800" dirty="0"/>
          </a:p>
          <a:p>
            <a:r>
              <a:rPr lang="en-GB" sz="1800" dirty="0"/>
              <a:t>Do not share sex toys </a:t>
            </a:r>
          </a:p>
          <a:p>
            <a:pPr marL="0" indent="0">
              <a:buNone/>
            </a:pPr>
            <a:endParaRPr lang="en-GB" sz="1800" dirty="0"/>
          </a:p>
          <a:p>
            <a:r>
              <a:rPr lang="en-GB" sz="1800" dirty="0"/>
              <a:t>Get tested regularly if you are sexually active, and 6 weeks after every new partner</a:t>
            </a:r>
          </a:p>
          <a:p>
            <a:endParaRPr lang="en-GB" dirty="0"/>
          </a:p>
        </p:txBody>
      </p:sp>
    </p:spTree>
    <p:extLst>
      <p:ext uri="{BB962C8B-B14F-4D97-AF65-F5344CB8AC3E}">
        <p14:creationId xmlns:p14="http://schemas.microsoft.com/office/powerpoint/2010/main" val="3828058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C8B7-DB77-402A-A034-D2F09DE1106D}"/>
              </a:ext>
            </a:extLst>
          </p:cNvPr>
          <p:cNvSpPr>
            <a:spLocks noGrp="1"/>
          </p:cNvSpPr>
          <p:nvPr>
            <p:ph type="title"/>
          </p:nvPr>
        </p:nvSpPr>
        <p:spPr/>
        <p:txBody>
          <a:bodyPr/>
          <a:lstStyle/>
          <a:p>
            <a:pPr algn="ctr"/>
            <a:r>
              <a:rPr lang="en-GB" dirty="0"/>
              <a:t>How to use a condom? </a:t>
            </a:r>
          </a:p>
        </p:txBody>
      </p:sp>
      <p:pic>
        <p:nvPicPr>
          <p:cNvPr id="5" name="Content Placeholder 4">
            <a:extLst>
              <a:ext uri="{FF2B5EF4-FFF2-40B4-BE49-F238E27FC236}">
                <a16:creationId xmlns:a16="http://schemas.microsoft.com/office/drawing/2014/main" id="{C34DEBF4-65B2-4916-BB99-FD727B614E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844824"/>
            <a:ext cx="8856984" cy="3793836"/>
          </a:xfrm>
        </p:spPr>
      </p:pic>
    </p:spTree>
    <p:extLst>
      <p:ext uri="{BB962C8B-B14F-4D97-AF65-F5344CB8AC3E}">
        <p14:creationId xmlns:p14="http://schemas.microsoft.com/office/powerpoint/2010/main" val="451932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F7A2-8B77-4A0B-9535-4C79D94B8EF0}"/>
              </a:ext>
            </a:extLst>
          </p:cNvPr>
          <p:cNvSpPr>
            <a:spLocks noGrp="1"/>
          </p:cNvSpPr>
          <p:nvPr>
            <p:ph type="title"/>
          </p:nvPr>
        </p:nvSpPr>
        <p:spPr/>
        <p:txBody>
          <a:bodyPr/>
          <a:lstStyle/>
          <a:p>
            <a:pPr algn="ctr"/>
            <a:r>
              <a:rPr lang="en-GB" dirty="0"/>
              <a:t>How to use a condom? </a:t>
            </a:r>
          </a:p>
        </p:txBody>
      </p:sp>
      <p:sp>
        <p:nvSpPr>
          <p:cNvPr id="3" name="Content Placeholder 2">
            <a:extLst>
              <a:ext uri="{FF2B5EF4-FFF2-40B4-BE49-F238E27FC236}">
                <a16:creationId xmlns:a16="http://schemas.microsoft.com/office/drawing/2014/main" id="{EAA9D71A-25FF-46CC-A40D-B3E30250B9EA}"/>
              </a:ext>
            </a:extLst>
          </p:cNvPr>
          <p:cNvSpPr>
            <a:spLocks noGrp="1"/>
          </p:cNvSpPr>
          <p:nvPr>
            <p:ph idx="1"/>
          </p:nvPr>
        </p:nvSpPr>
        <p:spPr>
          <a:xfrm>
            <a:off x="685800" y="1118995"/>
            <a:ext cx="8153400" cy="4191000"/>
          </a:xfrm>
        </p:spPr>
        <p:txBody>
          <a:bodyPr/>
          <a:lstStyle/>
          <a:p>
            <a:pPr>
              <a:buFont typeface="Arial" panose="020B0604020202020204" pitchFamily="34" charset="0"/>
              <a:buChar char="•"/>
            </a:pPr>
            <a:r>
              <a:rPr lang="en-GB" sz="1800" dirty="0"/>
              <a:t>98% effective when used correctly </a:t>
            </a:r>
          </a:p>
          <a:p>
            <a:pPr>
              <a:buFont typeface="Arial" panose="020B0604020202020204" pitchFamily="34" charset="0"/>
              <a:buChar char="•"/>
            </a:pPr>
            <a:r>
              <a:rPr lang="en-GB" sz="1800" dirty="0"/>
              <a:t>Check the expiry date</a:t>
            </a:r>
          </a:p>
          <a:p>
            <a:pPr>
              <a:buFont typeface="Arial" panose="020B0604020202020204" pitchFamily="34" charset="0"/>
              <a:buChar char="•"/>
            </a:pPr>
            <a:r>
              <a:rPr lang="en-GB" sz="1800" dirty="0"/>
              <a:t>Check the packaging has the two marks below this means they are of the appropriate manufacturing standards</a:t>
            </a:r>
          </a:p>
          <a:p>
            <a:pPr>
              <a:buFont typeface="Arial" panose="020B0604020202020204" pitchFamily="34" charset="0"/>
              <a:buChar char="•"/>
            </a:pPr>
            <a:r>
              <a:rPr lang="en-GB" sz="1800" dirty="0"/>
              <a:t>Check the package isn’t damaged</a:t>
            </a:r>
          </a:p>
          <a:p>
            <a:pPr>
              <a:buFont typeface="Arial" panose="020B0604020202020204" pitchFamily="34" charset="0"/>
              <a:buChar char="•"/>
            </a:pPr>
            <a:r>
              <a:rPr lang="en-GB" sz="1800" dirty="0"/>
              <a:t>Carefully open the packet </a:t>
            </a:r>
          </a:p>
          <a:p>
            <a:pPr>
              <a:buFont typeface="Arial" panose="020B0604020202020204" pitchFamily="34" charset="0"/>
              <a:buChar char="•"/>
            </a:pPr>
            <a:r>
              <a:rPr lang="en-GB" sz="1800" dirty="0"/>
              <a:t>Put it on the right way around (the right way around is when the condom looks like a sombrero). </a:t>
            </a:r>
          </a:p>
          <a:p>
            <a:pPr>
              <a:buFont typeface="Arial" panose="020B0604020202020204" pitchFamily="34" charset="0"/>
              <a:buChar char="•"/>
            </a:pPr>
            <a:r>
              <a:rPr lang="en-GB" sz="1800" dirty="0"/>
              <a:t>Make sure there’s no trapped air</a:t>
            </a:r>
          </a:p>
          <a:p>
            <a:pPr>
              <a:buFont typeface="Arial" panose="020B0604020202020204" pitchFamily="34" charset="0"/>
              <a:buChar char="•"/>
            </a:pPr>
            <a:r>
              <a:rPr lang="en-GB" sz="1800" dirty="0"/>
              <a:t>Only use water-based lubricants – no oils (i.e. Vaseline, baby oil). </a:t>
            </a:r>
          </a:p>
          <a:p>
            <a:endParaRPr lang="en-GB" dirty="0"/>
          </a:p>
        </p:txBody>
      </p:sp>
      <p:pic>
        <p:nvPicPr>
          <p:cNvPr id="4" name="Content Placeholder 7" descr="The Conformité Européene (CE) Mark is defined as the European Union's (EU) mandatory conformity marking for regulating the goods sold within the European Economic Area (EEA) since 1985.">
            <a:extLst>
              <a:ext uri="{FF2B5EF4-FFF2-40B4-BE49-F238E27FC236}">
                <a16:creationId xmlns:a16="http://schemas.microsoft.com/office/drawing/2014/main" id="{CF32CD0E-0FC3-4B97-984A-15384C71FAD6}"/>
              </a:ext>
            </a:extLst>
          </p:cNvPr>
          <p:cNvPicPr>
            <a:picLocks noChangeAspect="1"/>
          </p:cNvPicPr>
          <p:nvPr/>
        </p:nvPicPr>
        <p:blipFill>
          <a:blip r:embed="rId3" cstate="print"/>
          <a:stretch>
            <a:fillRect/>
          </a:stretch>
        </p:blipFill>
        <p:spPr>
          <a:xfrm>
            <a:off x="2561437" y="4989211"/>
            <a:ext cx="1875637" cy="1624768"/>
          </a:xfrm>
          <a:prstGeom prst="rect">
            <a:avLst/>
          </a:prstGeom>
          <a:ln>
            <a:solidFill>
              <a:schemeClr val="tx1"/>
            </a:solidFill>
          </a:ln>
        </p:spPr>
      </p:pic>
      <p:pic>
        <p:nvPicPr>
          <p:cNvPr id="5" name="Content Placeholder 6" descr="British Standards Kitemark">
            <a:extLst>
              <a:ext uri="{FF2B5EF4-FFF2-40B4-BE49-F238E27FC236}">
                <a16:creationId xmlns:a16="http://schemas.microsoft.com/office/drawing/2014/main" id="{94E09403-FA0B-498A-8900-355B07B795C4}"/>
              </a:ext>
            </a:extLst>
          </p:cNvPr>
          <p:cNvPicPr>
            <a:picLocks noChangeAspect="1"/>
          </p:cNvPicPr>
          <p:nvPr/>
        </p:nvPicPr>
        <p:blipFill>
          <a:blip r:embed="rId4" cstate="print"/>
          <a:stretch>
            <a:fillRect/>
          </a:stretch>
        </p:blipFill>
        <p:spPr>
          <a:xfrm>
            <a:off x="284353" y="4985200"/>
            <a:ext cx="1875637" cy="1611999"/>
          </a:xfrm>
          <a:prstGeom prst="rect">
            <a:avLst/>
          </a:prstGeom>
          <a:ln>
            <a:solidFill>
              <a:schemeClr val="tx1"/>
            </a:solidFill>
          </a:ln>
        </p:spPr>
      </p:pic>
    </p:spTree>
    <p:extLst>
      <p:ext uri="{BB962C8B-B14F-4D97-AF65-F5344CB8AC3E}">
        <p14:creationId xmlns:p14="http://schemas.microsoft.com/office/powerpoint/2010/main" val="354412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812B-2A82-42BD-AB04-B0CF99161A00}"/>
              </a:ext>
            </a:extLst>
          </p:cNvPr>
          <p:cNvSpPr>
            <a:spLocks noGrp="1"/>
          </p:cNvSpPr>
          <p:nvPr>
            <p:ph type="title"/>
          </p:nvPr>
        </p:nvSpPr>
        <p:spPr/>
        <p:txBody>
          <a:bodyPr/>
          <a:lstStyle/>
          <a:p>
            <a:pPr algn="ctr"/>
            <a:r>
              <a:rPr lang="en-GB" dirty="0"/>
              <a:t>This is a sombrero</a:t>
            </a:r>
          </a:p>
        </p:txBody>
      </p:sp>
      <p:pic>
        <p:nvPicPr>
          <p:cNvPr id="1026" name="Picture 2" descr="119 Sombrero Cat Stock Photos, Pictures &amp; Royalty-Free Images - iStock">
            <a:extLst>
              <a:ext uri="{FF2B5EF4-FFF2-40B4-BE49-F238E27FC236}">
                <a16:creationId xmlns:a16="http://schemas.microsoft.com/office/drawing/2014/main" id="{0383ED5B-DAD5-46A7-80EF-69FEE73EC6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447800"/>
            <a:ext cx="4968552" cy="517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390F-3627-47E6-AA13-D25AFCD79334}"/>
              </a:ext>
            </a:extLst>
          </p:cNvPr>
          <p:cNvSpPr>
            <a:spLocks noGrp="1"/>
          </p:cNvSpPr>
          <p:nvPr>
            <p:ph type="title"/>
          </p:nvPr>
        </p:nvSpPr>
        <p:spPr/>
        <p:txBody>
          <a:bodyPr/>
          <a:lstStyle/>
          <a:p>
            <a:r>
              <a:rPr lang="en-GB" dirty="0"/>
              <a:t>Activities to teach STIs or signposting </a:t>
            </a:r>
          </a:p>
        </p:txBody>
      </p:sp>
      <p:sp>
        <p:nvSpPr>
          <p:cNvPr id="3" name="Content Placeholder 2">
            <a:extLst>
              <a:ext uri="{FF2B5EF4-FFF2-40B4-BE49-F238E27FC236}">
                <a16:creationId xmlns:a16="http://schemas.microsoft.com/office/drawing/2014/main" id="{AC548F08-0B69-49BD-8B7B-D34B609D2F5E}"/>
              </a:ext>
            </a:extLst>
          </p:cNvPr>
          <p:cNvSpPr>
            <a:spLocks noGrp="1"/>
          </p:cNvSpPr>
          <p:nvPr>
            <p:ph idx="1"/>
          </p:nvPr>
        </p:nvSpPr>
        <p:spPr>
          <a:xfrm>
            <a:off x="685800" y="1052736"/>
            <a:ext cx="8153400" cy="4191000"/>
          </a:xfrm>
        </p:spPr>
        <p:txBody>
          <a:bodyPr/>
          <a:lstStyle/>
          <a:p>
            <a:r>
              <a:rPr lang="en-GB" sz="2300" dirty="0"/>
              <a:t>Free website</a:t>
            </a:r>
          </a:p>
          <a:p>
            <a:pPr marL="0" indent="0">
              <a:buNone/>
            </a:pPr>
            <a:r>
              <a:rPr lang="en-GB" sz="2300" dirty="0">
                <a:hlinkClick r:id="rId2"/>
              </a:rPr>
              <a:t>https://www.brook.org.uk/topics/stis/</a:t>
            </a:r>
            <a:endParaRPr lang="en-GB" sz="2300" dirty="0"/>
          </a:p>
          <a:p>
            <a:r>
              <a:rPr lang="en-GB" sz="2300" dirty="0"/>
              <a:t>Activity to show how easy STIs spread </a:t>
            </a:r>
          </a:p>
          <a:p>
            <a:pPr marL="0" indent="0">
              <a:buNone/>
            </a:pPr>
            <a:r>
              <a:rPr lang="en-GB" sz="2300" dirty="0">
                <a:hlinkClick r:id="rId3"/>
              </a:rPr>
              <a:t>https://www.tes.com/teaching-resource/activity-exploring-spread-of-sti-s-including-hiv-6120991</a:t>
            </a:r>
            <a:r>
              <a:rPr lang="en-GB" sz="2300" dirty="0"/>
              <a:t> </a:t>
            </a:r>
          </a:p>
          <a:p>
            <a:r>
              <a:rPr lang="en-GB" sz="2300" dirty="0"/>
              <a:t>Book with 200+ activities for educators working with young people - £30.63</a:t>
            </a:r>
            <a:endParaRPr lang="en-GB" sz="2300" dirty="0">
              <a:hlinkClick r:id="rId4"/>
            </a:endParaRPr>
          </a:p>
          <a:p>
            <a:pPr marL="0" indent="0">
              <a:buNone/>
            </a:pPr>
            <a:r>
              <a:rPr lang="en-GB" sz="2300" dirty="0">
                <a:hlinkClick r:id="rId4"/>
              </a:rPr>
              <a:t>https://www.amazon.co.uk/Relationships-Education-Lesson-Ideas-Century/dp/0815393636</a:t>
            </a:r>
            <a:endParaRPr lang="en-GB" sz="2300" dirty="0"/>
          </a:p>
          <a:p>
            <a:pPr>
              <a:buFont typeface="Arial" panose="020B0604020202020204" pitchFamily="34" charset="0"/>
              <a:buChar char="•"/>
            </a:pPr>
            <a:r>
              <a:rPr lang="en-GB" sz="2300" dirty="0"/>
              <a:t>Childline </a:t>
            </a:r>
          </a:p>
          <a:p>
            <a:pPr marL="0" indent="0">
              <a:buNone/>
            </a:pPr>
            <a:r>
              <a:rPr lang="en-GB" sz="2300" dirty="0">
                <a:hlinkClick r:id="rId5"/>
              </a:rPr>
              <a:t>https://www.childline.org.uk/info-advice/friends-relationships-sex/sex-relationships/sexually-transmitted-infections/</a:t>
            </a:r>
            <a:r>
              <a:rPr lang="en-GB" sz="2300" dirty="0"/>
              <a:t> </a:t>
            </a:r>
          </a:p>
          <a:p>
            <a:r>
              <a:rPr lang="en-GB" sz="2300" dirty="0"/>
              <a:t>Padlet with links to a lot of resources </a:t>
            </a:r>
          </a:p>
          <a:p>
            <a:pPr marL="0" indent="0">
              <a:buNone/>
            </a:pPr>
            <a:r>
              <a:rPr lang="en-GB" sz="2300" dirty="0">
                <a:hlinkClick r:id="rId6"/>
              </a:rPr>
              <a:t>https://padlet.com/sharondavies1/sx3v2f1dc4tjjo11</a:t>
            </a:r>
            <a:r>
              <a:rPr lang="en-GB" sz="2300" dirty="0"/>
              <a:t> </a:t>
            </a:r>
          </a:p>
        </p:txBody>
      </p:sp>
    </p:spTree>
    <p:extLst>
      <p:ext uri="{BB962C8B-B14F-4D97-AF65-F5344CB8AC3E}">
        <p14:creationId xmlns:p14="http://schemas.microsoft.com/office/powerpoint/2010/main" val="1916162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0F5A-0F72-4A67-81E6-B274B621D7A8}"/>
              </a:ext>
            </a:extLst>
          </p:cNvPr>
          <p:cNvSpPr>
            <a:spLocks noGrp="1"/>
          </p:cNvSpPr>
          <p:nvPr>
            <p:ph type="title"/>
          </p:nvPr>
        </p:nvSpPr>
        <p:spPr/>
        <p:txBody>
          <a:bodyPr/>
          <a:lstStyle/>
          <a:p>
            <a:pPr algn="ctr"/>
            <a:r>
              <a:rPr lang="en-GB" dirty="0"/>
              <a:t>Services in Enfield </a:t>
            </a:r>
          </a:p>
        </p:txBody>
      </p:sp>
      <p:sp>
        <p:nvSpPr>
          <p:cNvPr id="3" name="Content Placeholder 2">
            <a:extLst>
              <a:ext uri="{FF2B5EF4-FFF2-40B4-BE49-F238E27FC236}">
                <a16:creationId xmlns:a16="http://schemas.microsoft.com/office/drawing/2014/main" id="{FF952FFE-84B3-49B3-9D81-18AB1DB51DFE}"/>
              </a:ext>
            </a:extLst>
          </p:cNvPr>
          <p:cNvSpPr>
            <a:spLocks noGrp="1"/>
          </p:cNvSpPr>
          <p:nvPr>
            <p:ph idx="1"/>
          </p:nvPr>
        </p:nvSpPr>
        <p:spPr>
          <a:xfrm>
            <a:off x="304800" y="1052736"/>
            <a:ext cx="8534400" cy="5184576"/>
          </a:xfrm>
        </p:spPr>
        <p:txBody>
          <a:bodyPr/>
          <a:lstStyle/>
          <a:p>
            <a:pPr marL="0" indent="0">
              <a:buNone/>
            </a:pPr>
            <a:r>
              <a:rPr lang="en-GB" sz="2000" b="1" dirty="0"/>
              <a:t>Clinics in Enfield: </a:t>
            </a:r>
          </a:p>
          <a:p>
            <a:pPr marL="0" indent="0">
              <a:buNone/>
            </a:pPr>
            <a:r>
              <a:rPr lang="en-GB" sz="2000" dirty="0">
                <a:hlinkClick r:id="rId3"/>
              </a:rPr>
              <a:t>https://www.echoclinics.nhs.uk/</a:t>
            </a:r>
            <a:endParaRPr lang="en-GB" sz="2000" dirty="0"/>
          </a:p>
          <a:p>
            <a:pPr marL="0" indent="0">
              <a:buNone/>
            </a:pPr>
            <a:endParaRPr lang="en-GB" sz="2000" dirty="0"/>
          </a:p>
          <a:p>
            <a:pPr marL="0" indent="0">
              <a:buNone/>
            </a:pPr>
            <a:r>
              <a:rPr lang="en-GB" sz="2000" b="1" dirty="0"/>
              <a:t>Order online testing kit: </a:t>
            </a:r>
          </a:p>
          <a:p>
            <a:pPr marL="0" indent="0">
              <a:buNone/>
            </a:pPr>
            <a:r>
              <a:rPr lang="en-GB" sz="2000" dirty="0">
                <a:hlinkClick r:id="rId4"/>
              </a:rPr>
              <a:t>https://www.shl.uk/</a:t>
            </a:r>
            <a:endParaRPr lang="en-GB" sz="2000" dirty="0"/>
          </a:p>
          <a:p>
            <a:pPr marL="0" indent="0">
              <a:buNone/>
            </a:pPr>
            <a:endParaRPr lang="en-GB" sz="2000" b="1" dirty="0"/>
          </a:p>
          <a:p>
            <a:pPr marL="0" indent="0">
              <a:buNone/>
            </a:pPr>
            <a:r>
              <a:rPr lang="en-GB" sz="2000" b="1" dirty="0"/>
              <a:t>Sexual health information at:</a:t>
            </a:r>
          </a:p>
          <a:p>
            <a:pPr marL="0" indent="0">
              <a:buNone/>
            </a:pPr>
            <a:r>
              <a:rPr lang="en-GB" sz="2000" dirty="0">
                <a:hlinkClick r:id="rId5"/>
              </a:rPr>
              <a:t>https://www.enfield.gov.uk/healthandwellbeing/sexual-health</a:t>
            </a:r>
            <a:endParaRPr lang="en-GB" sz="2000" dirty="0"/>
          </a:p>
          <a:p>
            <a:pPr marL="0" indent="0">
              <a:buNone/>
            </a:pPr>
            <a:endParaRPr lang="en-GB" sz="2000" b="1" dirty="0"/>
          </a:p>
          <a:p>
            <a:pPr marL="0" indent="0">
              <a:buNone/>
            </a:pPr>
            <a:r>
              <a:rPr lang="en-GB" sz="2000" b="1" dirty="0"/>
              <a:t>Condom scheme information</a:t>
            </a:r>
          </a:p>
          <a:p>
            <a:pPr marL="0" indent="0">
              <a:buNone/>
            </a:pPr>
            <a:r>
              <a:rPr lang="en-GB" sz="2000" dirty="0">
                <a:hlinkClick r:id="rId6"/>
              </a:rPr>
              <a:t>https://www.enfield.gov.uk/healthandwellbeing/sexual-health</a:t>
            </a:r>
            <a:r>
              <a:rPr lang="en-GB" sz="2000">
                <a:hlinkClick r:id="rId6"/>
              </a:rPr>
              <a:t>/condom-scheme</a:t>
            </a:r>
            <a:endParaRPr lang="en-GB" sz="2000"/>
          </a:p>
          <a:p>
            <a:pPr marL="0" indent="0">
              <a:buNone/>
            </a:pPr>
            <a:endParaRPr lang="en-GB" sz="2000" dirty="0"/>
          </a:p>
          <a:p>
            <a:pPr marL="0" indent="0">
              <a:buNone/>
            </a:pPr>
            <a:endParaRPr lang="en-GB" sz="2000" b="1" dirty="0"/>
          </a:p>
          <a:p>
            <a:endParaRPr lang="en-GB" dirty="0"/>
          </a:p>
        </p:txBody>
      </p:sp>
    </p:spTree>
    <p:extLst>
      <p:ext uri="{BB962C8B-B14F-4D97-AF65-F5344CB8AC3E}">
        <p14:creationId xmlns:p14="http://schemas.microsoft.com/office/powerpoint/2010/main" val="3138904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7626-26D4-4481-885B-F28A5CE88A83}"/>
              </a:ext>
            </a:extLst>
          </p:cNvPr>
          <p:cNvSpPr>
            <a:spLocks noGrp="1"/>
          </p:cNvSpPr>
          <p:nvPr>
            <p:ph type="title"/>
          </p:nvPr>
        </p:nvSpPr>
        <p:spPr/>
        <p:txBody>
          <a:bodyPr/>
          <a:lstStyle/>
          <a:p>
            <a:r>
              <a:rPr lang="en-GB" dirty="0"/>
              <a:t>For more information….</a:t>
            </a:r>
          </a:p>
        </p:txBody>
      </p:sp>
      <p:sp>
        <p:nvSpPr>
          <p:cNvPr id="3" name="Content Placeholder 2">
            <a:extLst>
              <a:ext uri="{FF2B5EF4-FFF2-40B4-BE49-F238E27FC236}">
                <a16:creationId xmlns:a16="http://schemas.microsoft.com/office/drawing/2014/main" id="{1CCB6F32-8AD0-4229-9429-4F69B4FD9195}"/>
              </a:ext>
            </a:extLst>
          </p:cNvPr>
          <p:cNvSpPr>
            <a:spLocks noGrp="1"/>
          </p:cNvSpPr>
          <p:nvPr>
            <p:ph idx="1"/>
          </p:nvPr>
        </p:nvSpPr>
        <p:spPr/>
        <p:txBody>
          <a:bodyPr/>
          <a:lstStyle/>
          <a:p>
            <a:endParaRPr lang="en-GB" sz="1800" dirty="0"/>
          </a:p>
          <a:p>
            <a:r>
              <a:rPr lang="en-GB" sz="1800" dirty="0"/>
              <a:t>For ANY RSE, sexual health and C-Card related queries email </a:t>
            </a:r>
            <a:r>
              <a:rPr lang="en-GB" sz="1800" dirty="0">
                <a:hlinkClick r:id="rId3"/>
              </a:rPr>
              <a:t>sexualhealth@enfield.gov.uk</a:t>
            </a:r>
            <a:endParaRPr lang="en-GB" sz="1800" dirty="0"/>
          </a:p>
          <a:p>
            <a:endParaRPr lang="en-GB" sz="1800" dirty="0"/>
          </a:p>
        </p:txBody>
      </p:sp>
    </p:spTree>
    <p:extLst>
      <p:ext uri="{BB962C8B-B14F-4D97-AF65-F5344CB8AC3E}">
        <p14:creationId xmlns:p14="http://schemas.microsoft.com/office/powerpoint/2010/main" val="133855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34A3-D029-45C3-AF91-7C08542F30E6}"/>
              </a:ext>
            </a:extLst>
          </p:cNvPr>
          <p:cNvSpPr>
            <a:spLocks noGrp="1"/>
          </p:cNvSpPr>
          <p:nvPr>
            <p:ph type="title"/>
          </p:nvPr>
        </p:nvSpPr>
        <p:spPr/>
        <p:txBody>
          <a:bodyPr/>
          <a:lstStyle/>
          <a:p>
            <a:r>
              <a:rPr lang="en-GB" sz="2800" dirty="0"/>
              <a:t>Icebreakers, energisers and warm up activities</a:t>
            </a:r>
          </a:p>
        </p:txBody>
      </p:sp>
      <p:sp>
        <p:nvSpPr>
          <p:cNvPr id="3" name="Content Placeholder 2">
            <a:extLst>
              <a:ext uri="{FF2B5EF4-FFF2-40B4-BE49-F238E27FC236}">
                <a16:creationId xmlns:a16="http://schemas.microsoft.com/office/drawing/2014/main" id="{9B3BACC4-DEF4-4EEB-BF25-15B3B2D41B2B}"/>
              </a:ext>
            </a:extLst>
          </p:cNvPr>
          <p:cNvSpPr>
            <a:spLocks noGrp="1"/>
          </p:cNvSpPr>
          <p:nvPr>
            <p:ph idx="1"/>
          </p:nvPr>
        </p:nvSpPr>
        <p:spPr>
          <a:xfrm>
            <a:off x="685800" y="876300"/>
            <a:ext cx="8153400" cy="4191000"/>
          </a:xfrm>
        </p:spPr>
        <p:txBody>
          <a:bodyPr/>
          <a:lstStyle/>
          <a:p>
            <a:pPr marL="0" indent="0">
              <a:buNone/>
            </a:pPr>
            <a:r>
              <a:rPr lang="en-GB" sz="1800" dirty="0"/>
              <a:t>Icebreakers, energisers and warm up activities – encourage participants to have fun and interact with each other before the session start. </a:t>
            </a:r>
          </a:p>
          <a:p>
            <a:pPr marL="0" indent="0">
              <a:buNone/>
            </a:pPr>
            <a:r>
              <a:rPr lang="en-GB" sz="1800" dirty="0"/>
              <a:t>Ideas for this are: </a:t>
            </a:r>
          </a:p>
          <a:p>
            <a:r>
              <a:rPr lang="en-GB" sz="1800" dirty="0"/>
              <a:t>Would you rather? We will do this next…</a:t>
            </a:r>
          </a:p>
          <a:p>
            <a:r>
              <a:rPr lang="en-GB" sz="1800" dirty="0"/>
              <a:t>Cross the circle.  Encourages participants to share view and experience with others in a way that feels safe to them.  E.g. cross the circle if you </a:t>
            </a:r>
          </a:p>
          <a:p>
            <a:pPr lvl="1"/>
            <a:r>
              <a:rPr lang="en-GB" sz="1800" dirty="0"/>
              <a:t>Have a brother or sister</a:t>
            </a:r>
          </a:p>
          <a:p>
            <a:pPr lvl="1"/>
            <a:r>
              <a:rPr lang="en-GB" sz="1800" dirty="0"/>
              <a:t>Laughed out loud this morning </a:t>
            </a:r>
          </a:p>
          <a:p>
            <a:pPr lvl="1"/>
            <a:r>
              <a:rPr lang="en-GB" sz="1800" dirty="0"/>
              <a:t>Like the taste of marmite </a:t>
            </a:r>
          </a:p>
          <a:p>
            <a:pPr lvl="1"/>
            <a:r>
              <a:rPr lang="en-GB" sz="1800" dirty="0"/>
              <a:t>Have ever cried form being so happy </a:t>
            </a:r>
          </a:p>
          <a:p>
            <a:pPr lvl="1"/>
            <a:r>
              <a:rPr lang="en-GB" sz="1800" dirty="0"/>
              <a:t>Have lied</a:t>
            </a:r>
          </a:p>
          <a:p>
            <a:pPr lvl="1"/>
            <a:r>
              <a:rPr lang="en-GB" sz="1800" dirty="0"/>
              <a:t>Have argued with someone</a:t>
            </a:r>
          </a:p>
          <a:p>
            <a:pPr lvl="1"/>
            <a:r>
              <a:rPr lang="en-GB" sz="1800" dirty="0"/>
              <a:t>Have made a sexist comment yourself </a:t>
            </a:r>
          </a:p>
          <a:p>
            <a:pPr marL="0" indent="0">
              <a:buNone/>
            </a:pPr>
            <a:endParaRPr lang="en-GB" sz="1800" dirty="0"/>
          </a:p>
          <a:p>
            <a:pPr marL="0" indent="0">
              <a:buNone/>
            </a:pPr>
            <a:r>
              <a:rPr lang="en-GB" sz="1800" dirty="0"/>
              <a:t>For more ideas go to </a:t>
            </a:r>
            <a:r>
              <a:rPr lang="en-GB" sz="1800" dirty="0">
                <a:hlinkClick r:id="rId3"/>
              </a:rPr>
              <a:t>https://insight.typepad.co.uk/insight/icebreakers_and_games/</a:t>
            </a:r>
            <a:r>
              <a:rPr lang="en-GB" sz="1800" dirty="0"/>
              <a:t> </a:t>
            </a:r>
          </a:p>
          <a:p>
            <a:endParaRPr lang="en-GB" dirty="0"/>
          </a:p>
        </p:txBody>
      </p:sp>
    </p:spTree>
    <p:extLst>
      <p:ext uri="{BB962C8B-B14F-4D97-AF65-F5344CB8AC3E}">
        <p14:creationId xmlns:p14="http://schemas.microsoft.com/office/powerpoint/2010/main" val="223941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B946-A22C-466C-B35D-915B436C88AE}"/>
              </a:ext>
            </a:extLst>
          </p:cNvPr>
          <p:cNvSpPr>
            <a:spLocks noGrp="1"/>
          </p:cNvSpPr>
          <p:nvPr>
            <p:ph type="title"/>
          </p:nvPr>
        </p:nvSpPr>
        <p:spPr/>
        <p:txBody>
          <a:bodyPr/>
          <a:lstStyle/>
          <a:p>
            <a:r>
              <a:rPr lang="en-GB" dirty="0"/>
              <a:t>Would you rather? </a:t>
            </a:r>
          </a:p>
        </p:txBody>
      </p:sp>
      <p:sp>
        <p:nvSpPr>
          <p:cNvPr id="3" name="Content Placeholder 2">
            <a:extLst>
              <a:ext uri="{FF2B5EF4-FFF2-40B4-BE49-F238E27FC236}">
                <a16:creationId xmlns:a16="http://schemas.microsoft.com/office/drawing/2014/main" id="{EFCAFF7F-4D41-41B3-973B-B6AD67306D78}"/>
              </a:ext>
            </a:extLst>
          </p:cNvPr>
          <p:cNvSpPr>
            <a:spLocks noGrp="1"/>
          </p:cNvSpPr>
          <p:nvPr>
            <p:ph idx="1"/>
          </p:nvPr>
        </p:nvSpPr>
        <p:spPr>
          <a:xfrm>
            <a:off x="685800" y="980728"/>
            <a:ext cx="8153400" cy="4191000"/>
          </a:xfrm>
        </p:spPr>
        <p:txBody>
          <a:bodyPr/>
          <a:lstStyle/>
          <a:p>
            <a:r>
              <a:rPr lang="en-GB" sz="2000" dirty="0"/>
              <a:t>Be invisible or be able to fly? </a:t>
            </a:r>
          </a:p>
          <a:p>
            <a:r>
              <a:rPr lang="en-GB" sz="2000" dirty="0"/>
              <a:t>Sit on a beach for a week or go to New York? </a:t>
            </a:r>
          </a:p>
          <a:p>
            <a:r>
              <a:rPr lang="en-GB" sz="2000" dirty="0"/>
              <a:t>Wear someone else's dirty underwear or use someone else's toothbrush? </a:t>
            </a:r>
          </a:p>
          <a:p>
            <a:r>
              <a:rPr lang="en-GB" sz="2000" dirty="0"/>
              <a:t>Know when you are going to die or how you are going to die?  </a:t>
            </a:r>
          </a:p>
          <a:p>
            <a:r>
              <a:rPr lang="en-GB" sz="2000" dirty="0"/>
              <a:t>Only wash your hair once a year or brush your teeth once a year? </a:t>
            </a:r>
          </a:p>
          <a:p>
            <a:r>
              <a:rPr lang="en-GB" sz="2000" dirty="0"/>
              <a:t>Fall in love or win the lottery? </a:t>
            </a:r>
          </a:p>
          <a:p>
            <a:r>
              <a:rPr lang="en-GB" sz="2000" dirty="0"/>
              <a:t>Snog a complete stranger or lick your friends’ face? </a:t>
            </a:r>
          </a:p>
          <a:p>
            <a:r>
              <a:rPr lang="en-GB" sz="2000" dirty="0"/>
              <a:t>Give up your mobile phone or your best friend for a whole year? </a:t>
            </a:r>
          </a:p>
          <a:p>
            <a:r>
              <a:rPr lang="en-GB" sz="2000" dirty="0"/>
              <a:t>Lie in a bed of spiders or a bath of slugs? </a:t>
            </a:r>
          </a:p>
          <a:p>
            <a:r>
              <a:rPr lang="en-GB" sz="2000" dirty="0"/>
              <a:t>Always say out loud everything you are thinking or never be able to speak again?   </a:t>
            </a:r>
          </a:p>
          <a:p>
            <a:r>
              <a:rPr lang="en-GB" sz="2000" dirty="0"/>
              <a:t>My son’s question – would you rather be in prison for 3 months or lockdown for 6 months.  </a:t>
            </a:r>
          </a:p>
        </p:txBody>
      </p:sp>
    </p:spTree>
    <p:extLst>
      <p:ext uri="{BB962C8B-B14F-4D97-AF65-F5344CB8AC3E}">
        <p14:creationId xmlns:p14="http://schemas.microsoft.com/office/powerpoint/2010/main" val="27442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95DD-E6FA-4370-A428-09AB418FC45E}"/>
              </a:ext>
            </a:extLst>
          </p:cNvPr>
          <p:cNvSpPr>
            <a:spLocks noGrp="1"/>
          </p:cNvSpPr>
          <p:nvPr>
            <p:ph type="title"/>
          </p:nvPr>
        </p:nvSpPr>
        <p:spPr/>
        <p:txBody>
          <a:bodyPr/>
          <a:lstStyle/>
          <a:p>
            <a:r>
              <a:rPr lang="en-GB" dirty="0"/>
              <a:t>Statutory RSHE in schools </a:t>
            </a:r>
          </a:p>
        </p:txBody>
      </p:sp>
      <p:sp>
        <p:nvSpPr>
          <p:cNvPr id="3" name="Content Placeholder 2">
            <a:extLst>
              <a:ext uri="{FF2B5EF4-FFF2-40B4-BE49-F238E27FC236}">
                <a16:creationId xmlns:a16="http://schemas.microsoft.com/office/drawing/2014/main" id="{39BEF5F7-BF4B-4323-BDB3-B25D53698950}"/>
              </a:ext>
            </a:extLst>
          </p:cNvPr>
          <p:cNvSpPr>
            <a:spLocks noGrp="1"/>
          </p:cNvSpPr>
          <p:nvPr>
            <p:ph idx="1"/>
          </p:nvPr>
        </p:nvSpPr>
        <p:spPr>
          <a:xfrm>
            <a:off x="685800" y="876300"/>
            <a:ext cx="8153400" cy="4191000"/>
          </a:xfrm>
        </p:spPr>
        <p:txBody>
          <a:bodyPr/>
          <a:lstStyle/>
          <a:p>
            <a:pPr marL="0" indent="0">
              <a:buNone/>
            </a:pPr>
            <a:r>
              <a:rPr lang="en-GB" sz="1900" dirty="0"/>
              <a:t>Relationships, Sex and Health Education (RSHE or PSHE) is now compulsory in schools </a:t>
            </a:r>
          </a:p>
          <a:p>
            <a:pPr marL="0" indent="0">
              <a:buNone/>
            </a:pPr>
            <a:r>
              <a:rPr lang="en-GB" sz="1900" dirty="0"/>
              <a:t>DfE guidance can be found </a:t>
            </a:r>
            <a:r>
              <a:rPr lang="en-GB" sz="1900" dirty="0">
                <a:hlinkClick r:id="rId2"/>
              </a:rPr>
              <a:t>here</a:t>
            </a:r>
            <a:endParaRPr lang="en-GB" sz="1900" dirty="0"/>
          </a:p>
          <a:p>
            <a:endParaRPr lang="en-GB" sz="1900" dirty="0"/>
          </a:p>
          <a:p>
            <a:pPr marL="0" indent="0">
              <a:buNone/>
            </a:pPr>
            <a:r>
              <a:rPr lang="en-GB" sz="1800" u="sng" dirty="0"/>
              <a:t>STIs – what pupils should know by the end of secondary school</a:t>
            </a:r>
          </a:p>
          <a:p>
            <a:pPr marL="0" indent="0">
              <a:buNone/>
            </a:pPr>
            <a:r>
              <a:rPr lang="en-GB" sz="1800" u="sng" dirty="0"/>
              <a:t>Intimate and sexual relationships, including sexual health </a:t>
            </a:r>
          </a:p>
          <a:p>
            <a:pPr>
              <a:buFont typeface="Arial" panose="020B0604020202020204" pitchFamily="34" charset="0"/>
              <a:buChar char="•"/>
            </a:pPr>
            <a:r>
              <a:rPr lang="en-GB" sz="1800" dirty="0"/>
              <a:t>That all aspects of health can be affected  by choices they make in sex and relationships, positively or negatively, e.g. physical, emotional, mental, sexual and reproductive health and wellbeing </a:t>
            </a:r>
          </a:p>
          <a:p>
            <a:pPr>
              <a:buFont typeface="Arial" panose="020B0604020202020204" pitchFamily="34" charset="0"/>
              <a:buChar char="•"/>
            </a:pPr>
            <a:r>
              <a:rPr lang="en-GB" sz="1800" dirty="0"/>
              <a:t>How the different sexually transmitted infections (STIs), including HIV / AIDs, are transmitted, how risk can be reduced through safer sex (including through condom use) and the importance of and facts about testing.  </a:t>
            </a:r>
          </a:p>
          <a:p>
            <a:pPr>
              <a:buFont typeface="Arial" panose="020B0604020202020204" pitchFamily="34" charset="0"/>
              <a:buChar char="•"/>
            </a:pPr>
            <a:r>
              <a:rPr lang="en-GB" sz="1800" dirty="0"/>
              <a:t>About the prevalence of some STIs, the impact they can have on those who contract them and key facts about treatment. </a:t>
            </a:r>
          </a:p>
          <a:p>
            <a:pPr>
              <a:buFont typeface="Arial" panose="020B0604020202020204" pitchFamily="34" charset="0"/>
              <a:buChar char="•"/>
            </a:pPr>
            <a:r>
              <a:rPr lang="en-GB" sz="1800" dirty="0"/>
              <a:t>How to get further advice, including how and where to access confidential sexual and reproductive health advice and treatment.  </a:t>
            </a:r>
          </a:p>
        </p:txBody>
      </p:sp>
    </p:spTree>
    <p:extLst>
      <p:ext uri="{BB962C8B-B14F-4D97-AF65-F5344CB8AC3E}">
        <p14:creationId xmlns:p14="http://schemas.microsoft.com/office/powerpoint/2010/main" val="62403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304B-335F-4B50-9D3A-867D27B8D6C8}"/>
              </a:ext>
            </a:extLst>
          </p:cNvPr>
          <p:cNvSpPr>
            <a:spLocks noGrp="1"/>
          </p:cNvSpPr>
          <p:nvPr>
            <p:ph type="title"/>
          </p:nvPr>
        </p:nvSpPr>
        <p:spPr/>
        <p:txBody>
          <a:bodyPr/>
          <a:lstStyle/>
          <a:p>
            <a:r>
              <a:rPr lang="en-GB" dirty="0"/>
              <a:t>Statutory RSHE in schools </a:t>
            </a:r>
          </a:p>
        </p:txBody>
      </p:sp>
      <p:sp>
        <p:nvSpPr>
          <p:cNvPr id="3" name="Content Placeholder 2">
            <a:extLst>
              <a:ext uri="{FF2B5EF4-FFF2-40B4-BE49-F238E27FC236}">
                <a16:creationId xmlns:a16="http://schemas.microsoft.com/office/drawing/2014/main" id="{CF7B5C57-1B42-4D1C-AA6C-B4C2FAD6F3AF}"/>
              </a:ext>
            </a:extLst>
          </p:cNvPr>
          <p:cNvSpPr>
            <a:spLocks noGrp="1"/>
          </p:cNvSpPr>
          <p:nvPr>
            <p:ph idx="1"/>
          </p:nvPr>
        </p:nvSpPr>
        <p:spPr>
          <a:xfrm>
            <a:off x="685800" y="876300"/>
            <a:ext cx="8153400" cy="4191000"/>
          </a:xfrm>
        </p:spPr>
        <p:txBody>
          <a:bodyPr/>
          <a:lstStyle/>
          <a:p>
            <a:pPr marL="0" indent="0">
              <a:buNone/>
            </a:pPr>
            <a:r>
              <a:rPr lang="en-GB" sz="1600" u="sng" dirty="0"/>
              <a:t>Consent – what pupils should know by the end of secondary school</a:t>
            </a:r>
          </a:p>
          <a:p>
            <a:pPr marL="0" indent="0">
              <a:buNone/>
            </a:pPr>
            <a:r>
              <a:rPr lang="en-GB" sz="1600" u="sng" dirty="0"/>
              <a:t>Respectful relationships, including friendships</a:t>
            </a:r>
          </a:p>
          <a:p>
            <a:r>
              <a:rPr lang="en-GB" sz="1600" dirty="0"/>
              <a:t>Pupils should know the characteristics of positive and healthy friendships (in all contexts, including online) including: trust, respect, honesty, kindness, generosity, boundaries, privacy, consent and the management of conflict, reconciliation and ending relationships.  This includes different (non-sexual) types of relationships. </a:t>
            </a:r>
          </a:p>
          <a:p>
            <a:pPr marL="0" indent="0">
              <a:buNone/>
            </a:pPr>
            <a:r>
              <a:rPr lang="en-GB" sz="1600" u="sng" dirty="0"/>
              <a:t>Being safe</a:t>
            </a:r>
          </a:p>
          <a:p>
            <a:pPr>
              <a:buFont typeface="Arial" panose="020B0604020202020204" pitchFamily="34" charset="0"/>
              <a:buChar char="•"/>
            </a:pPr>
            <a:r>
              <a:rPr lang="en-GB" sz="1600" dirty="0"/>
              <a:t>The concepts of, and laws relating to, sexual consent, sexual exploitation, abuse, grooming, coercion, harassment, rape, domestic abuse, forced marriage, honour-based violence and FGM and how these can affect current and future relationships </a:t>
            </a:r>
          </a:p>
          <a:p>
            <a:pPr>
              <a:buFont typeface="Arial" panose="020B0604020202020204" pitchFamily="34" charset="0"/>
              <a:buChar char="•"/>
            </a:pPr>
            <a:r>
              <a:rPr lang="en-GB" sz="1600" dirty="0"/>
              <a:t>How people can actively communicate and recognise consent from others, including sexual consent, and how and when consent can be withdrawn (in all contexts, including online).   </a:t>
            </a:r>
          </a:p>
          <a:p>
            <a:pPr marL="0" indent="0">
              <a:buNone/>
            </a:pPr>
            <a:r>
              <a:rPr lang="en-GB" sz="1600" u="sng" dirty="0"/>
              <a:t>Intimate and sexual relationships, including sexual health</a:t>
            </a:r>
          </a:p>
          <a:p>
            <a:pPr>
              <a:buFont typeface="Arial" panose="020B0604020202020204" pitchFamily="34" charset="0"/>
              <a:buChar char="•"/>
            </a:pPr>
            <a:r>
              <a:rPr lang="en-GB" sz="1600" dirty="0"/>
              <a:t>How to recognise the characteristics and positive aspects of healthy one-to-one intimate relationships, which include mutual respect, consent, loyalty, trust, shared interests and outlook, sex and friendship.  </a:t>
            </a:r>
          </a:p>
          <a:p>
            <a:pPr>
              <a:buFont typeface="Arial" panose="020B0604020202020204" pitchFamily="34" charset="0"/>
              <a:buChar char="•"/>
            </a:pPr>
            <a:r>
              <a:rPr lang="en-GB" sz="1600" dirty="0"/>
              <a:t>That there are a range of strategies for identifying and managing sexual pressure, including understanding peer pressure, resisting pressure and not pressuring others.    </a:t>
            </a:r>
          </a:p>
          <a:p>
            <a:endParaRPr lang="en-GB" dirty="0"/>
          </a:p>
        </p:txBody>
      </p:sp>
    </p:spTree>
    <p:extLst>
      <p:ext uri="{BB962C8B-B14F-4D97-AF65-F5344CB8AC3E}">
        <p14:creationId xmlns:p14="http://schemas.microsoft.com/office/powerpoint/2010/main" val="6666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AF01-1A7A-4A18-BAD2-94BF196F678B}"/>
              </a:ext>
            </a:extLst>
          </p:cNvPr>
          <p:cNvSpPr>
            <a:spLocks noGrp="1"/>
          </p:cNvSpPr>
          <p:nvPr>
            <p:ph type="title"/>
          </p:nvPr>
        </p:nvSpPr>
        <p:spPr/>
        <p:txBody>
          <a:bodyPr/>
          <a:lstStyle/>
          <a:p>
            <a:pPr algn="ctr"/>
            <a:r>
              <a:rPr lang="en-GB" dirty="0"/>
              <a:t>What we’ll cover today </a:t>
            </a:r>
          </a:p>
        </p:txBody>
      </p:sp>
      <p:sp>
        <p:nvSpPr>
          <p:cNvPr id="3" name="Content Placeholder 2">
            <a:extLst>
              <a:ext uri="{FF2B5EF4-FFF2-40B4-BE49-F238E27FC236}">
                <a16:creationId xmlns:a16="http://schemas.microsoft.com/office/drawing/2014/main" id="{E6449541-2FF8-4BC0-BD86-01358FC14183}"/>
              </a:ext>
            </a:extLst>
          </p:cNvPr>
          <p:cNvSpPr>
            <a:spLocks noGrp="1"/>
          </p:cNvSpPr>
          <p:nvPr>
            <p:ph idx="1"/>
          </p:nvPr>
        </p:nvSpPr>
        <p:spPr/>
        <p:txBody>
          <a:bodyPr/>
          <a:lstStyle/>
          <a:p>
            <a:r>
              <a:rPr lang="en-GB" dirty="0"/>
              <a:t>Consent</a:t>
            </a:r>
          </a:p>
          <a:p>
            <a:r>
              <a:rPr lang="en-GB" dirty="0"/>
              <a:t>Quiz; myth or fact?</a:t>
            </a:r>
          </a:p>
          <a:p>
            <a:r>
              <a:rPr lang="en-GB" dirty="0"/>
              <a:t>Sexually transmitted infections </a:t>
            </a:r>
          </a:p>
          <a:p>
            <a:endParaRPr lang="en-GB" dirty="0"/>
          </a:p>
        </p:txBody>
      </p:sp>
    </p:spTree>
    <p:extLst>
      <p:ext uri="{BB962C8B-B14F-4D97-AF65-F5344CB8AC3E}">
        <p14:creationId xmlns:p14="http://schemas.microsoft.com/office/powerpoint/2010/main" val="78050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2C29-919E-43B2-989C-99B0518CEF00}"/>
              </a:ext>
            </a:extLst>
          </p:cNvPr>
          <p:cNvSpPr>
            <a:spLocks noGrp="1"/>
          </p:cNvSpPr>
          <p:nvPr>
            <p:ph type="title"/>
          </p:nvPr>
        </p:nvSpPr>
        <p:spPr/>
        <p:txBody>
          <a:bodyPr/>
          <a:lstStyle/>
          <a:p>
            <a:pPr algn="ctr"/>
            <a:r>
              <a:rPr lang="en-GB" dirty="0"/>
              <a:t>What is consent? </a:t>
            </a:r>
          </a:p>
        </p:txBody>
      </p:sp>
      <p:sp>
        <p:nvSpPr>
          <p:cNvPr id="3" name="Content Placeholder 2">
            <a:extLst>
              <a:ext uri="{FF2B5EF4-FFF2-40B4-BE49-F238E27FC236}">
                <a16:creationId xmlns:a16="http://schemas.microsoft.com/office/drawing/2014/main" id="{FAF03738-CC83-460F-B183-3DD2AB6F8D08}"/>
              </a:ext>
            </a:extLst>
          </p:cNvPr>
          <p:cNvSpPr>
            <a:spLocks noGrp="1"/>
          </p:cNvSpPr>
          <p:nvPr>
            <p:ph idx="1"/>
          </p:nvPr>
        </p:nvSpPr>
        <p:spPr>
          <a:xfrm>
            <a:off x="685800" y="1524000"/>
            <a:ext cx="8153400" cy="1256928"/>
          </a:xfrm>
        </p:spPr>
        <p:txBody>
          <a:bodyPr/>
          <a:lstStyle/>
          <a:p>
            <a:pPr marL="0" indent="0">
              <a:buNone/>
            </a:pPr>
            <a:r>
              <a:rPr lang="en-GB" sz="1800" dirty="0"/>
              <a:t>If someone consents to sex, it means they agree by choice, and also that they have the freedom and capacity to make that choice. Capacity is being able and well enough to understand the decisions being presented to you i.e. not having your judgement impaired due to drugs or alcohol. </a:t>
            </a:r>
          </a:p>
          <a:p>
            <a:pPr marL="0" indent="0">
              <a:buNone/>
            </a:pPr>
            <a:endParaRPr lang="en-GB" sz="2400" dirty="0"/>
          </a:p>
          <a:p>
            <a:pPr marL="0" indent="0">
              <a:buNone/>
            </a:pPr>
            <a:endParaRPr lang="en-GB" sz="2400" dirty="0"/>
          </a:p>
        </p:txBody>
      </p:sp>
      <p:pic>
        <p:nvPicPr>
          <p:cNvPr id="1038" name="Picture 14" descr="Use These Simple Videos To Teach Your Kids About Consent">
            <a:extLst>
              <a:ext uri="{FF2B5EF4-FFF2-40B4-BE49-F238E27FC236}">
                <a16:creationId xmlns:a16="http://schemas.microsoft.com/office/drawing/2014/main" id="{ACB4003A-4B94-459B-A4A9-59F1B2286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92770"/>
            <a:ext cx="8458200" cy="281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0523"/>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15086</TotalTime>
  <Words>3583</Words>
  <Application>Microsoft Office PowerPoint</Application>
  <PresentationFormat>On-screen Show (4:3)</PresentationFormat>
  <Paragraphs>338</Paragraphs>
  <Slides>36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vt:lpstr>
      <vt:lpstr>Enfield Template</vt:lpstr>
      <vt:lpstr>Consent and STIs</vt:lpstr>
      <vt:lpstr>Ground rules</vt:lpstr>
      <vt:lpstr>How to set ground rules with young people </vt:lpstr>
      <vt:lpstr>Icebreakers, energisers and warm up activities</vt:lpstr>
      <vt:lpstr>Would you rather? </vt:lpstr>
      <vt:lpstr>Statutory RSHE in schools </vt:lpstr>
      <vt:lpstr>Statutory RSHE in schools </vt:lpstr>
      <vt:lpstr>What we’ll cover today </vt:lpstr>
      <vt:lpstr>What is consent? </vt:lpstr>
      <vt:lpstr>Sex and the law</vt:lpstr>
      <vt:lpstr>What is consent?</vt:lpstr>
      <vt:lpstr>Consent and Tea </vt:lpstr>
      <vt:lpstr>Myth or Fact?</vt:lpstr>
      <vt:lpstr>Myth or Fact?</vt:lpstr>
      <vt:lpstr>Body language</vt:lpstr>
      <vt:lpstr>Body language</vt:lpstr>
      <vt:lpstr>What if consent is not given?</vt:lpstr>
      <vt:lpstr>What if they kept going without my consent?</vt:lpstr>
      <vt:lpstr>Activities to teach consent</vt:lpstr>
      <vt:lpstr>Sexually transmitted infections (STIs)</vt:lpstr>
      <vt:lpstr>How are STIs passed on? </vt:lpstr>
      <vt:lpstr>Myths about STIs</vt:lpstr>
      <vt:lpstr>Sexually Transmitted Infections</vt:lpstr>
      <vt:lpstr>Types of STIs and what they do to your body?</vt:lpstr>
      <vt:lpstr>Types of STIs and what they do to your body (continued)?</vt:lpstr>
      <vt:lpstr>Types of STIs and what they do to your body (continued)?</vt:lpstr>
      <vt:lpstr>Types of STIs and what they do to your body (continued)?</vt:lpstr>
      <vt:lpstr>Types of STIs and what they do to your body (continued)?</vt:lpstr>
      <vt:lpstr>Symptoms</vt:lpstr>
      <vt:lpstr>How do I avoid getting an STI?</vt:lpstr>
      <vt:lpstr>How to use a condom? </vt:lpstr>
      <vt:lpstr>How to use a condom? </vt:lpstr>
      <vt:lpstr>This is a sombrero</vt:lpstr>
      <vt:lpstr>Activities to teach STIs or signposting </vt:lpstr>
      <vt:lpstr>Services in Enfield </vt:lpstr>
      <vt:lpstr>For more information….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Aresti</dc:creator>
  <cp:lastModifiedBy>Josh Somma</cp:lastModifiedBy>
  <cp:revision>130</cp:revision>
  <cp:lastPrinted>2011-01-25T15:11:23Z</cp:lastPrinted>
  <dcterms:created xsi:type="dcterms:W3CDTF">2021-01-05T12:28:55Z</dcterms:created>
  <dcterms:modified xsi:type="dcterms:W3CDTF">2024-02-27T12:32:25Z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654c3615-41c5-4b89-b528-23679be2a629_Enabled">
    <vt:lpwstr>true</vt:lpwstr>
  </property>
  <property fmtid="{D5CDD505-2E9C-101B-9397-08002B2CF9AE}" pid="12" name="MSIP_Label_654c3615-41c5-4b89-b528-23679be2a629_SetDate">
    <vt:lpwstr>2024-01-02T12:15:18Z</vt:lpwstr>
  </property>
  <property fmtid="{D5CDD505-2E9C-101B-9397-08002B2CF9AE}" pid="13" name="MSIP_Label_654c3615-41c5-4b89-b528-23679be2a629_Method">
    <vt:lpwstr>Privileged</vt:lpwstr>
  </property>
  <property fmtid="{D5CDD505-2E9C-101B-9397-08002B2CF9AE}" pid="14" name="MSIP_Label_654c3615-41c5-4b89-b528-23679be2a629_Name">
    <vt:lpwstr>654c3615-41c5-4b89-b528-23679be2a629</vt:lpwstr>
  </property>
  <property fmtid="{D5CDD505-2E9C-101B-9397-08002B2CF9AE}" pid="15" name="MSIP_Label_654c3615-41c5-4b89-b528-23679be2a629_SiteId">
    <vt:lpwstr>cc18b91d-1bb2-4d9b-ac76-7a4447488d49</vt:lpwstr>
  </property>
  <property fmtid="{D5CDD505-2E9C-101B-9397-08002B2CF9AE}" pid="16" name="MSIP_Label_654c3615-41c5-4b89-b528-23679be2a629_ActionId">
    <vt:lpwstr>39490d06-8966-4bde-a30e-0c5ead93ac40</vt:lpwstr>
  </property>
  <property fmtid="{D5CDD505-2E9C-101B-9397-08002B2CF9AE}" pid="17" name="MSIP_Label_654c3615-41c5-4b89-b528-23679be2a629_ContentBits">
    <vt:lpwstr>0</vt:lpwstr>
  </property>
</Properties>
</file>