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4"/>
  </p:notesMasterIdLst>
  <p:handoutMasterIdLst>
    <p:handoutMasterId r:id="rId15"/>
  </p:handoutMasterIdLst>
  <p:sldIdLst>
    <p:sldId id="256" r:id="rId2"/>
    <p:sldId id="260" r:id="rId3"/>
    <p:sldId id="261" r:id="rId4"/>
    <p:sldId id="262" r:id="rId5"/>
    <p:sldId id="273" r:id="rId6"/>
    <p:sldId id="265" r:id="rId7"/>
    <p:sldId id="266" r:id="rId8"/>
    <p:sldId id="267" r:id="rId9"/>
    <p:sldId id="268" r:id="rId10"/>
    <p:sldId id="269" r:id="rId11"/>
    <p:sldId id="270" r:id="rId12"/>
    <p:sldId id="271" r:id="rId13"/>
  </p:sldIdLst>
  <p:sldSz cx="9144000" cy="6858000" type="screen4x3"/>
  <p:notesSz cx="6669088" cy="97536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42A911-7C8C-44D3-95FF-BC8F131E1FCE}" name="Lia Markwick" initials="LM" userId="S::lia.markwick@enfield.gov.uk::84837d63-dab3-45ef-9e34-a3a2d4503298" providerId="AD"/>
  <p188:author id="{A6F35479-E46F-B0E9-A175-D89E8EE07DDE}" name="Christopher Reddin" initials="CR" userId="S::Christopher.Reddin@enfield.gov.uk::e2c07109-b2d4-4bf7-9f49-86d02e07a6f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2B1E"/>
    <a:srgbClr val="CE1921"/>
    <a:srgbClr val="CF1C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451" autoAdjust="0"/>
  </p:normalViewPr>
  <p:slideViewPr>
    <p:cSldViewPr>
      <p:cViewPr varScale="1">
        <p:scale>
          <a:sx n="111" d="100"/>
          <a:sy n="111" d="100"/>
        </p:scale>
        <p:origin x="159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8768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87680"/>
          </a:xfrm>
          <a:prstGeom prst="rect">
            <a:avLst/>
          </a:prstGeom>
        </p:spPr>
        <p:txBody>
          <a:bodyPr vert="horz" lIns="91440" tIns="45720" rIns="91440" bIns="45720" rtlCol="0"/>
          <a:lstStyle>
            <a:lvl1pPr algn="r">
              <a:defRPr sz="1200"/>
            </a:lvl1pPr>
          </a:lstStyle>
          <a:p>
            <a:fld id="{D385B6BA-74C3-4E64-B0FB-3DC3DB0F2F16}" type="datetimeFigureOut">
              <a:rPr lang="en-GB" smtClean="0"/>
              <a:t>25/06/2026</a:t>
            </a:fld>
            <a:endParaRPr lang="en-GB"/>
          </a:p>
        </p:txBody>
      </p:sp>
      <p:sp>
        <p:nvSpPr>
          <p:cNvPr id="4" name="Footer Placeholder 3"/>
          <p:cNvSpPr>
            <a:spLocks noGrp="1"/>
          </p:cNvSpPr>
          <p:nvPr>
            <p:ph type="ftr" sz="quarter" idx="2"/>
          </p:nvPr>
        </p:nvSpPr>
        <p:spPr>
          <a:xfrm>
            <a:off x="0" y="9264227"/>
            <a:ext cx="2889938" cy="48768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264227"/>
            <a:ext cx="2889938" cy="487680"/>
          </a:xfrm>
          <a:prstGeom prst="rect">
            <a:avLst/>
          </a:prstGeom>
        </p:spPr>
        <p:txBody>
          <a:bodyPr vert="horz" lIns="91440" tIns="45720" rIns="91440" bIns="45720" rtlCol="0" anchor="b"/>
          <a:lstStyle>
            <a:lvl1pPr algn="r">
              <a:defRPr sz="1200"/>
            </a:lvl1pPr>
          </a:lstStyle>
          <a:p>
            <a:fld id="{C3F36CAF-CCAE-4AF9-A2AC-EB1FEE28B8BA}" type="slidenum">
              <a:rPr lang="en-GB" smtClean="0"/>
              <a:t>‹#›</a:t>
            </a:fld>
            <a:endParaRPr lang="en-GB"/>
          </a:p>
        </p:txBody>
      </p:sp>
    </p:spTree>
    <p:extLst>
      <p:ext uri="{BB962C8B-B14F-4D97-AF65-F5344CB8AC3E}">
        <p14:creationId xmlns:p14="http://schemas.microsoft.com/office/powerpoint/2010/main" val="15887944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8768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87680"/>
          </a:xfrm>
          <a:prstGeom prst="rect">
            <a:avLst/>
          </a:prstGeom>
        </p:spPr>
        <p:txBody>
          <a:bodyPr vert="horz" lIns="91440" tIns="45720" rIns="91440" bIns="45720" rtlCol="0"/>
          <a:lstStyle>
            <a:lvl1pPr algn="r">
              <a:defRPr sz="1200"/>
            </a:lvl1pPr>
          </a:lstStyle>
          <a:p>
            <a:fld id="{EF8BCB94-A30F-4C07-8FD5-5D3608F048A3}" type="datetimeFigureOut">
              <a:rPr lang="en-GB" smtClean="0"/>
              <a:t>25/06/2026</a:t>
            </a:fld>
            <a:endParaRPr lang="en-GB"/>
          </a:p>
        </p:txBody>
      </p:sp>
      <p:sp>
        <p:nvSpPr>
          <p:cNvPr id="4" name="Slide Image Placeholder 3"/>
          <p:cNvSpPr>
            <a:spLocks noGrp="1" noRot="1" noChangeAspect="1"/>
          </p:cNvSpPr>
          <p:nvPr>
            <p:ph type="sldImg" idx="2"/>
          </p:nvPr>
        </p:nvSpPr>
        <p:spPr>
          <a:xfrm>
            <a:off x="896938" y="731838"/>
            <a:ext cx="4875212" cy="36576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632960"/>
            <a:ext cx="5335270" cy="438912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264227"/>
            <a:ext cx="2889938" cy="48768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264227"/>
            <a:ext cx="2889938" cy="487680"/>
          </a:xfrm>
          <a:prstGeom prst="rect">
            <a:avLst/>
          </a:prstGeom>
        </p:spPr>
        <p:txBody>
          <a:bodyPr vert="horz" lIns="91440" tIns="45720" rIns="91440" bIns="45720" rtlCol="0" anchor="b"/>
          <a:lstStyle>
            <a:lvl1pPr algn="r">
              <a:defRPr sz="1200"/>
            </a:lvl1pPr>
          </a:lstStyle>
          <a:p>
            <a:fld id="{4725E8E8-1528-48FB-B845-BEC6BE7B33E1}" type="slidenum">
              <a:rPr lang="en-GB" smtClean="0"/>
              <a:t>‹#›</a:t>
            </a:fld>
            <a:endParaRPr lang="en-GB"/>
          </a:p>
        </p:txBody>
      </p:sp>
    </p:spTree>
    <p:extLst>
      <p:ext uri="{BB962C8B-B14F-4D97-AF65-F5344CB8AC3E}">
        <p14:creationId xmlns:p14="http://schemas.microsoft.com/office/powerpoint/2010/main" val="127251837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1</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19286604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10</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19953698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11</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3122935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12</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587104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2</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3491144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3</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636993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4</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3257018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725E8E8-1528-48FB-B845-BEC6BE7B33E1}" type="slidenum">
              <a:rPr lang="en-GB" smtClean="0"/>
              <a:t>5</a:t>
            </a:fld>
            <a:endParaRPr lang="en-GB"/>
          </a:p>
        </p:txBody>
      </p:sp>
    </p:spTree>
    <p:extLst>
      <p:ext uri="{BB962C8B-B14F-4D97-AF65-F5344CB8AC3E}">
        <p14:creationId xmlns:p14="http://schemas.microsoft.com/office/powerpoint/2010/main" val="1464310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6</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1711084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7</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578555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8</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2552288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9</a:t>
            </a:fld>
            <a:endParaRPr lang="en-GB"/>
          </a:p>
        </p:txBody>
      </p:sp>
      <p:sp>
        <p:nvSpPr>
          <p:cNvPr id="5" name="Footer Placeholder 4"/>
          <p:cNvSpPr>
            <a:spLocks noGrp="1"/>
          </p:cNvSpPr>
          <p:nvPr>
            <p:ph type="ftr" sz="quarter" idx="4"/>
          </p:nvPr>
        </p:nvSpPr>
        <p:spPr>
          <a:xfrm>
            <a:off x="0" y="9264227"/>
            <a:ext cx="2889938" cy="487680"/>
          </a:xfrm>
        </p:spPr>
        <p:txBody>
          <a:bodyPr/>
          <a:lstStyle/>
          <a:p>
            <a:endParaRPr lang="en-GB"/>
          </a:p>
        </p:txBody>
      </p:sp>
    </p:spTree>
    <p:extLst>
      <p:ext uri="{BB962C8B-B14F-4D97-AF65-F5344CB8AC3E}">
        <p14:creationId xmlns:p14="http://schemas.microsoft.com/office/powerpoint/2010/main" val="290236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42737433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2041672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304800"/>
            <a:ext cx="2038350" cy="5410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304800"/>
            <a:ext cx="596265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933837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6192565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1061620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524000"/>
            <a:ext cx="40005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38700" y="1524000"/>
            <a:ext cx="40005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2536311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3079983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13183447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0436697"/>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9423656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0314736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5800" y="304800"/>
            <a:ext cx="8153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6147" name="Rectangle 3"/>
          <p:cNvSpPr>
            <a:spLocks noGrp="1" noChangeArrowheads="1"/>
          </p:cNvSpPr>
          <p:nvPr>
            <p:ph type="body" idx="1"/>
          </p:nvPr>
        </p:nvSpPr>
        <p:spPr bwMode="auto">
          <a:xfrm>
            <a:off x="685800" y="1524000"/>
            <a:ext cx="81534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148" name="Picture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07225" y="5638800"/>
            <a:ext cx="2133600" cy="117633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lvl1pPr algn="l" rtl="0" eaLnBrk="1" fontAlgn="base" hangingPunct="1">
        <a:spcBef>
          <a:spcPct val="0"/>
        </a:spcBef>
        <a:spcAft>
          <a:spcPct val="0"/>
        </a:spcAft>
        <a:defRPr sz="3200" b="1">
          <a:solidFill>
            <a:srgbClr val="CD0921"/>
          </a:solidFill>
          <a:latin typeface="+mj-lt"/>
          <a:ea typeface="+mj-ea"/>
          <a:cs typeface="+mj-cs"/>
        </a:defRPr>
      </a:lvl1pPr>
      <a:lvl2pPr algn="l" rtl="0" eaLnBrk="1" fontAlgn="base" hangingPunct="1">
        <a:spcBef>
          <a:spcPct val="0"/>
        </a:spcBef>
        <a:spcAft>
          <a:spcPct val="0"/>
        </a:spcAft>
        <a:defRPr sz="3200" b="1">
          <a:solidFill>
            <a:srgbClr val="CD0921"/>
          </a:solidFill>
          <a:latin typeface="Arial" charset="0"/>
        </a:defRPr>
      </a:lvl2pPr>
      <a:lvl3pPr algn="l" rtl="0" eaLnBrk="1" fontAlgn="base" hangingPunct="1">
        <a:spcBef>
          <a:spcPct val="0"/>
        </a:spcBef>
        <a:spcAft>
          <a:spcPct val="0"/>
        </a:spcAft>
        <a:defRPr sz="3200" b="1">
          <a:solidFill>
            <a:srgbClr val="CD0921"/>
          </a:solidFill>
          <a:latin typeface="Arial" charset="0"/>
        </a:defRPr>
      </a:lvl3pPr>
      <a:lvl4pPr algn="l" rtl="0" eaLnBrk="1" fontAlgn="base" hangingPunct="1">
        <a:spcBef>
          <a:spcPct val="0"/>
        </a:spcBef>
        <a:spcAft>
          <a:spcPct val="0"/>
        </a:spcAft>
        <a:defRPr sz="3200" b="1">
          <a:solidFill>
            <a:srgbClr val="CD0921"/>
          </a:solidFill>
          <a:latin typeface="Arial" charset="0"/>
        </a:defRPr>
      </a:lvl4pPr>
      <a:lvl5pPr algn="l" rtl="0" eaLnBrk="1" fontAlgn="base" hangingPunct="1">
        <a:spcBef>
          <a:spcPct val="0"/>
        </a:spcBef>
        <a:spcAft>
          <a:spcPct val="0"/>
        </a:spcAft>
        <a:defRPr sz="3200" b="1">
          <a:solidFill>
            <a:srgbClr val="CD0921"/>
          </a:solidFill>
          <a:latin typeface="Arial" charset="0"/>
        </a:defRPr>
      </a:lvl5pPr>
      <a:lvl6pPr marL="457200" algn="l" rtl="0" eaLnBrk="1" fontAlgn="base" hangingPunct="1">
        <a:spcBef>
          <a:spcPct val="0"/>
        </a:spcBef>
        <a:spcAft>
          <a:spcPct val="0"/>
        </a:spcAft>
        <a:defRPr sz="3200" b="1">
          <a:solidFill>
            <a:srgbClr val="CD0921"/>
          </a:solidFill>
          <a:latin typeface="Arial" charset="0"/>
        </a:defRPr>
      </a:lvl6pPr>
      <a:lvl7pPr marL="914400" algn="l" rtl="0" eaLnBrk="1" fontAlgn="base" hangingPunct="1">
        <a:spcBef>
          <a:spcPct val="0"/>
        </a:spcBef>
        <a:spcAft>
          <a:spcPct val="0"/>
        </a:spcAft>
        <a:defRPr sz="3200" b="1">
          <a:solidFill>
            <a:srgbClr val="CD0921"/>
          </a:solidFill>
          <a:latin typeface="Arial" charset="0"/>
        </a:defRPr>
      </a:lvl7pPr>
      <a:lvl8pPr marL="1371600" algn="l" rtl="0" eaLnBrk="1" fontAlgn="base" hangingPunct="1">
        <a:spcBef>
          <a:spcPct val="0"/>
        </a:spcBef>
        <a:spcAft>
          <a:spcPct val="0"/>
        </a:spcAft>
        <a:defRPr sz="3200" b="1">
          <a:solidFill>
            <a:srgbClr val="CD0921"/>
          </a:solidFill>
          <a:latin typeface="Arial" charset="0"/>
        </a:defRPr>
      </a:lvl8pPr>
      <a:lvl9pPr marL="1828800" algn="l" rtl="0" eaLnBrk="1" fontAlgn="base" hangingPunct="1">
        <a:spcBef>
          <a:spcPct val="0"/>
        </a:spcBef>
        <a:spcAft>
          <a:spcPct val="0"/>
        </a:spcAft>
        <a:defRPr sz="3200" b="1">
          <a:solidFill>
            <a:srgbClr val="CD0921"/>
          </a:solidFill>
          <a:latin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4" name="Rectangle 36"/>
          <p:cNvSpPr>
            <a:spLocks noChangeArrowheads="1"/>
          </p:cNvSpPr>
          <p:nvPr/>
        </p:nvSpPr>
        <p:spPr bwMode="auto">
          <a:xfrm>
            <a:off x="8302625" y="58261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a:p>
        </p:txBody>
      </p:sp>
      <p:pic>
        <p:nvPicPr>
          <p:cNvPr id="2085" name="Picture 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938"/>
            <a:ext cx="9144000" cy="6850062"/>
          </a:xfrm>
          <a:prstGeom prst="rect">
            <a:avLst/>
          </a:prstGeom>
          <a:noFill/>
          <a:extLst>
            <a:ext uri="{909E8E84-426E-40DD-AFC4-6F175D3DCCD1}">
              <a14:hiddenFill xmlns:a14="http://schemas.microsoft.com/office/drawing/2010/main">
                <a:solidFill>
                  <a:srgbClr val="FFFFFF"/>
                </a:solidFill>
              </a14:hiddenFill>
            </a:ext>
          </a:extLst>
        </p:spPr>
      </p:pic>
      <p:sp>
        <p:nvSpPr>
          <p:cNvPr id="2086" name="Rectangle 38"/>
          <p:cNvSpPr>
            <a:spLocks noGrp="1" noChangeArrowheads="1"/>
          </p:cNvSpPr>
          <p:nvPr/>
        </p:nvSpPr>
        <p:spPr bwMode="auto">
          <a:xfrm>
            <a:off x="685800" y="1676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5000" b="1" dirty="0">
                <a:solidFill>
                  <a:srgbClr val="D52B1E"/>
                </a:solidFill>
                <a:latin typeface="Arial" charset="0"/>
              </a:rPr>
              <a:t>Prevention &amp; Early Intervention Services update </a:t>
            </a:r>
          </a:p>
        </p:txBody>
      </p:sp>
      <p:sp>
        <p:nvSpPr>
          <p:cNvPr id="2087" name="Rectangle 39"/>
          <p:cNvSpPr>
            <a:spLocks noGrp="1" noChangeArrowheads="1"/>
          </p:cNvSpPr>
          <p:nvPr/>
        </p:nvSpPr>
        <p:spPr bwMode="auto">
          <a:xfrm>
            <a:off x="1371600" y="3124200"/>
            <a:ext cx="64008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endParaRPr lang="en-US" sz="3200" b="1" dirty="0">
              <a:latin typeface="Arial" charset="0"/>
            </a:endParaRPr>
          </a:p>
          <a:p>
            <a:pPr algn="ctr"/>
            <a:endParaRPr lang="en-US" sz="3200" b="1" dirty="0">
              <a:latin typeface="Arial" charset="0"/>
            </a:endParaRPr>
          </a:p>
          <a:p>
            <a:pPr algn="ctr"/>
            <a:r>
              <a:rPr lang="en-US" sz="3200" b="1" dirty="0">
                <a:latin typeface="Arial" charset="0"/>
              </a:rPr>
              <a:t>5th August</a:t>
            </a:r>
          </a:p>
          <a:p>
            <a:pPr algn="ctr"/>
            <a:r>
              <a:rPr lang="en-US" sz="3200" b="1" dirty="0">
                <a:latin typeface="Arial" charset="0"/>
              </a:rPr>
              <a:t>Adult Autism Group</a:t>
            </a:r>
          </a:p>
        </p:txBody>
      </p:sp>
      <p:sp>
        <p:nvSpPr>
          <p:cNvPr id="2089" name="Rectangle 41"/>
          <p:cNvSpPr>
            <a:spLocks noChangeArrowheads="1"/>
          </p:cNvSpPr>
          <p:nvPr/>
        </p:nvSpPr>
        <p:spPr bwMode="auto">
          <a:xfrm>
            <a:off x="152400" y="6184900"/>
            <a:ext cx="243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900" b="1">
                <a:solidFill>
                  <a:srgbClr val="D52B1E"/>
                </a:solidFill>
                <a:latin typeface="Arial" charset="0"/>
              </a:rPr>
              <a:t>www.enfield.gov.uk</a:t>
            </a:r>
          </a:p>
        </p:txBody>
      </p:sp>
      <p:sp>
        <p:nvSpPr>
          <p:cNvPr id="2090" name="Rectangle 42"/>
          <p:cNvSpPr>
            <a:spLocks noChangeArrowheads="1"/>
          </p:cNvSpPr>
          <p:nvPr/>
        </p:nvSpPr>
        <p:spPr bwMode="auto">
          <a:xfrm>
            <a:off x="3581400" y="5867400"/>
            <a:ext cx="1919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solidFill>
                  <a:srgbClr val="D52B1E"/>
                </a:solidFill>
                <a:latin typeface="Arial" charset="0"/>
              </a:rPr>
              <a:t>Striving for excellence</a:t>
            </a:r>
          </a:p>
        </p:txBody>
      </p:sp>
      <p:pic>
        <p:nvPicPr>
          <p:cNvPr id="2091"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8888" y="6172200"/>
            <a:ext cx="1535112" cy="404813"/>
          </a:xfrm>
          <a:prstGeom prst="rect">
            <a:avLst/>
          </a:prstGeom>
          <a:noFill/>
          <a:extLst>
            <a:ext uri="{909E8E84-426E-40DD-AFC4-6F175D3DCCD1}">
              <a14:hiddenFill xmlns:a14="http://schemas.microsoft.com/office/drawing/2010/main">
                <a:solidFill>
                  <a:srgbClr val="FFFFFF"/>
                </a:solidFill>
              </a14:hiddenFill>
            </a:ext>
          </a:extLst>
        </p:spPr>
      </p:pic>
      <p:pic>
        <p:nvPicPr>
          <p:cNvPr id="2092"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07225" y="5638800"/>
            <a:ext cx="2133600" cy="11763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dirty="0"/>
              <a:t>5. Supporting Unpaid Carers</a:t>
            </a:r>
            <a:r>
              <a:rPr lang="en-GB" sz="3200" b="1" dirty="0">
                <a:effectLst/>
                <a:latin typeface="Arial" panose="020B0604020202020204" pitchFamily="34" charset="0"/>
                <a:ea typeface="Calibri" panose="020F0502020204030204" pitchFamily="34" charset="0"/>
                <a:cs typeface="Times New Roman" panose="02020603050405020304" pitchFamily="18" charset="0"/>
              </a:rPr>
              <a:t> </a:t>
            </a:r>
            <a:br>
              <a:rPr lang="en-GB" sz="3200" b="1" dirty="0">
                <a:effectLst/>
                <a:latin typeface="Arial" panose="020B0604020202020204" pitchFamily="34" charset="0"/>
                <a:ea typeface="Calibri" panose="020F0502020204030204" pitchFamily="34" charset="0"/>
                <a:cs typeface="Times New Roman" panose="02020603050405020304" pitchFamily="18" charset="0"/>
              </a:rPr>
            </a:br>
            <a:endParaRPr lang="en-GB" dirty="0"/>
          </a:p>
        </p:txBody>
      </p:sp>
      <p:sp>
        <p:nvSpPr>
          <p:cNvPr id="7171" name="Rectangle 3"/>
          <p:cNvSpPr>
            <a:spLocks noGrp="1" noChangeArrowheads="1"/>
          </p:cNvSpPr>
          <p:nvPr>
            <p:ph type="body" idx="1"/>
          </p:nvPr>
        </p:nvSpPr>
        <p:spPr>
          <a:xfrm>
            <a:off x="381000" y="1124744"/>
            <a:ext cx="8153400" cy="4191000"/>
          </a:xfrm>
        </p:spPr>
        <p:txBody>
          <a:bodyPr/>
          <a:lstStyle/>
          <a:p>
            <a:pPr marL="0" indent="0">
              <a:buNone/>
            </a:pPr>
            <a:r>
              <a:rPr lang="en-GB" sz="1800" u="sng" dirty="0">
                <a:solidFill>
                  <a:srgbClr val="C00000"/>
                </a:solidFill>
                <a:ea typeface="Calibri" panose="020F0502020204030204" pitchFamily="34" charset="0"/>
                <a:cs typeface="Times New Roman" panose="02020603050405020304" pitchFamily="18" charset="0"/>
              </a:rPr>
              <a:t>Aim</a:t>
            </a:r>
          </a:p>
          <a:p>
            <a:pPr marL="0" indent="0">
              <a:buNone/>
            </a:pPr>
            <a:r>
              <a:rPr lang="en-GB" sz="1800" dirty="0">
                <a:latin typeface="Arial" panose="020B0604020202020204" pitchFamily="34" charset="0"/>
                <a:ea typeface="Calibri" panose="020F0502020204030204" pitchFamily="34" charset="0"/>
                <a:cs typeface="Times New Roman" panose="02020603050405020304" pitchFamily="18" charset="0"/>
              </a:rPr>
              <a:t>To:</a:t>
            </a: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increase the identification of unpaid carers and reach of carer services in the borough</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accessibility information, advice, guidance, support and services to unpaid carers to support them in their caring role and help prevent, reduce or delay an increase in needs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support the health and wellbeing and prevent carer breakdown.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raise the awareness and understanding of carers and their rights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amplify the voice of unpaid Carers in the design and delivery of services.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u="sng" dirty="0">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sz="1800" u="sng" dirty="0">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319478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dirty="0"/>
              <a:t>5. Supporting Unpaid Carers (Cont..)</a:t>
            </a:r>
            <a:r>
              <a:rPr lang="en-GB" sz="3200" b="1" dirty="0">
                <a:effectLst/>
                <a:latin typeface="Arial" panose="020B0604020202020204" pitchFamily="34" charset="0"/>
                <a:ea typeface="Calibri" panose="020F0502020204030204" pitchFamily="34" charset="0"/>
                <a:cs typeface="Times New Roman" panose="02020603050405020304" pitchFamily="18" charset="0"/>
              </a:rPr>
              <a:t> </a:t>
            </a:r>
            <a:br>
              <a:rPr lang="en-GB" sz="3200" b="1" dirty="0">
                <a:effectLst/>
                <a:latin typeface="Arial" panose="020B0604020202020204" pitchFamily="34" charset="0"/>
                <a:ea typeface="Calibri" panose="020F0502020204030204" pitchFamily="34" charset="0"/>
                <a:cs typeface="Times New Roman" panose="02020603050405020304" pitchFamily="18" charset="0"/>
              </a:rPr>
            </a:br>
            <a:endParaRPr lang="en-GB" dirty="0"/>
          </a:p>
        </p:txBody>
      </p:sp>
      <p:sp>
        <p:nvSpPr>
          <p:cNvPr id="7171" name="Rectangle 3"/>
          <p:cNvSpPr>
            <a:spLocks noGrp="1" noChangeArrowheads="1"/>
          </p:cNvSpPr>
          <p:nvPr>
            <p:ph type="body" idx="1"/>
          </p:nvPr>
        </p:nvSpPr>
        <p:spPr>
          <a:xfrm>
            <a:off x="381000" y="1124744"/>
            <a:ext cx="8153400" cy="4191000"/>
          </a:xfrm>
        </p:spPr>
        <p:txBody>
          <a:bodyPr/>
          <a:lstStyle/>
          <a:p>
            <a:pPr marL="0" indent="0">
              <a:buNone/>
            </a:pPr>
            <a:r>
              <a:rPr lang="en-GB" sz="1800" u="sng" dirty="0">
                <a:solidFill>
                  <a:srgbClr val="C00000"/>
                </a:solidFill>
                <a:ea typeface="Calibri" panose="020F0502020204030204" pitchFamily="34" charset="0"/>
                <a:cs typeface="Times New Roman" panose="02020603050405020304" pitchFamily="18" charset="0"/>
              </a:rPr>
              <a:t>Key Functions include:</a:t>
            </a:r>
            <a:endParaRPr lang="en-GB" sz="18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a centrally located, visible and accessible physical hub and spoke services for carers services in Enfield open to carers throughout the week.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Manage and maintain Enfield’s Carer Register/Emergency Card Scheme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services that identify and amplify the voices of unpaid carers. Recruit and manage 6 Carer Ambassadors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information, advice, guidance and support services to enable carers to access and maintain employment, volunteering and training opportunities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information, advice, guidance, activities and support services to maintain and improve the physical and mental health and wellbeing of carers and help them prevent, reduce or delay the development of longer term needs for care and support, including carer breaks.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services that offer emotional support to unpaid carers including counselling services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u="sng" dirty="0">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sz="1800" u="sng" dirty="0">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489805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dirty="0"/>
              <a:t>5. Supporting Unpaid Carers (Cont..)</a:t>
            </a:r>
            <a:r>
              <a:rPr lang="en-GB" sz="3200" b="1" dirty="0">
                <a:effectLst/>
                <a:latin typeface="Arial" panose="020B0604020202020204" pitchFamily="34" charset="0"/>
                <a:ea typeface="Calibri" panose="020F0502020204030204" pitchFamily="34" charset="0"/>
                <a:cs typeface="Times New Roman" panose="02020603050405020304" pitchFamily="18" charset="0"/>
              </a:rPr>
              <a:t> </a:t>
            </a:r>
            <a:br>
              <a:rPr lang="en-GB" sz="3200" b="1" dirty="0">
                <a:effectLst/>
                <a:latin typeface="Arial" panose="020B0604020202020204" pitchFamily="34" charset="0"/>
                <a:ea typeface="Calibri" panose="020F0502020204030204" pitchFamily="34" charset="0"/>
                <a:cs typeface="Times New Roman" panose="02020603050405020304" pitchFamily="18" charset="0"/>
              </a:rPr>
            </a:br>
            <a:endParaRPr lang="en-GB" dirty="0"/>
          </a:p>
        </p:txBody>
      </p:sp>
      <p:sp>
        <p:nvSpPr>
          <p:cNvPr id="7171" name="Rectangle 3"/>
          <p:cNvSpPr>
            <a:spLocks noGrp="1" noChangeArrowheads="1"/>
          </p:cNvSpPr>
          <p:nvPr>
            <p:ph type="body" idx="1"/>
          </p:nvPr>
        </p:nvSpPr>
        <p:spPr>
          <a:xfrm>
            <a:off x="381000" y="1124744"/>
            <a:ext cx="8153400" cy="4191000"/>
          </a:xfrm>
        </p:spPr>
        <p:txBody>
          <a:bodyPr/>
          <a:lstStyle/>
          <a:p>
            <a:pPr marL="0" indent="0">
              <a:buNone/>
            </a:pPr>
            <a:r>
              <a:rPr lang="en-GB" sz="1800" u="sng" dirty="0">
                <a:solidFill>
                  <a:srgbClr val="C00000"/>
                </a:solidFill>
                <a:ea typeface="Calibri" panose="020F0502020204030204" pitchFamily="34" charset="0"/>
                <a:cs typeface="Times New Roman" panose="02020603050405020304" pitchFamily="18" charset="0"/>
              </a:rPr>
              <a:t>Key Functions include (Cont..):</a:t>
            </a:r>
            <a:endParaRPr lang="en-GB" sz="1800" dirty="0">
              <a:latin typeface="Arial" panose="020B060402020202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information, training, workshops and support services that help carers </a:t>
            </a:r>
            <a:r>
              <a:rPr lang="en-GB" sz="1800" b="1" dirty="0">
                <a:effectLst/>
                <a:latin typeface="Arial" panose="020B0604020202020204" pitchFamily="34" charset="0"/>
                <a:ea typeface="Calibri" panose="020F0502020204030204" pitchFamily="34" charset="0"/>
                <a:cs typeface="Times New Roman" panose="02020603050405020304" pitchFamily="18" charset="0"/>
              </a:rPr>
              <a:t>build their knowledge and confidence to care, </a:t>
            </a:r>
            <a:r>
              <a:rPr lang="en-GB" sz="1800" dirty="0">
                <a:effectLst/>
                <a:latin typeface="Arial" panose="020B0604020202020204" pitchFamily="34" charset="0"/>
                <a:ea typeface="Calibri" panose="020F0502020204030204" pitchFamily="34" charset="0"/>
                <a:cs typeface="Times New Roman" panose="02020603050405020304" pitchFamily="18" charset="0"/>
              </a:rPr>
              <a:t>and enable carers to continue caring healthily and safely, including Assistive Technology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information, advice, guidance, support and services to maximise the </a:t>
            </a:r>
            <a:r>
              <a:rPr lang="en-GB" sz="1800" b="1" dirty="0">
                <a:effectLst/>
                <a:latin typeface="Arial" panose="020B0604020202020204" pitchFamily="34" charset="0"/>
                <a:ea typeface="Calibri" panose="020F0502020204030204" pitchFamily="34" charset="0"/>
                <a:cs typeface="Times New Roman" panose="02020603050405020304" pitchFamily="18" charset="0"/>
              </a:rPr>
              <a:t>financial wellbeing </a:t>
            </a:r>
            <a:r>
              <a:rPr lang="en-GB" sz="1800" dirty="0">
                <a:effectLst/>
                <a:latin typeface="Arial" panose="020B0604020202020204" pitchFamily="34" charset="0"/>
                <a:ea typeface="Calibri" panose="020F0502020204030204" pitchFamily="34" charset="0"/>
                <a:cs typeface="Times New Roman" panose="02020603050405020304" pitchFamily="18" charset="0"/>
              </a:rPr>
              <a:t>of unpaid carers, including practical support to complete applications/forms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information advice, guidance, support and services to facilitate a life outside of caring, and foster peer and community support networks that help people remain </a:t>
            </a:r>
            <a:r>
              <a:rPr lang="en-GB" sz="1800" b="1" dirty="0">
                <a:effectLst/>
                <a:latin typeface="Arial" panose="020B0604020202020204" pitchFamily="34" charset="0"/>
                <a:ea typeface="Calibri" panose="020F0502020204030204" pitchFamily="34" charset="0"/>
                <a:cs typeface="Times New Roman" panose="02020603050405020304" pitchFamily="18" charset="0"/>
              </a:rPr>
              <a:t>socially included and connected</a:t>
            </a:r>
            <a:r>
              <a:rPr lang="en-GB" sz="1800" dirty="0">
                <a:effectLst/>
                <a:latin typeface="Arial" panose="020B0604020202020204" pitchFamily="34" charset="0"/>
                <a:ea typeface="Calibri" panose="020F0502020204030204" pitchFamily="34"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integrated (across health and adult social care) services and interventions to enable the early identification of unpaid carers </a:t>
            </a:r>
            <a:r>
              <a:rPr lang="en-GB" sz="1800" b="1" dirty="0">
                <a:effectLst/>
                <a:latin typeface="Arial" panose="020B0604020202020204" pitchFamily="34" charset="0"/>
                <a:ea typeface="Calibri" panose="020F0502020204030204" pitchFamily="34" charset="0"/>
                <a:cs typeface="Times New Roman" panose="02020603050405020304" pitchFamily="18" charset="0"/>
              </a:rPr>
              <a:t>early in their caring journey. </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services that support carers to </a:t>
            </a:r>
            <a:r>
              <a:rPr lang="en-GB" sz="1800" b="1" dirty="0">
                <a:effectLst/>
                <a:latin typeface="Arial" panose="020B0604020202020204" pitchFamily="34" charset="0"/>
                <a:ea typeface="Calibri" panose="020F0502020204030204" pitchFamily="34" charset="0"/>
                <a:cs typeface="Times New Roman" panose="02020603050405020304" pitchFamily="18" charset="0"/>
              </a:rPr>
              <a:t>plan for the future</a:t>
            </a:r>
            <a:r>
              <a:rPr lang="en-GB" sz="1800" dirty="0">
                <a:effectLst/>
                <a:latin typeface="Arial" panose="020B0604020202020204" pitchFamily="34" charset="0"/>
                <a:ea typeface="Calibri" panose="020F0502020204030204" pitchFamily="34" charset="0"/>
                <a:cs typeface="Times New Roman" panose="02020603050405020304" pitchFamily="18" charset="0"/>
              </a:rPr>
              <a:t>, manage life transitions and changes including transitional caring responsibilities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services targeted to identify and support unpaid carers at points of crisis and offer </a:t>
            </a:r>
            <a:r>
              <a:rPr lang="en-GB" sz="1800" b="1" dirty="0">
                <a:effectLst/>
                <a:latin typeface="Arial" panose="020B0604020202020204" pitchFamily="34" charset="0"/>
                <a:ea typeface="Calibri" panose="020F0502020204030204" pitchFamily="34" charset="0"/>
                <a:cs typeface="Times New Roman" panose="02020603050405020304" pitchFamily="18" charset="0"/>
              </a:rPr>
              <a:t>emergency support </a:t>
            </a:r>
            <a:r>
              <a:rPr lang="en-GB" sz="1800" dirty="0">
                <a:effectLst/>
                <a:latin typeface="Arial" panose="020B0604020202020204" pitchFamily="34" charset="0"/>
                <a:ea typeface="Calibri" panose="020F0502020204030204" pitchFamily="34" charset="0"/>
                <a:cs typeface="Times New Roman" panose="02020603050405020304" pitchFamily="18" charset="0"/>
              </a:rPr>
              <a:t>to unpaid carers as required.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services that identify, reach and provide tailored information, advice, guidance to unpaid carers with a range of experiences and needs</a:t>
            </a:r>
            <a:endParaRPr lang="en-GB" sz="1800" u="sng" dirty="0">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sz="1800" u="sng" dirty="0">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870929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sz="3200" dirty="0"/>
              <a:t>Background, Context, Engagement </a:t>
            </a:r>
            <a:endParaRPr lang="en-GB" dirty="0"/>
          </a:p>
        </p:txBody>
      </p:sp>
      <p:sp>
        <p:nvSpPr>
          <p:cNvPr id="7171" name="Rectangle 3"/>
          <p:cNvSpPr>
            <a:spLocks noGrp="1" noChangeArrowheads="1"/>
          </p:cNvSpPr>
          <p:nvPr>
            <p:ph type="body" idx="1"/>
          </p:nvPr>
        </p:nvSpPr>
        <p:spPr>
          <a:xfrm>
            <a:off x="381000" y="836712"/>
            <a:ext cx="8153400" cy="4191000"/>
          </a:xfrm>
        </p:spPr>
        <p:txBody>
          <a:bodyPr/>
          <a:lstStyle/>
          <a:p>
            <a:pPr marL="0" indent="0">
              <a:buNone/>
            </a:pPr>
            <a:r>
              <a:rPr lang="en-GB" sz="2000" dirty="0"/>
              <a:t>- The Council’s Adult Social Care service currently commissions Voluntary &amp; Community Sector organisations to provide prevention and early intervention services in the community.</a:t>
            </a:r>
          </a:p>
          <a:p>
            <a:pPr marL="0" indent="0">
              <a:buNone/>
            </a:pPr>
            <a:endParaRPr lang="en-GB" sz="2000" dirty="0"/>
          </a:p>
          <a:p>
            <a:pPr marL="0" indent="0">
              <a:buNone/>
            </a:pPr>
            <a:r>
              <a:rPr lang="en-GB" sz="2000" dirty="0"/>
              <a:t>- This is to support older people, people with disabilities and their carers - primarily those not receiving statutory social care services – to get the right information advice and support, maintain independence and prevent needs escalating where possible.</a:t>
            </a:r>
          </a:p>
          <a:p>
            <a:pPr marL="0" indent="0">
              <a:buNone/>
            </a:pPr>
            <a:r>
              <a:rPr lang="en-GB" sz="2000" dirty="0"/>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2000" dirty="0">
                <a:effectLst/>
                <a:ea typeface="Calibri" panose="020F0502020204030204" pitchFamily="34" charset="0"/>
                <a:cs typeface="Times New Roman" panose="02020603050405020304" pitchFamily="18" charset="0"/>
              </a:rPr>
              <a:t>- These contracts now up for renewal – an opportunity to review what we need going forward.</a:t>
            </a:r>
          </a:p>
          <a:p>
            <a:pPr marL="0" indent="0">
              <a:buNone/>
            </a:pPr>
            <a:endParaRPr lang="en-GB" sz="2000" dirty="0">
              <a:ea typeface="Calibri" panose="020F0502020204030204" pitchFamily="34" charset="0"/>
              <a:cs typeface="Times New Roman" panose="02020603050405020304" pitchFamily="18" charset="0"/>
            </a:endParaRPr>
          </a:p>
          <a:p>
            <a:pPr marL="0" indent="0">
              <a:buNone/>
            </a:pPr>
            <a:r>
              <a:rPr lang="en-GB" sz="2000" dirty="0">
                <a:effectLst/>
                <a:ea typeface="Calibri" panose="020F0502020204030204" pitchFamily="34" charset="0"/>
                <a:cs typeface="Times New Roman" panose="02020603050405020304" pitchFamily="18" charset="0"/>
              </a:rPr>
              <a:t>- Engagement undertaken to shape thinking including consultation with VCS organisations, Public consultation, Market feedback and lived experience focus group (attended by carer ambassadors, quality checkers, co-production framework reps.</a:t>
            </a:r>
          </a:p>
          <a:p>
            <a:pPr marL="0" indent="0">
              <a:buNone/>
            </a:pPr>
            <a:endParaRPr lang="en-GB" sz="2000" dirty="0">
              <a:effectLst/>
              <a:ea typeface="Calibri" panose="020F0502020204030204" pitchFamily="34" charset="0"/>
              <a:cs typeface="Times New Roman" panose="02020603050405020304" pitchFamily="18" charset="0"/>
            </a:endParaRPr>
          </a:p>
          <a:p>
            <a:pPr marL="0" indent="0">
              <a:buNone/>
            </a:pP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599288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sz="3200" dirty="0"/>
              <a:t>PEI Services </a:t>
            </a:r>
            <a:r>
              <a:rPr lang="en-GB" dirty="0"/>
              <a:t>G</a:t>
            </a:r>
            <a:r>
              <a:rPr lang="en-GB" sz="3200" dirty="0"/>
              <a:t>oing </a:t>
            </a:r>
            <a:r>
              <a:rPr lang="en-GB" dirty="0"/>
              <a:t>F</a:t>
            </a:r>
            <a:r>
              <a:rPr lang="en-GB" sz="3200" dirty="0"/>
              <a:t>orward….</a:t>
            </a:r>
            <a:br>
              <a:rPr lang="en-GB" sz="3200" dirty="0"/>
            </a:br>
            <a:br>
              <a:rPr lang="en-GB" sz="3200" dirty="0"/>
            </a:br>
            <a:endParaRPr lang="en-GB" dirty="0"/>
          </a:p>
        </p:txBody>
      </p:sp>
      <p:sp>
        <p:nvSpPr>
          <p:cNvPr id="7171" name="Rectangle 3"/>
          <p:cNvSpPr>
            <a:spLocks noGrp="1" noChangeArrowheads="1"/>
          </p:cNvSpPr>
          <p:nvPr>
            <p:ph type="body" idx="1"/>
          </p:nvPr>
        </p:nvSpPr>
        <p:spPr>
          <a:xfrm>
            <a:off x="354896" y="764704"/>
            <a:ext cx="8153400" cy="4191000"/>
          </a:xfrm>
        </p:spPr>
        <p:txBody>
          <a:bodyPr/>
          <a:lstStyle/>
          <a:p>
            <a:pPr marL="0" indent="0">
              <a:buNone/>
            </a:pPr>
            <a:r>
              <a:rPr lang="en-GB" sz="2000" u="sng" dirty="0">
                <a:solidFill>
                  <a:srgbClr val="C00000"/>
                </a:solidFill>
                <a:effectLst/>
                <a:latin typeface="+mj-lt"/>
                <a:ea typeface="Calibri" panose="020F0502020204030204" pitchFamily="34" charset="0"/>
                <a:cs typeface="Times New Roman" panose="02020603050405020304" pitchFamily="18" charset="0"/>
              </a:rPr>
              <a:t>Overarching Aims</a:t>
            </a:r>
          </a:p>
          <a:p>
            <a:pPr marL="0" indent="0">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The aim of the Council’s Prevention &amp; Early Intervention contracts are to support and enhance the delivery of Enfield Council’s statutory duties, and </a:t>
            </a:r>
            <a:r>
              <a:rPr lang="en-GB" sz="1800" i="1" dirty="0">
                <a:effectLst/>
                <a:latin typeface="Arial" panose="020B0604020202020204" pitchFamily="34" charset="0"/>
                <a:ea typeface="Calibri" panose="020F0502020204030204" pitchFamily="34" charset="0"/>
                <a:cs typeface="Times New Roman" panose="02020603050405020304" pitchFamily="18" charset="0"/>
              </a:rPr>
              <a:t>prevent, reduce or delay </a:t>
            </a:r>
            <a:r>
              <a:rPr lang="en-GB" sz="1800" dirty="0">
                <a:effectLst/>
                <a:latin typeface="Arial" panose="020B0604020202020204" pitchFamily="34" charset="0"/>
                <a:ea typeface="Calibri" panose="020F0502020204030204" pitchFamily="34" charset="0"/>
                <a:cs typeface="Times New Roman" panose="02020603050405020304" pitchFamily="18" charset="0"/>
              </a:rPr>
              <a:t>a person’s need for more intensive health and adult social care services.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This is to help ensure that people who live in Enfield: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Times New Roman" panose="02020603050405020304" pitchFamily="18" charset="0"/>
              <a:buChar char="•"/>
              <a:tabLst>
                <a:tab pos="457200" algn="l"/>
              </a:tabLst>
            </a:pPr>
            <a:r>
              <a:rPr lang="en-GB" sz="1800" dirty="0">
                <a:effectLst/>
                <a:latin typeface="Arial" panose="020B0604020202020204" pitchFamily="34" charset="0"/>
                <a:ea typeface="Calibri" panose="020F0502020204030204" pitchFamily="34" charset="0"/>
                <a:cs typeface="Times New Roman" panose="02020603050405020304" pitchFamily="18" charset="0"/>
              </a:rPr>
              <a:t>receive services that </a:t>
            </a:r>
            <a:r>
              <a:rPr lang="en-GB" sz="1800" b="1" dirty="0">
                <a:effectLst/>
                <a:latin typeface="Arial" panose="020B0604020202020204" pitchFamily="34" charset="0"/>
                <a:ea typeface="Calibri" panose="020F0502020204030204" pitchFamily="34" charset="0"/>
                <a:cs typeface="Times New Roman" panose="02020603050405020304" pitchFamily="18" charset="0"/>
              </a:rPr>
              <a:t>prevent </a:t>
            </a:r>
            <a:r>
              <a:rPr lang="en-GB" sz="1800" dirty="0">
                <a:effectLst/>
                <a:latin typeface="Arial" panose="020B0604020202020204" pitchFamily="34" charset="0"/>
                <a:ea typeface="Calibri" panose="020F0502020204030204" pitchFamily="34" charset="0"/>
                <a:cs typeface="Times New Roman" panose="02020603050405020304" pitchFamily="18" charset="0"/>
              </a:rPr>
              <a:t>their care needs from becoming more serious, or </a:t>
            </a:r>
            <a:r>
              <a:rPr lang="en-GB" sz="1800" b="1" dirty="0">
                <a:effectLst/>
                <a:latin typeface="Arial" panose="020B0604020202020204" pitchFamily="34" charset="0"/>
                <a:ea typeface="Calibri" panose="020F0502020204030204" pitchFamily="34" charset="0"/>
                <a:cs typeface="Times New Roman" panose="02020603050405020304" pitchFamily="18" charset="0"/>
              </a:rPr>
              <a:t>reduce and delay</a:t>
            </a:r>
            <a:r>
              <a:rPr lang="en-GB" sz="1800" dirty="0">
                <a:effectLst/>
                <a:latin typeface="Arial" panose="020B0604020202020204" pitchFamily="34" charset="0"/>
                <a:ea typeface="Calibri" panose="020F0502020204030204" pitchFamily="34" charset="0"/>
                <a:cs typeface="Times New Roman" panose="02020603050405020304" pitchFamily="18" charset="0"/>
              </a:rPr>
              <a:t> the impact of their needs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Times New Roman" panose="02020603050405020304" pitchFamily="18" charset="0"/>
              <a:buChar char="•"/>
              <a:tabLst>
                <a:tab pos="457200" algn="l"/>
              </a:tabLst>
            </a:pPr>
            <a:r>
              <a:rPr lang="en-GB" sz="1800" dirty="0">
                <a:effectLst/>
                <a:latin typeface="Arial" panose="020B0604020202020204" pitchFamily="34" charset="0"/>
                <a:ea typeface="Calibri" panose="020F0502020204030204" pitchFamily="34" charset="0"/>
                <a:cs typeface="Times New Roman" panose="02020603050405020304" pitchFamily="18" charset="0"/>
              </a:rPr>
              <a:t>can get the </a:t>
            </a:r>
            <a:r>
              <a:rPr lang="en-GB" sz="1800" b="1" dirty="0">
                <a:effectLst/>
                <a:latin typeface="Arial" panose="020B0604020202020204" pitchFamily="34" charset="0"/>
                <a:ea typeface="Calibri" panose="020F0502020204030204" pitchFamily="34" charset="0"/>
                <a:cs typeface="Times New Roman" panose="02020603050405020304" pitchFamily="18" charset="0"/>
              </a:rPr>
              <a:t>information and advice </a:t>
            </a:r>
            <a:r>
              <a:rPr lang="en-GB" sz="1800" dirty="0">
                <a:effectLst/>
                <a:latin typeface="Arial" panose="020B0604020202020204" pitchFamily="34" charset="0"/>
                <a:ea typeface="Calibri" panose="020F0502020204030204" pitchFamily="34" charset="0"/>
                <a:cs typeface="Times New Roman" panose="02020603050405020304" pitchFamily="18" charset="0"/>
              </a:rPr>
              <a:t>they need to make good decisions about care and support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Times New Roman" panose="02020603050405020304" pitchFamily="18" charset="0"/>
              <a:buChar char="•"/>
              <a:tabLst>
                <a:tab pos="457200" algn="l"/>
              </a:tabLst>
            </a:pPr>
            <a:r>
              <a:rPr lang="en-GB" sz="1800" dirty="0">
                <a:effectLst/>
                <a:latin typeface="Arial" panose="020B0604020202020204" pitchFamily="34" charset="0"/>
                <a:ea typeface="Calibri" panose="020F0502020204030204" pitchFamily="34" charset="0"/>
                <a:cs typeface="Times New Roman" panose="02020603050405020304" pitchFamily="18" charset="0"/>
              </a:rPr>
              <a:t>have a </a:t>
            </a:r>
            <a:r>
              <a:rPr lang="en-GB" sz="1800" b="1" dirty="0">
                <a:effectLst/>
                <a:latin typeface="Arial" panose="020B0604020202020204" pitchFamily="34" charset="0"/>
                <a:ea typeface="Calibri" panose="020F0502020204030204" pitchFamily="34" charset="0"/>
                <a:cs typeface="Times New Roman" panose="02020603050405020304" pitchFamily="18" charset="0"/>
              </a:rPr>
              <a:t>range of provision </a:t>
            </a:r>
            <a:r>
              <a:rPr lang="en-GB" sz="1800" dirty="0">
                <a:effectLst/>
                <a:latin typeface="Arial" panose="020B0604020202020204" pitchFamily="34" charset="0"/>
                <a:ea typeface="Calibri" panose="020F0502020204030204" pitchFamily="34" charset="0"/>
                <a:cs typeface="Times New Roman" panose="02020603050405020304" pitchFamily="18" charset="0"/>
              </a:rPr>
              <a:t>of high quality, appropriate services to choose from to support their independence, health and wellbeing.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u="sng" dirty="0">
                <a:solidFill>
                  <a:srgbClr val="C00000"/>
                </a:solidFill>
                <a:effectLst/>
                <a:ea typeface="Calibri" panose="020F0502020204030204" pitchFamily="34" charset="0"/>
                <a:cs typeface="Times New Roman" panose="02020603050405020304" pitchFamily="18" charset="0"/>
              </a:rPr>
              <a:t>Who are these services for?</a:t>
            </a:r>
          </a:p>
          <a:p>
            <a:pPr marL="0" indent="0">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Mainly people who are not eligible to receive a package of support or care under the Care Act. </a:t>
            </a:r>
            <a:r>
              <a:rPr lang="en-GB" sz="1800" dirty="0">
                <a:latin typeface="Arial" panose="020B0604020202020204" pitchFamily="34" charset="0"/>
                <a:ea typeface="Calibri" panose="020F0502020204030204" pitchFamily="34" charset="0"/>
                <a:cs typeface="Times New Roman" panose="02020603050405020304" pitchFamily="18" charset="0"/>
              </a:rPr>
              <a:t>H</a:t>
            </a:r>
            <a:r>
              <a:rPr lang="en-GB" sz="1800" dirty="0">
                <a:effectLst/>
                <a:latin typeface="Arial" panose="020B0604020202020204" pitchFamily="34" charset="0"/>
                <a:ea typeface="Calibri" panose="020F0502020204030204" pitchFamily="34" charset="0"/>
                <a:cs typeface="Times New Roman" panose="02020603050405020304" pitchFamily="18" charset="0"/>
              </a:rPr>
              <a:t>owever</a:t>
            </a:r>
            <a:r>
              <a:rPr lang="en-GB" sz="1800" dirty="0">
                <a:latin typeface="Arial" panose="020B0604020202020204" pitchFamily="34" charset="0"/>
                <a:ea typeface="Calibri" panose="020F0502020204030204" pitchFamily="34" charset="0"/>
                <a:cs typeface="Times New Roman" panose="02020603050405020304" pitchFamily="18" charset="0"/>
              </a:rPr>
              <a:t>,</a:t>
            </a:r>
            <a:r>
              <a:rPr lang="en-GB" sz="1800" dirty="0">
                <a:effectLst/>
                <a:latin typeface="Arial" panose="020B0604020202020204" pitchFamily="34" charset="0"/>
                <a:ea typeface="Calibri" panose="020F0502020204030204" pitchFamily="34" charset="0"/>
                <a:cs typeface="Times New Roman" panose="02020603050405020304" pitchFamily="18" charset="0"/>
              </a:rPr>
              <a:t> some people may benefit from accessing Prevention &amp; Early Intervention services to prevent needs escalating. In instances where services are provided to individuals who are eligible to receive statutory support/care services should </a:t>
            </a:r>
            <a:r>
              <a:rPr lang="en-GB" sz="1800" i="1" dirty="0">
                <a:effectLst/>
                <a:latin typeface="Arial" panose="020B0604020202020204" pitchFamily="34" charset="0"/>
                <a:ea typeface="Calibri" panose="020F0502020204030204" pitchFamily="34" charset="0"/>
                <a:cs typeface="Times New Roman" panose="02020603050405020304" pitchFamily="18" charset="0"/>
              </a:rPr>
              <a:t>enhance and </a:t>
            </a:r>
          </a:p>
          <a:p>
            <a:pPr marL="0" indent="0">
              <a:buNone/>
            </a:pPr>
            <a:r>
              <a:rPr lang="en-GB" sz="1800" i="1" dirty="0">
                <a:effectLst/>
                <a:latin typeface="Arial" panose="020B0604020202020204" pitchFamily="34" charset="0"/>
                <a:ea typeface="Calibri" panose="020F0502020204030204" pitchFamily="34" charset="0"/>
                <a:cs typeface="Times New Roman" panose="02020603050405020304" pitchFamily="18" charset="0"/>
              </a:rPr>
              <a:t>not duplicate</a:t>
            </a:r>
            <a:r>
              <a:rPr lang="en-GB" sz="1800" dirty="0">
                <a:effectLst/>
                <a:latin typeface="Arial" panose="020B0604020202020204" pitchFamily="34" charset="0"/>
                <a:ea typeface="Calibri" panose="020F0502020204030204" pitchFamily="34" charset="0"/>
                <a:cs typeface="Times New Roman" panose="02020603050405020304" pitchFamily="18" charset="0"/>
              </a:rPr>
              <a:t> existing provision.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000" u="sng" dirty="0">
              <a:latin typeface="+mj-lt"/>
              <a:ea typeface="Calibri" panose="020F0502020204030204" pitchFamily="34" charset="0"/>
              <a:cs typeface="Times New Roman" panose="02020603050405020304" pitchFamily="18" charset="0"/>
            </a:endParaRPr>
          </a:p>
          <a:p>
            <a:pPr marL="0" indent="0">
              <a:buNone/>
            </a:pPr>
            <a:endParaRPr lang="en-GB" sz="2000" u="sng" dirty="0">
              <a:effectLst/>
              <a:latin typeface="+mj-lt"/>
              <a:ea typeface="Calibri" panose="020F0502020204030204" pitchFamily="34" charset="0"/>
              <a:cs typeface="Times New Roman" panose="02020603050405020304" pitchFamily="18" charset="0"/>
            </a:endParaRPr>
          </a:p>
          <a:p>
            <a:pPr marL="0" indent="0">
              <a:buNone/>
            </a:pPr>
            <a:endParaRPr lang="en-GB" sz="2000" u="sng" dirty="0">
              <a:effectLst/>
              <a:latin typeface="+mj-lt"/>
              <a:ea typeface="Calibri" panose="020F0502020204030204" pitchFamily="34" charset="0"/>
              <a:cs typeface="Times New Roman" panose="02020603050405020304" pitchFamily="18" charset="0"/>
            </a:endParaRPr>
          </a:p>
          <a:p>
            <a:pPr marL="0" indent="0">
              <a:buNone/>
            </a:pPr>
            <a:endParaRPr lang="en-GB" sz="2000" u="sng" dirty="0">
              <a:effectLst/>
              <a:latin typeface="+mj-lt"/>
              <a:ea typeface="Calibri" panose="020F0502020204030204" pitchFamily="34" charset="0"/>
              <a:cs typeface="Times New Roman" panose="02020603050405020304" pitchFamily="18" charset="0"/>
            </a:endParaRPr>
          </a:p>
          <a:p>
            <a:pPr marL="0" indent="0">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741963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pPr marL="0" indent="0">
              <a:buNone/>
            </a:pPr>
            <a:r>
              <a:rPr lang="en-GB" sz="3200" b="1" dirty="0">
                <a:effectLst/>
                <a:latin typeface="Arial" panose="020B0604020202020204" pitchFamily="34" charset="0"/>
                <a:ea typeface="Calibri" panose="020F0502020204030204" pitchFamily="34" charset="0"/>
                <a:cs typeface="Times New Roman" panose="02020603050405020304" pitchFamily="18" charset="0"/>
              </a:rPr>
              <a:t>1: </a:t>
            </a:r>
            <a:r>
              <a:rPr lang="en-GB" sz="3200" dirty="0">
                <a:effectLst/>
                <a:latin typeface="Arial" panose="020B0604020202020204" pitchFamily="34" charset="0"/>
                <a:ea typeface="Calibri" panose="020F0502020204030204" pitchFamily="34" charset="0"/>
                <a:cs typeface="Times New Roman" panose="02020603050405020304" pitchFamily="18" charset="0"/>
              </a:rPr>
              <a:t>Supporting Independence through </a:t>
            </a:r>
            <a:r>
              <a:rPr lang="en-GB" sz="3200" b="1" dirty="0">
                <a:effectLst/>
                <a:latin typeface="Arial" panose="020B0604020202020204" pitchFamily="34" charset="0"/>
                <a:ea typeface="Calibri" panose="020F0502020204030204" pitchFamily="34" charset="0"/>
                <a:cs typeface="Times New Roman" panose="02020603050405020304" pitchFamily="18" charset="0"/>
              </a:rPr>
              <a:t>Information &amp; Advice, Digital Inclusion &amp; Assistive Technology</a:t>
            </a:r>
          </a:p>
        </p:txBody>
      </p:sp>
      <p:sp>
        <p:nvSpPr>
          <p:cNvPr id="7171" name="Rectangle 3"/>
          <p:cNvSpPr>
            <a:spLocks noGrp="1" noChangeArrowheads="1"/>
          </p:cNvSpPr>
          <p:nvPr>
            <p:ph type="body" idx="1"/>
          </p:nvPr>
        </p:nvSpPr>
        <p:spPr>
          <a:xfrm>
            <a:off x="381000" y="1124744"/>
            <a:ext cx="8153400" cy="5184576"/>
          </a:xfrm>
        </p:spPr>
        <p:txBody>
          <a:bodyPr/>
          <a:lstStyle/>
          <a:p>
            <a:pPr marL="0" indent="0">
              <a:buNone/>
            </a:pP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u="sng" dirty="0">
                <a:solidFill>
                  <a:srgbClr val="C00000"/>
                </a:solidFill>
                <a:latin typeface="+mj-lt"/>
                <a:ea typeface="Calibri" panose="020F0502020204030204" pitchFamily="34" charset="0"/>
                <a:cs typeface="Times New Roman" panose="02020603050405020304" pitchFamily="18" charset="0"/>
              </a:rPr>
              <a:t>Aim</a:t>
            </a:r>
          </a:p>
          <a:p>
            <a:pPr marL="0" indent="0">
              <a:buNone/>
            </a:pPr>
            <a:r>
              <a:rPr lang="en-GB" sz="1800" dirty="0">
                <a:latin typeface="Arial" panose="020B0604020202020204" pitchFamily="34" charset="0"/>
                <a:ea typeface="Calibri" panose="020F0502020204030204" pitchFamily="34" charset="0"/>
              </a:rPr>
              <a:t>T</a:t>
            </a:r>
            <a:r>
              <a:rPr lang="en-GB" sz="1800" dirty="0">
                <a:effectLst/>
                <a:latin typeface="Arial" panose="020B0604020202020204" pitchFamily="34" charset="0"/>
                <a:ea typeface="Calibri" panose="020F0502020204030204" pitchFamily="34" charset="0"/>
              </a:rPr>
              <a:t>o ensure people have access to the </a:t>
            </a:r>
            <a:r>
              <a:rPr lang="en-GB" sz="1800" b="1" dirty="0">
                <a:effectLst/>
                <a:latin typeface="Arial" panose="020B0604020202020204" pitchFamily="34" charset="0"/>
                <a:ea typeface="Calibri" panose="020F0502020204030204" pitchFamily="34" charset="0"/>
              </a:rPr>
              <a:t>clear and personalised information </a:t>
            </a:r>
            <a:r>
              <a:rPr lang="en-GB" sz="1800" dirty="0">
                <a:effectLst/>
                <a:latin typeface="Arial" panose="020B0604020202020204" pitchFamily="34" charset="0"/>
                <a:ea typeface="Calibri" panose="020F0502020204030204" pitchFamily="34" charset="0"/>
              </a:rPr>
              <a:t>and about key health, social care and Voluntary Community Sector services to enable people to make </a:t>
            </a:r>
            <a:r>
              <a:rPr lang="en-GB" sz="1800" b="1" dirty="0">
                <a:effectLst/>
                <a:latin typeface="Arial" panose="020B0604020202020204" pitchFamily="34" charset="0"/>
                <a:ea typeface="Calibri" panose="020F0502020204030204" pitchFamily="34" charset="0"/>
              </a:rPr>
              <a:t>informed decisions </a:t>
            </a:r>
            <a:r>
              <a:rPr lang="en-GB" sz="1800" dirty="0">
                <a:effectLst/>
                <a:latin typeface="Arial" panose="020B0604020202020204" pitchFamily="34" charset="0"/>
                <a:ea typeface="Calibri" panose="020F0502020204030204" pitchFamily="34" charset="0"/>
              </a:rPr>
              <a:t>about what services they receive to support their independence, health and wellbeing.</a:t>
            </a:r>
          </a:p>
          <a:p>
            <a:pPr marL="0" indent="0">
              <a:buNone/>
            </a:pPr>
            <a:endParaRPr lang="en-GB" sz="1800" dirty="0">
              <a:effectLst/>
              <a:latin typeface="Arial" panose="020B0604020202020204" pitchFamily="34" charset="0"/>
              <a:ea typeface="Calibri" panose="020F0502020204030204" pitchFamily="34" charset="0"/>
            </a:endParaRPr>
          </a:p>
          <a:p>
            <a:pPr marL="0" indent="0">
              <a:buNone/>
            </a:pPr>
            <a:r>
              <a:rPr lang="en-GB" sz="1800" u="sng" dirty="0">
                <a:solidFill>
                  <a:srgbClr val="C00000"/>
                </a:solidFill>
                <a:latin typeface="+mj-lt"/>
                <a:ea typeface="Calibri" panose="020F0502020204030204" pitchFamily="34" charset="0"/>
                <a:cs typeface="Times New Roman" panose="02020603050405020304" pitchFamily="18" charset="0"/>
              </a:rPr>
              <a:t>Key Functions include:</a:t>
            </a:r>
            <a:endParaRPr lang="en-GB" sz="1800" u="sng" dirty="0">
              <a:solidFill>
                <a:srgbClr val="C00000"/>
              </a:solidFill>
              <a:effectLst/>
              <a:latin typeface="+mj-lt"/>
              <a:ea typeface="Calibri" panose="020F0502020204030204" pitchFamily="34" charset="0"/>
              <a:cs typeface="Times New Roman" panose="02020603050405020304" pitchFamily="18" charset="0"/>
            </a:endParaRPr>
          </a:p>
          <a:p>
            <a:r>
              <a:rPr lang="en-GB" sz="1800" b="0" i="0" u="none" strike="noStrike" baseline="0" dirty="0">
                <a:solidFill>
                  <a:srgbClr val="000000"/>
                </a:solidFill>
                <a:latin typeface="Arial" panose="020B0604020202020204" pitchFamily="34" charset="0"/>
              </a:rPr>
              <a:t>Provide information and advice so that people can make informed choices</a:t>
            </a:r>
          </a:p>
          <a:p>
            <a:r>
              <a:rPr lang="en-GB" sz="1800" b="0" i="0" u="none" strike="noStrike" baseline="0" dirty="0">
                <a:solidFill>
                  <a:srgbClr val="000000"/>
                </a:solidFill>
                <a:latin typeface="Arial" panose="020B0604020202020204" pitchFamily="34" charset="0"/>
              </a:rPr>
              <a:t>Support people to connect with services/activities that promote their independence, health and well-being</a:t>
            </a:r>
          </a:p>
          <a:p>
            <a:r>
              <a:rPr lang="en-GB" sz="1800" b="0" i="0" u="none" strike="noStrike" baseline="0" dirty="0">
                <a:solidFill>
                  <a:srgbClr val="000000"/>
                </a:solidFill>
                <a:latin typeface="Arial" panose="020B0604020202020204" pitchFamily="34" charset="0"/>
              </a:rPr>
              <a:t>Support people to understand entitlements with welfare benefits</a:t>
            </a:r>
          </a:p>
          <a:p>
            <a:r>
              <a:rPr lang="en-GB" sz="1800" b="0" i="0" u="none" strike="noStrike" baseline="0" dirty="0">
                <a:solidFill>
                  <a:srgbClr val="000000"/>
                </a:solidFill>
                <a:latin typeface="Arial" panose="020B0604020202020204" pitchFamily="34" charset="0"/>
              </a:rPr>
              <a:t>Support people to better understand the care and support system, and how they can prepare for the future when they may have care needs</a:t>
            </a:r>
          </a:p>
          <a:p>
            <a:endParaRPr lang="en-GB" sz="1800" b="0" i="0" u="none" strike="noStrike" baseline="0" dirty="0">
              <a:solidFill>
                <a:srgbClr val="000000"/>
              </a:solidFill>
              <a:latin typeface="Arial" panose="020B0604020202020204" pitchFamily="34" charset="0"/>
            </a:endParaRPr>
          </a:p>
          <a:p>
            <a:endParaRPr lang="en-GB" sz="1800"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2587470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CB99D-08B6-FB62-87F7-04ADD4538AB4}"/>
              </a:ext>
            </a:extLst>
          </p:cNvPr>
          <p:cNvSpPr>
            <a:spLocks noGrp="1"/>
          </p:cNvSpPr>
          <p:nvPr>
            <p:ph type="title"/>
          </p:nvPr>
        </p:nvSpPr>
        <p:spPr>
          <a:xfrm>
            <a:off x="495300" y="283096"/>
            <a:ext cx="8153400" cy="1143000"/>
          </a:xfrm>
        </p:spPr>
        <p:txBody>
          <a:bodyPr/>
          <a:lstStyle/>
          <a:p>
            <a:r>
              <a:rPr lang="en-GB" sz="3200" b="1" dirty="0">
                <a:effectLst/>
                <a:latin typeface="Arial" panose="020B0604020202020204" pitchFamily="34" charset="0"/>
                <a:ea typeface="Calibri" panose="020F0502020204030204" pitchFamily="34" charset="0"/>
                <a:cs typeface="Times New Roman" panose="02020603050405020304" pitchFamily="18" charset="0"/>
              </a:rPr>
              <a:t>1: </a:t>
            </a:r>
            <a:r>
              <a:rPr lang="en-GB" sz="3200" dirty="0">
                <a:effectLst/>
                <a:latin typeface="Arial" panose="020B0604020202020204" pitchFamily="34" charset="0"/>
                <a:ea typeface="Calibri" panose="020F0502020204030204" pitchFamily="34" charset="0"/>
                <a:cs typeface="Times New Roman" panose="02020603050405020304" pitchFamily="18" charset="0"/>
              </a:rPr>
              <a:t>Supporting Independence through </a:t>
            </a:r>
            <a:r>
              <a:rPr lang="en-GB" sz="3200" b="1" dirty="0">
                <a:effectLst/>
                <a:latin typeface="Arial" panose="020B0604020202020204" pitchFamily="34" charset="0"/>
                <a:ea typeface="Calibri" panose="020F0502020204030204" pitchFamily="34" charset="0"/>
                <a:cs typeface="Times New Roman" panose="02020603050405020304" pitchFamily="18" charset="0"/>
              </a:rPr>
              <a:t>Information &amp; Advice, Digital Inclusion &amp; Assistive Technology (Cont..)</a:t>
            </a:r>
            <a:endParaRPr lang="en-GB" dirty="0"/>
          </a:p>
        </p:txBody>
      </p:sp>
      <p:sp>
        <p:nvSpPr>
          <p:cNvPr id="3" name="Content Placeholder 2">
            <a:extLst>
              <a:ext uri="{FF2B5EF4-FFF2-40B4-BE49-F238E27FC236}">
                <a16:creationId xmlns:a16="http://schemas.microsoft.com/office/drawing/2014/main" id="{3891F352-2879-1A4B-0D6A-3D438C93E44D}"/>
              </a:ext>
            </a:extLst>
          </p:cNvPr>
          <p:cNvSpPr>
            <a:spLocks noGrp="1"/>
          </p:cNvSpPr>
          <p:nvPr>
            <p:ph idx="1"/>
          </p:nvPr>
        </p:nvSpPr>
        <p:spPr>
          <a:xfrm>
            <a:off x="480100" y="1196752"/>
            <a:ext cx="8153400" cy="4191000"/>
          </a:xfrm>
        </p:spPr>
        <p:txBody>
          <a:bodyPr/>
          <a:lstStyle/>
          <a:p>
            <a:endParaRPr lang="en-GB" sz="2800" u="sng" dirty="0">
              <a:solidFill>
                <a:srgbClr val="C00000"/>
              </a:solidFill>
              <a:ea typeface="Calibri" panose="020F0502020204030204" pitchFamily="34" charset="0"/>
              <a:cs typeface="Times New Roman" panose="02020603050405020304" pitchFamily="18" charset="0"/>
            </a:endParaRPr>
          </a:p>
          <a:p>
            <a:pPr marL="0" indent="0">
              <a:buNone/>
            </a:pPr>
            <a:endParaRPr lang="en-GB" sz="1800" u="sng" dirty="0">
              <a:solidFill>
                <a:srgbClr val="C00000"/>
              </a:solidFill>
              <a:ea typeface="Calibri" panose="020F0502020204030204" pitchFamily="34" charset="0"/>
              <a:cs typeface="Times New Roman" panose="02020603050405020304" pitchFamily="18" charset="0"/>
            </a:endParaRPr>
          </a:p>
          <a:p>
            <a:pPr marL="0" indent="0">
              <a:buNone/>
            </a:pPr>
            <a:r>
              <a:rPr lang="en-GB" sz="1800" u="sng" dirty="0">
                <a:solidFill>
                  <a:srgbClr val="C00000"/>
                </a:solidFill>
                <a:ea typeface="Calibri" panose="020F0502020204030204" pitchFamily="34" charset="0"/>
                <a:cs typeface="Times New Roman" panose="02020603050405020304" pitchFamily="18" charset="0"/>
              </a:rPr>
              <a:t>Key Functions include (Cont..):</a:t>
            </a:r>
          </a:p>
          <a:p>
            <a:r>
              <a:rPr lang="en-GB" sz="1800" b="0" i="0" u="none" strike="noStrike" baseline="0" dirty="0">
                <a:solidFill>
                  <a:srgbClr val="000000"/>
                </a:solidFill>
                <a:latin typeface="Arial" panose="020B0604020202020204" pitchFamily="34" charset="0"/>
              </a:rPr>
              <a:t>Offer digital advice and support, and deliver digital skills training courses for people </a:t>
            </a:r>
          </a:p>
          <a:p>
            <a:r>
              <a:rPr lang="en-GB" sz="1800" b="0" i="0" u="none" strike="noStrike" baseline="0" dirty="0">
                <a:solidFill>
                  <a:srgbClr val="000000"/>
                </a:solidFill>
                <a:latin typeface="Arial" panose="020B0604020202020204" pitchFamily="34" charset="0"/>
              </a:rPr>
              <a:t>Support people to use technology to connect with others</a:t>
            </a:r>
          </a:p>
          <a:p>
            <a:r>
              <a:rPr lang="en-GB" sz="1800" b="0" i="0" u="none" strike="noStrike" baseline="0" dirty="0">
                <a:solidFill>
                  <a:srgbClr val="000000"/>
                </a:solidFill>
                <a:latin typeface="Arial" panose="020B0604020202020204" pitchFamily="34" charset="0"/>
              </a:rPr>
              <a:t>Build confidence and awareness around information security and risks of scamming </a:t>
            </a:r>
          </a:p>
          <a:p>
            <a:r>
              <a:rPr lang="en-GB" sz="1800" dirty="0">
                <a:solidFill>
                  <a:srgbClr val="000000"/>
                </a:solidFill>
                <a:latin typeface="Arial" panose="020B0604020202020204" pitchFamily="34" charset="0"/>
              </a:rPr>
              <a:t>S</a:t>
            </a:r>
            <a:r>
              <a:rPr lang="en-GB" sz="1800" b="0" i="0" u="none" strike="noStrike" baseline="0" dirty="0">
                <a:solidFill>
                  <a:srgbClr val="000000"/>
                </a:solidFill>
                <a:latin typeface="Arial" panose="020B0604020202020204" pitchFamily="34" charset="0"/>
              </a:rPr>
              <a:t>upport people who do not wish to get online with alternate ways of accessing information, advice and services </a:t>
            </a:r>
          </a:p>
          <a:p>
            <a:r>
              <a:rPr lang="en-GB" sz="1800" b="0" i="0" u="none" strike="noStrike" baseline="0" dirty="0">
                <a:solidFill>
                  <a:srgbClr val="000000"/>
                </a:solidFill>
                <a:latin typeface="Arial" panose="020B0604020202020204" pitchFamily="34" charset="0"/>
              </a:rPr>
              <a:t>Promote assistive technology; advise people of the wide </a:t>
            </a:r>
          </a:p>
          <a:p>
            <a:pPr marL="0" indent="0">
              <a:buNone/>
            </a:pPr>
            <a:r>
              <a:rPr lang="en-GB" sz="1800" b="0" i="0" u="none" strike="noStrike" baseline="0" dirty="0">
                <a:solidFill>
                  <a:srgbClr val="000000"/>
                </a:solidFill>
                <a:latin typeface="Arial" panose="020B0604020202020204" pitchFamily="34" charset="0"/>
              </a:rPr>
              <a:t>     range of options available and showcase how assistive technology can support independence 	</a:t>
            </a:r>
          </a:p>
          <a:p>
            <a:pPr marL="0" indent="0">
              <a:buNone/>
            </a:pPr>
            <a:endParaRPr lang="en-GB" sz="1800" b="0" i="0" u="none" strike="noStrike" baseline="0" dirty="0">
              <a:solidFill>
                <a:srgbClr val="000000"/>
              </a:solidFill>
              <a:latin typeface="Arial" panose="020B0604020202020204" pitchFamily="34" charset="0"/>
            </a:endParaRPr>
          </a:p>
          <a:p>
            <a:pPr marL="0" indent="0">
              <a:buNone/>
            </a:pPr>
            <a:endParaRPr lang="en-GB" sz="2800" dirty="0">
              <a:latin typeface="Arial" panose="020B060402020202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607877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dirty="0"/>
              <a:t>2.</a:t>
            </a:r>
            <a:r>
              <a:rPr lang="en-GB" sz="3200" b="1" dirty="0">
                <a:effectLst/>
                <a:latin typeface="Arial" panose="020B0604020202020204" pitchFamily="34" charset="0"/>
                <a:ea typeface="Calibri" panose="020F0502020204030204" pitchFamily="34" charset="0"/>
                <a:cs typeface="Times New Roman" panose="02020603050405020304" pitchFamily="18" charset="0"/>
              </a:rPr>
              <a:t> Advocacy and Inclusion</a:t>
            </a:r>
            <a:br>
              <a:rPr lang="en-GB" sz="3200" b="1" dirty="0">
                <a:effectLst/>
                <a:latin typeface="Arial" panose="020B0604020202020204" pitchFamily="34" charset="0"/>
                <a:ea typeface="Calibri" panose="020F0502020204030204" pitchFamily="34" charset="0"/>
                <a:cs typeface="Times New Roman" panose="02020603050405020304" pitchFamily="18" charset="0"/>
              </a:rPr>
            </a:br>
            <a:endParaRPr lang="en-GB" dirty="0"/>
          </a:p>
        </p:txBody>
      </p:sp>
      <p:sp>
        <p:nvSpPr>
          <p:cNvPr id="7171" name="Rectangle 3"/>
          <p:cNvSpPr>
            <a:spLocks noGrp="1" noChangeArrowheads="1"/>
          </p:cNvSpPr>
          <p:nvPr>
            <p:ph type="body" idx="1"/>
          </p:nvPr>
        </p:nvSpPr>
        <p:spPr>
          <a:xfrm>
            <a:off x="381000" y="1124744"/>
            <a:ext cx="8153400" cy="4191000"/>
          </a:xfrm>
        </p:spPr>
        <p:txBody>
          <a:bodyPr/>
          <a:lstStyle/>
          <a:p>
            <a:pPr marL="0" indent="0">
              <a:buNone/>
            </a:pPr>
            <a:r>
              <a:rPr lang="en-GB" sz="1800" u="sng" dirty="0">
                <a:solidFill>
                  <a:srgbClr val="C00000"/>
                </a:solidFill>
                <a:ea typeface="Calibri" panose="020F0502020204030204" pitchFamily="34" charset="0"/>
                <a:cs typeface="Times New Roman" panose="02020603050405020304" pitchFamily="18" charset="0"/>
              </a:rPr>
              <a:t>Aim</a:t>
            </a:r>
          </a:p>
          <a:p>
            <a:pPr marL="0" indent="0" algn="just">
              <a:buNone/>
              <a:tabLst>
                <a:tab pos="1152525" algn="l"/>
              </a:tabLst>
            </a:pPr>
            <a:r>
              <a:rPr lang="en-GB" sz="1800" dirty="0">
                <a:effectLst/>
                <a:latin typeface="Arial" panose="020B0604020202020204" pitchFamily="34" charset="0"/>
                <a:ea typeface="Calibri" panose="020F0502020204030204" pitchFamily="34" charset="0"/>
                <a:cs typeface="Times New Roman" panose="02020603050405020304" pitchFamily="18" charset="0"/>
              </a:rPr>
              <a:t>The overarching aim of this contract is to improve accessibility and provision to advocacy for vulnerable people and their carers /family in Enfield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1800" u="sng" dirty="0">
                <a:solidFill>
                  <a:srgbClr val="C00000"/>
                </a:solidFill>
                <a:ea typeface="Calibri" panose="020F0502020204030204" pitchFamily="34" charset="0"/>
                <a:cs typeface="Times New Roman" panose="02020603050405020304" pitchFamily="18" charset="0"/>
              </a:rPr>
              <a:t>Key Functions include:</a:t>
            </a: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run an accessible advocacy service for vulnerable people and their families in Enfield</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raise awareness and understanding of service user /carer’s rights, eligibility criteria and assessment and care planning processes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Build service users and carer’s knowledge and confidence when dealing with professionals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support people with support and care needs to make their voice heard to influence and contribute to the design and delivery of services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Provide the right support to enable meaningful co-production of services.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Provision of one-to-one advocates when necessary</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000" u="sng" dirty="0">
              <a:effectLst/>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549830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dirty="0"/>
              <a:t>3.</a:t>
            </a:r>
            <a:r>
              <a:rPr lang="en-GB" sz="3200" b="1" dirty="0">
                <a:effectLst/>
                <a:latin typeface="Arial" panose="020B0604020202020204" pitchFamily="34" charset="0"/>
                <a:ea typeface="Calibri" panose="020F0502020204030204" pitchFamily="34" charset="0"/>
                <a:cs typeface="Times New Roman" panose="02020603050405020304" pitchFamily="18" charset="0"/>
              </a:rPr>
              <a:t> </a:t>
            </a:r>
            <a:r>
              <a:rPr lang="en-GB" b="1" dirty="0">
                <a:effectLst/>
                <a:latin typeface="Arial" panose="020B0604020202020204" pitchFamily="34" charset="0"/>
                <a:ea typeface="Calibri" panose="020F0502020204030204" pitchFamily="34" charset="0"/>
              </a:rPr>
              <a:t>Early Intervention </a:t>
            </a:r>
            <a:br>
              <a:rPr lang="en-GB" sz="3200" b="1" dirty="0">
                <a:effectLst/>
                <a:latin typeface="Arial" panose="020B0604020202020204" pitchFamily="34" charset="0"/>
                <a:ea typeface="Calibri" panose="020F0502020204030204" pitchFamily="34" charset="0"/>
                <a:cs typeface="Times New Roman" panose="02020603050405020304" pitchFamily="18" charset="0"/>
              </a:rPr>
            </a:br>
            <a:endParaRPr lang="en-GB" dirty="0"/>
          </a:p>
        </p:txBody>
      </p:sp>
      <p:sp>
        <p:nvSpPr>
          <p:cNvPr id="7171" name="Rectangle 3"/>
          <p:cNvSpPr>
            <a:spLocks noGrp="1" noChangeArrowheads="1"/>
          </p:cNvSpPr>
          <p:nvPr>
            <p:ph type="body" idx="1"/>
          </p:nvPr>
        </p:nvSpPr>
        <p:spPr>
          <a:xfrm>
            <a:off x="381000" y="1124744"/>
            <a:ext cx="8153400" cy="4191000"/>
          </a:xfrm>
        </p:spPr>
        <p:txBody>
          <a:bodyPr/>
          <a:lstStyle/>
          <a:p>
            <a:pPr marL="0" indent="0">
              <a:buNone/>
            </a:pPr>
            <a:r>
              <a:rPr lang="en-GB" sz="1800" u="sng" dirty="0">
                <a:solidFill>
                  <a:srgbClr val="C00000"/>
                </a:solidFill>
                <a:ea typeface="Calibri" panose="020F0502020204030204" pitchFamily="34" charset="0"/>
                <a:cs typeface="Times New Roman" panose="02020603050405020304" pitchFamily="18" charset="0"/>
              </a:rPr>
              <a:t>Aim</a:t>
            </a:r>
          </a:p>
          <a:p>
            <a:pPr marL="0" indent="0">
              <a:buNone/>
            </a:pPr>
            <a:r>
              <a:rPr lang="en-GB" sz="1800" dirty="0">
                <a:effectLst/>
                <a:latin typeface="Arial" panose="020B0604020202020204" pitchFamily="34" charset="0"/>
                <a:ea typeface="Calibri" panose="020F0502020204030204" pitchFamily="34" charset="0"/>
                <a:cs typeface="Times New Roman" panose="02020603050405020304" pitchFamily="18" charset="0"/>
              </a:rPr>
              <a:t>The aim of this service is to identify and </a:t>
            </a:r>
            <a:r>
              <a:rPr lang="en-GB" sz="1800" b="1" dirty="0">
                <a:effectLst/>
                <a:latin typeface="Arial" panose="020B0604020202020204" pitchFamily="34" charset="0"/>
                <a:ea typeface="Calibri" panose="020F0502020204030204" pitchFamily="34" charset="0"/>
                <a:cs typeface="Times New Roman" panose="02020603050405020304" pitchFamily="18" charset="0"/>
              </a:rPr>
              <a:t>reach</a:t>
            </a:r>
            <a:r>
              <a:rPr lang="en-GB" sz="1800" dirty="0">
                <a:effectLst/>
                <a:latin typeface="Arial" panose="020B0604020202020204" pitchFamily="34" charset="0"/>
                <a:ea typeface="Calibri" panose="020F0502020204030204" pitchFamily="34" charset="0"/>
                <a:cs typeface="Times New Roman" panose="02020603050405020304" pitchFamily="18" charset="0"/>
              </a:rPr>
              <a:t> </a:t>
            </a:r>
            <a:r>
              <a:rPr lang="en-GB" sz="1800" b="1" dirty="0">
                <a:effectLst/>
                <a:latin typeface="Arial" panose="020B0604020202020204" pitchFamily="34" charset="0"/>
                <a:ea typeface="Calibri" panose="020F0502020204030204" pitchFamily="34" charset="0"/>
                <a:cs typeface="Times New Roman" panose="02020603050405020304" pitchFamily="18" charset="0"/>
              </a:rPr>
              <a:t>key groups at risk of escalating need</a:t>
            </a:r>
            <a:r>
              <a:rPr lang="en-GB" sz="1800" dirty="0">
                <a:effectLst/>
                <a:latin typeface="Arial" panose="020B0604020202020204" pitchFamily="34" charset="0"/>
                <a:ea typeface="Calibri" panose="020F0502020204030204" pitchFamily="34" charset="0"/>
                <a:cs typeface="Times New Roman" panose="02020603050405020304" pitchFamily="18" charset="0"/>
              </a:rPr>
              <a:t>,  provide suitable </a:t>
            </a:r>
            <a:r>
              <a:rPr lang="en-GB" sz="1800" b="1" dirty="0">
                <a:effectLst/>
                <a:latin typeface="Arial" panose="020B0604020202020204" pitchFamily="34" charset="0"/>
                <a:ea typeface="Calibri" panose="020F0502020204030204" pitchFamily="34" charset="0"/>
                <a:cs typeface="Times New Roman" panose="02020603050405020304" pitchFamily="18" charset="0"/>
              </a:rPr>
              <a:t>early interventions</a:t>
            </a:r>
            <a:r>
              <a:rPr lang="en-GB" sz="1800" dirty="0">
                <a:effectLst/>
                <a:latin typeface="Arial" panose="020B0604020202020204" pitchFamily="34" charset="0"/>
                <a:ea typeface="Calibri" panose="020F0502020204030204" pitchFamily="34" charset="0"/>
                <a:cs typeface="Times New Roman" panose="02020603050405020304" pitchFamily="18" charset="0"/>
              </a:rPr>
              <a:t> to maximise independence, maximise health (including mental health) and wellbeing, </a:t>
            </a:r>
            <a:r>
              <a:rPr lang="en-GB" sz="1800" b="1" dirty="0">
                <a:effectLst/>
                <a:latin typeface="Arial" panose="020B0604020202020204" pitchFamily="34" charset="0"/>
                <a:ea typeface="Calibri" panose="020F0502020204030204" pitchFamily="34" charset="0"/>
                <a:cs typeface="Times New Roman" panose="02020603050405020304" pitchFamily="18" charset="0"/>
              </a:rPr>
              <a:t>maximise social inclusion</a:t>
            </a:r>
            <a:r>
              <a:rPr lang="en-GB" sz="1800" dirty="0">
                <a:effectLst/>
                <a:latin typeface="Arial" panose="020B0604020202020204" pitchFamily="34" charset="0"/>
                <a:ea typeface="Calibri" panose="020F0502020204030204" pitchFamily="34" charset="0"/>
                <a:cs typeface="Times New Roman" panose="02020603050405020304" pitchFamily="18" charset="0"/>
              </a:rPr>
              <a:t> and </a:t>
            </a:r>
            <a:r>
              <a:rPr lang="en-GB" sz="1800" b="1" dirty="0">
                <a:effectLst/>
                <a:latin typeface="Arial" panose="020B0604020202020204" pitchFamily="34" charset="0"/>
                <a:ea typeface="Calibri" panose="020F0502020204030204" pitchFamily="34" charset="0"/>
                <a:cs typeface="Times New Roman" panose="02020603050405020304" pitchFamily="18" charset="0"/>
              </a:rPr>
              <a:t>reduce loneliness and isolation</a:t>
            </a:r>
            <a:r>
              <a:rPr lang="en-GB" sz="1800" dirty="0">
                <a:effectLst/>
                <a:latin typeface="Arial" panose="020B0604020202020204" pitchFamily="34" charset="0"/>
                <a:ea typeface="Calibri" panose="020F0502020204030204" pitchFamily="34" charset="0"/>
                <a:cs typeface="Times New Roman" panose="02020603050405020304" pitchFamily="18" charset="0"/>
              </a:rPr>
              <a:t>,  maximise the </a:t>
            </a:r>
            <a:r>
              <a:rPr lang="en-GB" sz="1800" b="1" dirty="0">
                <a:effectLst/>
                <a:latin typeface="Arial" panose="020B0604020202020204" pitchFamily="34" charset="0"/>
                <a:ea typeface="Calibri" panose="020F0502020204030204" pitchFamily="34" charset="0"/>
                <a:cs typeface="Times New Roman" panose="02020603050405020304" pitchFamily="18" charset="0"/>
              </a:rPr>
              <a:t>self management </a:t>
            </a:r>
            <a:r>
              <a:rPr lang="en-GB" sz="1800" dirty="0">
                <a:effectLst/>
                <a:latin typeface="Arial" panose="020B0604020202020204" pitchFamily="34" charset="0"/>
                <a:ea typeface="Calibri" panose="020F0502020204030204" pitchFamily="34" charset="0"/>
                <a:cs typeface="Times New Roman" panose="02020603050405020304" pitchFamily="18" charset="0"/>
              </a:rPr>
              <a:t>of conditions and help </a:t>
            </a:r>
            <a:r>
              <a:rPr lang="en-GB" sz="1800" b="1" dirty="0">
                <a:effectLst/>
                <a:latin typeface="Arial" panose="020B0604020202020204" pitchFamily="34" charset="0"/>
                <a:ea typeface="Calibri" panose="020F0502020204030204" pitchFamily="34" charset="0"/>
                <a:cs typeface="Times New Roman" panose="02020603050405020304" pitchFamily="18" charset="0"/>
              </a:rPr>
              <a:t>avoid crisis</a:t>
            </a:r>
            <a:r>
              <a:rPr lang="en-GB" sz="1800" dirty="0">
                <a:effectLst/>
                <a:latin typeface="Arial" panose="020B0604020202020204" pitchFamily="34" charset="0"/>
                <a:ea typeface="Calibri" panose="020F0502020204030204" pitchFamily="34" charset="0"/>
                <a:cs typeface="Times New Roman" panose="02020603050405020304" pitchFamily="18" charset="0"/>
              </a:rPr>
              <a:t> including admissions to hospital.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000" u="sng" dirty="0">
              <a:effectLst/>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960576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dirty="0"/>
              <a:t>3.</a:t>
            </a:r>
            <a:r>
              <a:rPr lang="en-GB" sz="3200" b="1" dirty="0">
                <a:effectLst/>
                <a:latin typeface="Arial" panose="020B0604020202020204" pitchFamily="34" charset="0"/>
                <a:ea typeface="Calibri" panose="020F0502020204030204" pitchFamily="34" charset="0"/>
                <a:cs typeface="Times New Roman" panose="02020603050405020304" pitchFamily="18" charset="0"/>
              </a:rPr>
              <a:t> </a:t>
            </a:r>
            <a:r>
              <a:rPr lang="en-GB" b="1" dirty="0">
                <a:effectLst/>
                <a:latin typeface="Arial" panose="020B0604020202020204" pitchFamily="34" charset="0"/>
                <a:ea typeface="Calibri" panose="020F0502020204030204" pitchFamily="34" charset="0"/>
              </a:rPr>
              <a:t>Early Intervention (Cont..)</a:t>
            </a:r>
            <a:br>
              <a:rPr lang="en-GB" sz="3200" b="1" dirty="0">
                <a:effectLst/>
                <a:latin typeface="Arial" panose="020B0604020202020204" pitchFamily="34" charset="0"/>
                <a:ea typeface="Calibri" panose="020F0502020204030204" pitchFamily="34" charset="0"/>
                <a:cs typeface="Times New Roman" panose="02020603050405020304" pitchFamily="18" charset="0"/>
              </a:rPr>
            </a:br>
            <a:endParaRPr lang="en-GB" dirty="0"/>
          </a:p>
        </p:txBody>
      </p:sp>
      <p:sp>
        <p:nvSpPr>
          <p:cNvPr id="7171" name="Rectangle 3"/>
          <p:cNvSpPr>
            <a:spLocks noGrp="1" noChangeArrowheads="1"/>
          </p:cNvSpPr>
          <p:nvPr>
            <p:ph type="body" idx="1"/>
          </p:nvPr>
        </p:nvSpPr>
        <p:spPr>
          <a:xfrm>
            <a:off x="381000" y="1124744"/>
            <a:ext cx="8153400" cy="4191000"/>
          </a:xfrm>
        </p:spPr>
        <p:txBody>
          <a:bodyPr/>
          <a:lstStyle/>
          <a:p>
            <a:pPr marL="0" indent="0">
              <a:buNone/>
            </a:pPr>
            <a:r>
              <a:rPr lang="en-GB" sz="1800" u="sng" dirty="0">
                <a:solidFill>
                  <a:srgbClr val="C00000"/>
                </a:solidFill>
                <a:ea typeface="Calibri" panose="020F0502020204030204" pitchFamily="34" charset="0"/>
                <a:cs typeface="Times New Roman" panose="02020603050405020304" pitchFamily="18" charset="0"/>
              </a:rPr>
              <a:t>Key Functions include:</a:t>
            </a:r>
            <a:endParaRPr lang="en-GB" sz="1800"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educate and raise awareness and understanding of </a:t>
            </a:r>
            <a:r>
              <a:rPr lang="en-GB" sz="1800" b="1" dirty="0">
                <a:effectLst/>
                <a:latin typeface="Arial" panose="020B0604020202020204" pitchFamily="34" charset="0"/>
                <a:ea typeface="Calibri" panose="020F0502020204030204" pitchFamily="34" charset="0"/>
                <a:cs typeface="Times New Roman" panose="02020603050405020304" pitchFamily="18" charset="0"/>
              </a:rPr>
              <a:t>long term conditions </a:t>
            </a:r>
            <a:r>
              <a:rPr lang="en-GB" sz="1800" dirty="0">
                <a:effectLst/>
                <a:latin typeface="Arial" panose="020B0604020202020204" pitchFamily="34" charset="0"/>
                <a:ea typeface="Calibri" panose="020F0502020204030204" pitchFamily="34" charset="0"/>
                <a:cs typeface="Times New Roman" panose="02020603050405020304" pitchFamily="18" charset="0"/>
              </a:rPr>
              <a:t>and the importance of good health and wellbeing to prevent long term conditions or enable people to live well with these conditions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provide information, advice and low level support services to maintain good </a:t>
            </a:r>
            <a:r>
              <a:rPr lang="en-GB" sz="1800" b="1" dirty="0">
                <a:effectLst/>
                <a:latin typeface="Arial" panose="020B0604020202020204" pitchFamily="34" charset="0"/>
                <a:ea typeface="Calibri" panose="020F0502020204030204" pitchFamily="34" charset="0"/>
                <a:cs typeface="Times New Roman" panose="02020603050405020304" pitchFamily="18" charset="0"/>
              </a:rPr>
              <a:t>health and wellbeing, facilitate independence, self manage</a:t>
            </a:r>
            <a:r>
              <a:rPr lang="en-GB" sz="1800" dirty="0">
                <a:effectLst/>
                <a:latin typeface="Arial" panose="020B0604020202020204" pitchFamily="34" charset="0"/>
                <a:ea typeface="Calibri" panose="020F0502020204030204" pitchFamily="34" charset="0"/>
                <a:cs typeface="Times New Roman" panose="02020603050405020304" pitchFamily="18" charset="0"/>
              </a:rPr>
              <a:t> </a:t>
            </a:r>
            <a:r>
              <a:rPr lang="en-GB" sz="1800" b="1" dirty="0">
                <a:effectLst/>
                <a:latin typeface="Arial" panose="020B0604020202020204" pitchFamily="34" charset="0"/>
                <a:ea typeface="Calibri" panose="020F0502020204030204" pitchFamily="34" charset="0"/>
                <a:cs typeface="Times New Roman" panose="02020603050405020304" pitchFamily="18" charset="0"/>
              </a:rPr>
              <a:t>conditions </a:t>
            </a:r>
            <a:r>
              <a:rPr lang="en-GB" sz="1800" dirty="0">
                <a:effectLst/>
                <a:latin typeface="Arial" panose="020B0604020202020204" pitchFamily="34" charset="0"/>
                <a:ea typeface="Calibri" panose="020F0502020204030204" pitchFamily="34" charset="0"/>
                <a:cs typeface="Times New Roman" panose="02020603050405020304" pitchFamily="18" charset="0"/>
              </a:rPr>
              <a:t>and prevent the onset of chronic health conditions.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identify, reach and engage individuals </a:t>
            </a:r>
            <a:r>
              <a:rPr lang="en-GB" sz="1800" i="1" dirty="0">
                <a:effectLst/>
                <a:latin typeface="Arial" panose="020B0604020202020204" pitchFamily="34" charset="0"/>
                <a:ea typeface="Calibri" panose="020F0502020204030204" pitchFamily="34" charset="0"/>
                <a:cs typeface="Times New Roman" panose="02020603050405020304" pitchFamily="18" charset="0"/>
              </a:rPr>
              <a:t>at </a:t>
            </a:r>
            <a:r>
              <a:rPr lang="en-GB" sz="1800" b="1" i="1" dirty="0">
                <a:effectLst/>
                <a:latin typeface="Arial" panose="020B0604020202020204" pitchFamily="34" charset="0"/>
                <a:ea typeface="Calibri" panose="020F0502020204030204" pitchFamily="34" charset="0"/>
                <a:cs typeface="Times New Roman" panose="02020603050405020304" pitchFamily="18" charset="0"/>
              </a:rPr>
              <a:t>risk of</a:t>
            </a:r>
            <a:r>
              <a:rPr lang="en-GB" sz="1800" b="1" dirty="0">
                <a:effectLst/>
                <a:latin typeface="Arial" panose="020B0604020202020204" pitchFamily="34" charset="0"/>
                <a:ea typeface="Calibri" panose="020F0502020204030204" pitchFamily="34" charset="0"/>
                <a:cs typeface="Times New Roman" panose="02020603050405020304" pitchFamily="18" charset="0"/>
              </a:rPr>
              <a:t> falls </a:t>
            </a:r>
            <a:r>
              <a:rPr lang="en-GB" sz="1800" dirty="0">
                <a:effectLst/>
                <a:latin typeface="Arial" panose="020B0604020202020204" pitchFamily="34" charset="0"/>
                <a:ea typeface="Calibri" panose="020F0502020204030204" pitchFamily="34" charset="0"/>
                <a:cs typeface="Times New Roman" panose="02020603050405020304" pitchFamily="18" charset="0"/>
              </a:rPr>
              <a:t>and provide the information, advice and early intervention services to prevent</a:t>
            </a:r>
            <a:r>
              <a:rPr lang="en-GB" sz="1800" b="1" dirty="0">
                <a:effectLst/>
                <a:latin typeface="Arial" panose="020B0604020202020204" pitchFamily="34" charset="0"/>
                <a:ea typeface="Calibri" panose="020F0502020204030204" pitchFamily="34" charset="0"/>
                <a:cs typeface="Times New Roman" panose="02020603050405020304" pitchFamily="18" charset="0"/>
              </a:rPr>
              <a:t> falls/fractures</a:t>
            </a:r>
            <a:r>
              <a:rPr lang="en-GB" sz="1800" dirty="0">
                <a:effectLst/>
                <a:latin typeface="Arial" panose="020B0604020202020204" pitchFamily="34" charset="0"/>
                <a:ea typeface="Calibri" panose="020F0502020204030204" pitchFamily="34" charset="0"/>
                <a:cs typeface="Times New Roman" panose="02020603050405020304" pitchFamily="18" charset="0"/>
              </a:rPr>
              <a:t> and repeat falls/fractures.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identify and reach and engage people at risk of </a:t>
            </a:r>
            <a:r>
              <a:rPr lang="en-GB" sz="1800" b="1" dirty="0">
                <a:effectLst/>
                <a:latin typeface="Arial" panose="020B0604020202020204" pitchFamily="34" charset="0"/>
                <a:ea typeface="Calibri" panose="020F0502020204030204" pitchFamily="34" charset="0"/>
                <a:cs typeface="Times New Roman" panose="02020603050405020304" pitchFamily="18" charset="0"/>
              </a:rPr>
              <a:t>social isolation and loneliness </a:t>
            </a:r>
            <a:r>
              <a:rPr lang="en-GB" sz="1800" dirty="0">
                <a:effectLst/>
                <a:latin typeface="Arial" panose="020B0604020202020204" pitchFamily="34" charset="0"/>
                <a:ea typeface="Calibri" panose="020F0502020204030204" pitchFamily="34" charset="0"/>
                <a:cs typeface="Times New Roman" panose="02020603050405020304" pitchFamily="18" charset="0"/>
              </a:rPr>
              <a:t>and facilitate social inclusion, peer support, happiness and wellbeing through early intervention services.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support identified groups through running regular clubs and peers support groups etc.</a:t>
            </a:r>
            <a:endParaRPr lang="en-GB" sz="2000" u="sng" dirty="0">
              <a:effectLst/>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420369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304800"/>
            <a:ext cx="8153400" cy="1143000"/>
          </a:xfrm>
        </p:spPr>
        <p:txBody>
          <a:bodyPr/>
          <a:lstStyle/>
          <a:p>
            <a:r>
              <a:rPr lang="en-GB" dirty="0"/>
              <a:t>4.</a:t>
            </a:r>
            <a:r>
              <a:rPr lang="en-GB" sz="3200" b="1" dirty="0">
                <a:effectLst/>
                <a:latin typeface="Arial" panose="020B0604020202020204" pitchFamily="34" charset="0"/>
                <a:ea typeface="Calibri" panose="020F0502020204030204" pitchFamily="34" charset="0"/>
                <a:cs typeface="Times New Roman" panose="02020603050405020304" pitchFamily="18" charset="0"/>
              </a:rPr>
              <a:t> </a:t>
            </a:r>
            <a:r>
              <a:rPr lang="en-GB" b="1" dirty="0">
                <a:effectLst/>
                <a:latin typeface="Arial" panose="020B0604020202020204" pitchFamily="34" charset="0"/>
                <a:ea typeface="Calibri" panose="020F0502020204030204" pitchFamily="34" charset="0"/>
              </a:rPr>
              <a:t>Home from Hospital</a:t>
            </a:r>
            <a:br>
              <a:rPr lang="en-GB" sz="3200" b="1" dirty="0">
                <a:effectLst/>
                <a:latin typeface="Arial" panose="020B0604020202020204" pitchFamily="34" charset="0"/>
                <a:ea typeface="Calibri" panose="020F0502020204030204" pitchFamily="34" charset="0"/>
                <a:cs typeface="Times New Roman" panose="02020603050405020304" pitchFamily="18" charset="0"/>
              </a:rPr>
            </a:br>
            <a:endParaRPr lang="en-GB" dirty="0"/>
          </a:p>
        </p:txBody>
      </p:sp>
      <p:sp>
        <p:nvSpPr>
          <p:cNvPr id="7171" name="Rectangle 3"/>
          <p:cNvSpPr>
            <a:spLocks noGrp="1" noChangeArrowheads="1"/>
          </p:cNvSpPr>
          <p:nvPr>
            <p:ph type="body" idx="1"/>
          </p:nvPr>
        </p:nvSpPr>
        <p:spPr>
          <a:xfrm>
            <a:off x="381000" y="1124744"/>
            <a:ext cx="8153400" cy="4191000"/>
          </a:xfrm>
        </p:spPr>
        <p:txBody>
          <a:bodyPr/>
          <a:lstStyle/>
          <a:p>
            <a:pPr marL="0" indent="0">
              <a:buNone/>
            </a:pPr>
            <a:r>
              <a:rPr lang="en-GB" sz="1800" u="sng" dirty="0">
                <a:solidFill>
                  <a:srgbClr val="C00000"/>
                </a:solidFill>
                <a:ea typeface="Calibri" panose="020F0502020204030204" pitchFamily="34" charset="0"/>
                <a:cs typeface="Times New Roman" panose="02020603050405020304" pitchFamily="18" charset="0"/>
              </a:rPr>
              <a:t>Aim</a:t>
            </a:r>
          </a:p>
          <a:p>
            <a:pPr marL="0" indent="0">
              <a:buNone/>
            </a:pPr>
            <a:r>
              <a:rPr lang="en-GB" sz="1800" dirty="0">
                <a:latin typeface="Arial" panose="020B0604020202020204" pitchFamily="34" charset="0"/>
                <a:ea typeface="Calibri" panose="020F0502020204030204" pitchFamily="34" charset="0"/>
                <a:cs typeface="Times New Roman" panose="02020603050405020304" pitchFamily="18" charset="0"/>
              </a:rPr>
              <a:t>T</a:t>
            </a:r>
            <a:r>
              <a:rPr lang="en-GB" sz="1800" dirty="0">
                <a:effectLst/>
                <a:latin typeface="Arial" panose="020B0604020202020204" pitchFamily="34" charset="0"/>
                <a:ea typeface="Calibri" panose="020F0502020204030204" pitchFamily="34" charset="0"/>
                <a:cs typeface="Times New Roman" panose="02020603050405020304" pitchFamily="18" charset="0"/>
              </a:rPr>
              <a:t>o facilitate recovery from illness and successful hospital discharge through the provision of high quality support in the home, so that people are confident and able to discharge from hospital and live independently in the community.</a:t>
            </a:r>
          </a:p>
          <a:p>
            <a:pPr marL="0" indent="0">
              <a:buNone/>
            </a:pPr>
            <a:r>
              <a:rPr lang="en-GB" sz="1800" u="sng" dirty="0">
                <a:solidFill>
                  <a:srgbClr val="C00000"/>
                </a:solidFill>
                <a:latin typeface="Arial" panose="020B0604020202020204" pitchFamily="34" charset="0"/>
                <a:ea typeface="Calibri" panose="020F0502020204030204" pitchFamily="34" charset="0"/>
                <a:cs typeface="Times New Roman" panose="02020603050405020304" pitchFamily="18" charset="0"/>
              </a:rPr>
              <a:t>Key Functions:</a:t>
            </a:r>
            <a:endParaRPr lang="en-GB" sz="1800" u="sng"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help people care for themselves at home for as long as possible.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Assist and enable smoother, safer discharge processes by supporting carers to be involved in discharge care planning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provide information and advice to support successful hospital discharge, including unpaid carers where appropriate.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help users of the service to feel confident and safe in their home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reduce length of stay in hospital through facilitated early discharge by supporting users to self-care at home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reduce emergency admission and readmission to hospital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To reduce delayed discharges for people not otherwise eligible for social care support </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dirty="0">
                <a:latin typeface="Arial" panose="020B0604020202020204" pitchFamily="34" charset="0"/>
                <a:ea typeface="Calibri" panose="020F0502020204030204" pitchFamily="34" charset="0"/>
              </a:rPr>
              <a:t>H</a:t>
            </a:r>
            <a:r>
              <a:rPr lang="en-GB" sz="1800" dirty="0">
                <a:effectLst/>
                <a:latin typeface="Arial" panose="020B0604020202020204" pitchFamily="34" charset="0"/>
                <a:ea typeface="Calibri" panose="020F0502020204030204" pitchFamily="34" charset="0"/>
              </a:rPr>
              <a:t>elp residents to identify networks that will be able to help support them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000" u="sng" dirty="0">
              <a:effectLst/>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203893810"/>
      </p:ext>
    </p:extLst>
  </p:cSld>
  <p:clrMapOvr>
    <a:masterClrMapping/>
  </p:clrMapOvr>
</p:sld>
</file>

<file path=ppt/theme/theme1.xml><?xml version="1.0" encoding="utf-8"?>
<a:theme xmlns:a="http://schemas.openxmlformats.org/drawingml/2006/main" name="Enfield Template">
  <a:themeElements>
    <a:clrScheme name="Enfield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nfield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Enfield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nfield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nfield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nfield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nfield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nfield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nfield 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nfield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nfield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nfield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nfield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nfield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1805</TotalTime>
  <Words>1515</Words>
  <Application>Microsoft Office PowerPoint</Application>
  <PresentationFormat>On-screen Show (4:3)</PresentationFormat>
  <Paragraphs>130</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Symbol</vt:lpstr>
      <vt:lpstr>Times</vt:lpstr>
      <vt:lpstr>Times New Roman</vt:lpstr>
      <vt:lpstr>Enfield Template</vt:lpstr>
      <vt:lpstr>PowerPoint Presentation</vt:lpstr>
      <vt:lpstr>Background, Context, Engagement </vt:lpstr>
      <vt:lpstr>PEI Services Going Forward….  </vt:lpstr>
      <vt:lpstr>1: Supporting Independence through Information &amp; Advice, Digital Inclusion &amp; Assistive Technology</vt:lpstr>
      <vt:lpstr>1: Supporting Independence through Information &amp; Advice, Digital Inclusion &amp; Assistive Technology (Cont..)</vt:lpstr>
      <vt:lpstr>2. Advocacy and Inclusion </vt:lpstr>
      <vt:lpstr>3. Early Intervention  </vt:lpstr>
      <vt:lpstr>3. Early Intervention (Cont..) </vt:lpstr>
      <vt:lpstr>4. Home from Hospital </vt:lpstr>
      <vt:lpstr>5. Supporting Unpaid Carers  </vt:lpstr>
      <vt:lpstr>5. Supporting Unpaid Carers (Cont..)  </vt:lpstr>
      <vt:lpstr>5. Supporting Unpaid Carers (Cont..)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 Markwick</dc:creator>
  <cp:lastModifiedBy>Jo Ayre</cp:lastModifiedBy>
  <cp:revision>10</cp:revision>
  <cp:lastPrinted>2024-08-05T08:59:54Z</cp:lastPrinted>
  <dcterms:created xsi:type="dcterms:W3CDTF">2024-06-27T10:39:07Z</dcterms:created>
  <dcterms:modified xsi:type="dcterms:W3CDTF">2026-06-25T14:00:15Z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M_SecurityClassification">
    <vt:lpwstr>UNCLASSIFIED</vt:lpwstr>
  </property>
  <property fmtid="{D5CDD505-2E9C-101B-9397-08002B2CF9AE}" pid="3" name="PM_Qualifier">
    <vt:lpwstr/>
  </property>
  <property fmtid="{D5CDD505-2E9C-101B-9397-08002B2CF9AE}" pid="4" name="PM_DisplayValueSecClassificationWithQualifier">
    <vt:lpwstr>UNCLASSIFIED</vt:lpwstr>
  </property>
  <property fmtid="{D5CDD505-2E9C-101B-9397-08002B2CF9AE}" pid="5" name="PM_InsertionValue">
    <vt:lpwstr>Classification: UNCLASSIFIED</vt:lpwstr>
  </property>
  <property fmtid="{D5CDD505-2E9C-101B-9397-08002B2CF9AE}" pid="6" name="PM_Originator_Hash_SHA1">
    <vt:lpwstr>CD5BE0D6C20E853F0684852AC34AF174B2D753ED</vt:lpwstr>
  </property>
  <property fmtid="{D5CDD505-2E9C-101B-9397-08002B2CF9AE}" pid="7" name="PM_Hash_Version">
    <vt:lpwstr>2012.2</vt:lpwstr>
  </property>
  <property fmtid="{D5CDD505-2E9C-101B-9397-08002B2CF9AE}" pid="8" name="PM_Hash_Salt">
    <vt:lpwstr>2117AE6AF45399BFE0F273B2BCA542F0</vt:lpwstr>
  </property>
  <property fmtid="{D5CDD505-2E9C-101B-9397-08002B2CF9AE}" pid="9" name="PM_Hash_SHA1">
    <vt:lpwstr>2D58336EAE1515FB91C562A2023C9E172553E4A3</vt:lpwstr>
  </property>
  <property fmtid="{D5CDD505-2E9C-101B-9397-08002B2CF9AE}" pid="10" name="PM_LastInsertion">
    <vt:lpwstr>UNCLASSIFIED</vt:lpwstr>
  </property>
  <property fmtid="{D5CDD505-2E9C-101B-9397-08002B2CF9AE}" pid="11" name="MSIP_Label_654c3615-41c5-4b89-b528-23679be2a629_Enabled">
    <vt:lpwstr>true</vt:lpwstr>
  </property>
  <property fmtid="{D5CDD505-2E9C-101B-9397-08002B2CF9AE}" pid="12" name="MSIP_Label_654c3615-41c5-4b89-b528-23679be2a629_SetDate">
    <vt:lpwstr>2024-06-27T11:04:21Z</vt:lpwstr>
  </property>
  <property fmtid="{D5CDD505-2E9C-101B-9397-08002B2CF9AE}" pid="13" name="MSIP_Label_654c3615-41c5-4b89-b528-23679be2a629_Method">
    <vt:lpwstr>Privileged</vt:lpwstr>
  </property>
  <property fmtid="{D5CDD505-2E9C-101B-9397-08002B2CF9AE}" pid="14" name="MSIP_Label_654c3615-41c5-4b89-b528-23679be2a629_Name">
    <vt:lpwstr>654c3615-41c5-4b89-b528-23679be2a629</vt:lpwstr>
  </property>
  <property fmtid="{D5CDD505-2E9C-101B-9397-08002B2CF9AE}" pid="15" name="MSIP_Label_654c3615-41c5-4b89-b528-23679be2a629_SiteId">
    <vt:lpwstr>cc18b91d-1bb2-4d9b-ac76-7a4447488d49</vt:lpwstr>
  </property>
  <property fmtid="{D5CDD505-2E9C-101B-9397-08002B2CF9AE}" pid="16" name="MSIP_Label_654c3615-41c5-4b89-b528-23679be2a629_ActionId">
    <vt:lpwstr>9ae70f25-41a6-43f3-a343-97b073194847</vt:lpwstr>
  </property>
  <property fmtid="{D5CDD505-2E9C-101B-9397-08002B2CF9AE}" pid="17" name="MSIP_Label_654c3615-41c5-4b89-b528-23679be2a629_ContentBits">
    <vt:lpwstr>0</vt:lpwstr>
  </property>
</Properties>
</file>