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0" r:id="rId3"/>
  </p:sldMasterIdLst>
  <p:notesMasterIdLst>
    <p:notesMasterId r:id="rId38"/>
  </p:notesMasterIdLst>
  <p:handoutMasterIdLst>
    <p:handoutMasterId r:id="rId39"/>
  </p:handoutMasterIdLst>
  <p:sldIdLst>
    <p:sldId id="284" r:id="rId4"/>
    <p:sldId id="288" r:id="rId5"/>
    <p:sldId id="290" r:id="rId6"/>
    <p:sldId id="298" r:id="rId7"/>
    <p:sldId id="304" r:id="rId8"/>
    <p:sldId id="305" r:id="rId9"/>
    <p:sldId id="303" r:id="rId10"/>
    <p:sldId id="301" r:id="rId11"/>
    <p:sldId id="302" r:id="rId12"/>
    <p:sldId id="308" r:id="rId13"/>
    <p:sldId id="309" r:id="rId14"/>
    <p:sldId id="310" r:id="rId15"/>
    <p:sldId id="311" r:id="rId16"/>
    <p:sldId id="312" r:id="rId17"/>
    <p:sldId id="299" r:id="rId18"/>
    <p:sldId id="300" r:id="rId19"/>
    <p:sldId id="313" r:id="rId20"/>
    <p:sldId id="307" r:id="rId21"/>
    <p:sldId id="314" r:id="rId22"/>
    <p:sldId id="315" r:id="rId23"/>
    <p:sldId id="316" r:id="rId24"/>
    <p:sldId id="317" r:id="rId25"/>
    <p:sldId id="318" r:id="rId26"/>
    <p:sldId id="319" r:id="rId27"/>
    <p:sldId id="320" r:id="rId28"/>
    <p:sldId id="321" r:id="rId29"/>
    <p:sldId id="322" r:id="rId30"/>
    <p:sldId id="323" r:id="rId31"/>
    <p:sldId id="324" r:id="rId32"/>
    <p:sldId id="325" r:id="rId33"/>
    <p:sldId id="326" r:id="rId34"/>
    <p:sldId id="327" r:id="rId35"/>
    <p:sldId id="328" r:id="rId36"/>
    <p:sldId id="329" r:id="rId37"/>
  </p:sldIdLst>
  <p:sldSz cx="9144000" cy="5143500" type="screen16x9"/>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05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07A5B4-3877-4036-A980-7F157F2CF8AB}" v="2" dt="2024-12-03T16:53:11.7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26"/>
  </p:normalViewPr>
  <p:slideViewPr>
    <p:cSldViewPr>
      <p:cViewPr varScale="1">
        <p:scale>
          <a:sx n="146" d="100"/>
          <a:sy n="146" d="100"/>
        </p:scale>
        <p:origin x="630" y="11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17" d="100"/>
          <a:sy n="117" d="100"/>
        </p:scale>
        <p:origin x="5480"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svg"/><Relationship Id="rId1" Type="http://schemas.openxmlformats.org/officeDocument/2006/relationships/image" Target="../media/image4.svg"/><Relationship Id="rId6" Type="http://schemas.openxmlformats.org/officeDocument/2006/relationships/image" Target="../media/image9.svg"/><Relationship Id="rId5" Type="http://schemas.openxmlformats.org/officeDocument/2006/relationships/image" Target="../media/image8.sv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svg"/><Relationship Id="rId1" Type="http://schemas.openxmlformats.org/officeDocument/2006/relationships/image" Target="../media/image4.svg"/><Relationship Id="rId6" Type="http://schemas.openxmlformats.org/officeDocument/2006/relationships/image" Target="../media/image9.svg"/><Relationship Id="rId5" Type="http://schemas.openxmlformats.org/officeDocument/2006/relationships/image" Target="../media/image8.sv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C45177-AFCA-4685-AA5E-1D59F60F91DA}"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E9740C2-5AFF-4DF3-A963-2D3B7D62E6A9}">
      <dgm:prSet/>
      <dgm:spPr/>
      <dgm:t>
        <a:bodyPr/>
        <a:lstStyle/>
        <a:p>
          <a:r>
            <a:rPr lang="en-GB"/>
            <a:t>What does the adult want?</a:t>
          </a:r>
          <a:endParaRPr lang="en-US"/>
        </a:p>
      </dgm:t>
    </dgm:pt>
    <dgm:pt modelId="{57554362-AB98-46A2-8892-E9C119A30371}" type="parTrans" cxnId="{63ADFE34-691B-43BE-AC1F-1B44C5F75358}">
      <dgm:prSet/>
      <dgm:spPr/>
      <dgm:t>
        <a:bodyPr/>
        <a:lstStyle/>
        <a:p>
          <a:endParaRPr lang="en-US"/>
        </a:p>
      </dgm:t>
    </dgm:pt>
    <dgm:pt modelId="{85E3DBC8-1086-4D7B-AF09-09D771BBB72F}" type="sibTrans" cxnId="{63ADFE34-691B-43BE-AC1F-1B44C5F75358}">
      <dgm:prSet/>
      <dgm:spPr/>
      <dgm:t>
        <a:bodyPr/>
        <a:lstStyle/>
        <a:p>
          <a:endParaRPr lang="en-US"/>
        </a:p>
      </dgm:t>
    </dgm:pt>
    <dgm:pt modelId="{528FDD23-D4C4-4F9D-8D6D-DFEC85E199A6}">
      <dgm:prSet/>
      <dgm:spPr/>
      <dgm:t>
        <a:bodyPr/>
        <a:lstStyle/>
        <a:p>
          <a:r>
            <a:rPr lang="en-GB" dirty="0"/>
            <a:t>Do they know that you are referring? If not, why not?</a:t>
          </a:r>
          <a:endParaRPr lang="en-US" dirty="0"/>
        </a:p>
      </dgm:t>
    </dgm:pt>
    <dgm:pt modelId="{D68124D5-B893-4BCB-B0CF-0A356214264A}" type="parTrans" cxnId="{5D39AE35-D9D2-4537-9B95-489ADFC4A7BD}">
      <dgm:prSet/>
      <dgm:spPr/>
      <dgm:t>
        <a:bodyPr/>
        <a:lstStyle/>
        <a:p>
          <a:endParaRPr lang="en-US"/>
        </a:p>
      </dgm:t>
    </dgm:pt>
    <dgm:pt modelId="{6392A75C-DA5A-49F1-9889-5A0B11A8D69E}" type="sibTrans" cxnId="{5D39AE35-D9D2-4537-9B95-489ADFC4A7BD}">
      <dgm:prSet/>
      <dgm:spPr/>
      <dgm:t>
        <a:bodyPr/>
        <a:lstStyle/>
        <a:p>
          <a:endParaRPr lang="en-US"/>
        </a:p>
      </dgm:t>
    </dgm:pt>
    <dgm:pt modelId="{153E6D9E-980B-4AD2-A099-EDD1916E7770}">
      <dgm:prSet/>
      <dgm:spPr/>
      <dgm:t>
        <a:bodyPr/>
        <a:lstStyle/>
        <a:p>
          <a:r>
            <a:rPr lang="en-US"/>
            <a:t>Who else is involved?</a:t>
          </a:r>
        </a:p>
      </dgm:t>
    </dgm:pt>
    <dgm:pt modelId="{1319CB1C-1B82-4984-A9BC-030276AC51C1}" type="parTrans" cxnId="{6AA3EE44-A5AD-403A-AF4B-9F852CAE375F}">
      <dgm:prSet/>
      <dgm:spPr/>
      <dgm:t>
        <a:bodyPr/>
        <a:lstStyle/>
        <a:p>
          <a:endParaRPr lang="en-US"/>
        </a:p>
      </dgm:t>
    </dgm:pt>
    <dgm:pt modelId="{FC9127FA-0CD1-4EDD-9F4F-2B4994CE00C3}" type="sibTrans" cxnId="{6AA3EE44-A5AD-403A-AF4B-9F852CAE375F}">
      <dgm:prSet/>
      <dgm:spPr/>
      <dgm:t>
        <a:bodyPr/>
        <a:lstStyle/>
        <a:p>
          <a:endParaRPr lang="en-US"/>
        </a:p>
      </dgm:t>
    </dgm:pt>
    <dgm:pt modelId="{539FBC66-7E7B-4838-BEA1-B9BD170385E0}">
      <dgm:prSet/>
      <dgm:spPr/>
      <dgm:t>
        <a:bodyPr/>
        <a:lstStyle/>
        <a:p>
          <a:r>
            <a:rPr lang="en-US" dirty="0"/>
            <a:t>What are the risks?</a:t>
          </a:r>
        </a:p>
      </dgm:t>
    </dgm:pt>
    <dgm:pt modelId="{CF1B0D9B-303D-4F99-9939-72F618A727D5}" type="parTrans" cxnId="{10021A0E-A1EB-442E-8EE1-923D7C7DF87B}">
      <dgm:prSet/>
      <dgm:spPr/>
      <dgm:t>
        <a:bodyPr/>
        <a:lstStyle/>
        <a:p>
          <a:endParaRPr lang="en-US"/>
        </a:p>
      </dgm:t>
    </dgm:pt>
    <dgm:pt modelId="{81831452-B5E8-4F8B-A8B5-90389602F56D}" type="sibTrans" cxnId="{10021A0E-A1EB-442E-8EE1-923D7C7DF87B}">
      <dgm:prSet/>
      <dgm:spPr/>
      <dgm:t>
        <a:bodyPr/>
        <a:lstStyle/>
        <a:p>
          <a:endParaRPr lang="en-US"/>
        </a:p>
      </dgm:t>
    </dgm:pt>
    <dgm:pt modelId="{CC752AED-3B29-4B50-A36D-FB7291A2393B}">
      <dgm:prSet/>
      <dgm:spPr/>
      <dgm:t>
        <a:bodyPr/>
        <a:lstStyle/>
        <a:p>
          <a:r>
            <a:rPr lang="en-US" dirty="0"/>
            <a:t>Do you have concerns about their understanding of the risks, ability to retain or understand information </a:t>
          </a:r>
          <a:r>
            <a:rPr lang="en-US" dirty="0" err="1"/>
            <a:t>etc</a:t>
          </a:r>
          <a:r>
            <a:rPr lang="en-US" dirty="0"/>
            <a:t>? Why?</a:t>
          </a:r>
        </a:p>
      </dgm:t>
    </dgm:pt>
    <dgm:pt modelId="{9E78AE63-094B-49BC-AE5F-3661D7ABAC0C}" type="parTrans" cxnId="{968F27FD-82C1-40A8-B562-174099222118}">
      <dgm:prSet/>
      <dgm:spPr/>
      <dgm:t>
        <a:bodyPr/>
        <a:lstStyle/>
        <a:p>
          <a:endParaRPr lang="en-US"/>
        </a:p>
      </dgm:t>
    </dgm:pt>
    <dgm:pt modelId="{0CCAEB29-94BB-458D-A6EA-AD358C55B333}" type="sibTrans" cxnId="{968F27FD-82C1-40A8-B562-174099222118}">
      <dgm:prSet/>
      <dgm:spPr/>
      <dgm:t>
        <a:bodyPr/>
        <a:lstStyle/>
        <a:p>
          <a:endParaRPr lang="en-US"/>
        </a:p>
      </dgm:t>
    </dgm:pt>
    <dgm:pt modelId="{69F3406F-AA3E-4EBD-A5E6-B8B7634A9323}">
      <dgm:prSet/>
      <dgm:spPr/>
      <dgm:t>
        <a:bodyPr/>
        <a:lstStyle/>
        <a:p>
          <a:r>
            <a:rPr lang="en-US"/>
            <a:t>How best can we communicate with them?</a:t>
          </a:r>
        </a:p>
      </dgm:t>
    </dgm:pt>
    <dgm:pt modelId="{18EA9A26-676F-47C0-94DE-6E6A6B5A6211}" type="parTrans" cxnId="{9E0D4E38-6B5B-4E9B-A507-C5C3D3A8C6D6}">
      <dgm:prSet/>
      <dgm:spPr/>
      <dgm:t>
        <a:bodyPr/>
        <a:lstStyle/>
        <a:p>
          <a:endParaRPr lang="en-US"/>
        </a:p>
      </dgm:t>
    </dgm:pt>
    <dgm:pt modelId="{535F3AAC-211C-4AA2-B4A2-8C7F462C673C}" type="sibTrans" cxnId="{9E0D4E38-6B5B-4E9B-A507-C5C3D3A8C6D6}">
      <dgm:prSet/>
      <dgm:spPr/>
      <dgm:t>
        <a:bodyPr/>
        <a:lstStyle/>
        <a:p>
          <a:endParaRPr lang="en-US"/>
        </a:p>
      </dgm:t>
    </dgm:pt>
    <dgm:pt modelId="{128962DD-04CD-498C-8033-BCD8A07BB583}">
      <dgm:prSet/>
      <dgm:spPr/>
      <dgm:t>
        <a:bodyPr/>
        <a:lstStyle/>
        <a:p>
          <a:r>
            <a:rPr lang="en-US" b="1" dirty="0">
              <a:solidFill>
                <a:srgbClr val="FF0000"/>
              </a:solidFill>
            </a:rPr>
            <a:t>Do not restrict access beyond ‘Internal’!</a:t>
          </a:r>
          <a:endParaRPr lang="en-US" dirty="0">
            <a:solidFill>
              <a:srgbClr val="FF0000"/>
            </a:solidFill>
          </a:endParaRPr>
        </a:p>
      </dgm:t>
    </dgm:pt>
    <dgm:pt modelId="{3F3C8A63-AB9E-46AC-B145-4C76BCD1943B}" type="parTrans" cxnId="{5D22CF0B-8D49-43D8-94AE-F73D97FDA949}">
      <dgm:prSet/>
      <dgm:spPr/>
      <dgm:t>
        <a:bodyPr/>
        <a:lstStyle/>
        <a:p>
          <a:endParaRPr lang="en-US"/>
        </a:p>
      </dgm:t>
    </dgm:pt>
    <dgm:pt modelId="{CDA53E90-1891-4713-8EC5-DB887C252E66}" type="sibTrans" cxnId="{5D22CF0B-8D49-43D8-94AE-F73D97FDA949}">
      <dgm:prSet/>
      <dgm:spPr/>
      <dgm:t>
        <a:bodyPr/>
        <a:lstStyle/>
        <a:p>
          <a:endParaRPr lang="en-US"/>
        </a:p>
      </dgm:t>
    </dgm:pt>
    <dgm:pt modelId="{FB08B14B-616B-4DBA-B2F3-6143B0277BED}" type="pres">
      <dgm:prSet presAssocID="{F3C45177-AFCA-4685-AA5E-1D59F60F91DA}" presName="root" presStyleCnt="0">
        <dgm:presLayoutVars>
          <dgm:dir/>
          <dgm:resizeHandles val="exact"/>
        </dgm:presLayoutVars>
      </dgm:prSet>
      <dgm:spPr/>
    </dgm:pt>
    <dgm:pt modelId="{30EA9378-8FB7-4D3F-A15B-99CDC0164B6F}" type="pres">
      <dgm:prSet presAssocID="{7E9740C2-5AFF-4DF3-A963-2D3B7D62E6A9}" presName="compNode" presStyleCnt="0"/>
      <dgm:spPr/>
    </dgm:pt>
    <dgm:pt modelId="{DA05AC79-6713-47E5-A4A0-55FFCCAD488A}" type="pres">
      <dgm:prSet presAssocID="{7E9740C2-5AFF-4DF3-A963-2D3B7D62E6A9}" presName="bgRect" presStyleLbl="bgShp" presStyleIdx="0" presStyleCnt="7"/>
      <dgm:spPr/>
    </dgm:pt>
    <dgm:pt modelId="{87E09895-9128-4B28-8EB4-1F1E8F068689}" type="pres">
      <dgm:prSet presAssocID="{7E9740C2-5AFF-4DF3-A963-2D3B7D62E6A9}" presName="iconRect" presStyleLbl="node1" presStyleIdx="0"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Tongue Face Outline"/>
        </a:ext>
      </dgm:extLst>
    </dgm:pt>
    <dgm:pt modelId="{AF1FC824-7CBE-4843-AA51-781EB47FE049}" type="pres">
      <dgm:prSet presAssocID="{7E9740C2-5AFF-4DF3-A963-2D3B7D62E6A9}" presName="spaceRect" presStyleCnt="0"/>
      <dgm:spPr/>
    </dgm:pt>
    <dgm:pt modelId="{966F19F8-A844-4963-A773-79ECD34562E2}" type="pres">
      <dgm:prSet presAssocID="{7E9740C2-5AFF-4DF3-A963-2D3B7D62E6A9}" presName="parTx" presStyleLbl="revTx" presStyleIdx="0" presStyleCnt="7">
        <dgm:presLayoutVars>
          <dgm:chMax val="0"/>
          <dgm:chPref val="0"/>
        </dgm:presLayoutVars>
      </dgm:prSet>
      <dgm:spPr/>
    </dgm:pt>
    <dgm:pt modelId="{AF579DD3-53A3-4CFD-A52A-E23FFA75BE9F}" type="pres">
      <dgm:prSet presAssocID="{85E3DBC8-1086-4D7B-AF09-09D771BBB72F}" presName="sibTrans" presStyleCnt="0"/>
      <dgm:spPr/>
    </dgm:pt>
    <dgm:pt modelId="{FDB0E27A-E3D6-494F-A33A-23BAB5A17295}" type="pres">
      <dgm:prSet presAssocID="{528FDD23-D4C4-4F9D-8D6D-DFEC85E199A6}" presName="compNode" presStyleCnt="0"/>
      <dgm:spPr/>
    </dgm:pt>
    <dgm:pt modelId="{6D45A3AC-31F6-4E79-826A-47E6FDB82512}" type="pres">
      <dgm:prSet presAssocID="{528FDD23-D4C4-4F9D-8D6D-DFEC85E199A6}" presName="bgRect" presStyleLbl="bgShp" presStyleIdx="1" presStyleCnt="7" custLinFactNeighborX="12494" custLinFactNeighborY="-5887"/>
      <dgm:spPr/>
    </dgm:pt>
    <dgm:pt modelId="{445257D7-41C6-428F-82D3-9FF0B878773B}" type="pres">
      <dgm:prSet presAssocID="{528FDD23-D4C4-4F9D-8D6D-DFEC85E199A6}" presName="iconRect" presStyleLbl="node1" presStyleIdx="1"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rritant"/>
        </a:ext>
      </dgm:extLst>
    </dgm:pt>
    <dgm:pt modelId="{6D91501E-AE11-4163-A397-EBA7FDE4E4D7}" type="pres">
      <dgm:prSet presAssocID="{528FDD23-D4C4-4F9D-8D6D-DFEC85E199A6}" presName="spaceRect" presStyleCnt="0"/>
      <dgm:spPr/>
    </dgm:pt>
    <dgm:pt modelId="{BB463B22-56E4-4EA6-ADC6-C32CDA168125}" type="pres">
      <dgm:prSet presAssocID="{528FDD23-D4C4-4F9D-8D6D-DFEC85E199A6}" presName="parTx" presStyleLbl="revTx" presStyleIdx="1" presStyleCnt="7" custScaleX="112623" custLinFactNeighborX="9627" custLinFactNeighborY="-9983">
        <dgm:presLayoutVars>
          <dgm:chMax val="0"/>
          <dgm:chPref val="0"/>
        </dgm:presLayoutVars>
      </dgm:prSet>
      <dgm:spPr/>
    </dgm:pt>
    <dgm:pt modelId="{45BC7204-3F18-4173-92A0-F6C240A42BC1}" type="pres">
      <dgm:prSet presAssocID="{6392A75C-DA5A-49F1-9889-5A0B11A8D69E}" presName="sibTrans" presStyleCnt="0"/>
      <dgm:spPr/>
    </dgm:pt>
    <dgm:pt modelId="{BC873C54-3474-4A94-9550-12DCAB07B67C}" type="pres">
      <dgm:prSet presAssocID="{153E6D9E-980B-4AD2-A099-EDD1916E7770}" presName="compNode" presStyleCnt="0"/>
      <dgm:spPr/>
    </dgm:pt>
    <dgm:pt modelId="{3BDDA0CB-BFAB-432C-A518-D680E51BB49A}" type="pres">
      <dgm:prSet presAssocID="{153E6D9E-980B-4AD2-A099-EDD1916E7770}" presName="bgRect" presStyleLbl="bgShp" presStyleIdx="2" presStyleCnt="7"/>
      <dgm:spPr/>
    </dgm:pt>
    <dgm:pt modelId="{6E38BCD4-41AB-45F2-B106-AB082813563E}" type="pres">
      <dgm:prSet presAssocID="{153E6D9E-980B-4AD2-A099-EDD1916E7770}" presName="iconRect" presStyleLbl="node1" presStyleIdx="2"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Cheers"/>
        </a:ext>
      </dgm:extLst>
    </dgm:pt>
    <dgm:pt modelId="{DAB59048-0EBB-44C3-91AF-8E57F5EBEA39}" type="pres">
      <dgm:prSet presAssocID="{153E6D9E-980B-4AD2-A099-EDD1916E7770}" presName="spaceRect" presStyleCnt="0"/>
      <dgm:spPr/>
    </dgm:pt>
    <dgm:pt modelId="{049FEA2A-2F94-46EF-9BB5-0181A7388D93}" type="pres">
      <dgm:prSet presAssocID="{153E6D9E-980B-4AD2-A099-EDD1916E7770}" presName="parTx" presStyleLbl="revTx" presStyleIdx="2" presStyleCnt="7">
        <dgm:presLayoutVars>
          <dgm:chMax val="0"/>
          <dgm:chPref val="0"/>
        </dgm:presLayoutVars>
      </dgm:prSet>
      <dgm:spPr/>
    </dgm:pt>
    <dgm:pt modelId="{79104152-5023-40D1-B23B-487197F62708}" type="pres">
      <dgm:prSet presAssocID="{FC9127FA-0CD1-4EDD-9F4F-2B4994CE00C3}" presName="sibTrans" presStyleCnt="0"/>
      <dgm:spPr/>
    </dgm:pt>
    <dgm:pt modelId="{D6492D0B-AA3C-4E82-B005-32BCB36D1A93}" type="pres">
      <dgm:prSet presAssocID="{539FBC66-7E7B-4838-BEA1-B9BD170385E0}" presName="compNode" presStyleCnt="0"/>
      <dgm:spPr/>
    </dgm:pt>
    <dgm:pt modelId="{BB0A55AA-7045-4982-AD95-817015C068AD}" type="pres">
      <dgm:prSet presAssocID="{539FBC66-7E7B-4838-BEA1-B9BD170385E0}" presName="bgRect" presStyleLbl="bgShp" presStyleIdx="3" presStyleCnt="7"/>
      <dgm:spPr/>
    </dgm:pt>
    <dgm:pt modelId="{3A7A9FBE-C044-40A7-8377-D94093E98095}" type="pres">
      <dgm:prSet presAssocID="{539FBC66-7E7B-4838-BEA1-B9BD170385E0}" presName="iconRect" presStyleLbl="node1" presStyleIdx="3"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5C8A0709-6B1F-4A7A-B4FF-9DB88266D171}" type="pres">
      <dgm:prSet presAssocID="{539FBC66-7E7B-4838-BEA1-B9BD170385E0}" presName="spaceRect" presStyleCnt="0"/>
      <dgm:spPr/>
    </dgm:pt>
    <dgm:pt modelId="{1488C0B2-ABB7-42F2-85E7-8BA55CD33AA1}" type="pres">
      <dgm:prSet presAssocID="{539FBC66-7E7B-4838-BEA1-B9BD170385E0}" presName="parTx" presStyleLbl="revTx" presStyleIdx="3" presStyleCnt="7">
        <dgm:presLayoutVars>
          <dgm:chMax val="0"/>
          <dgm:chPref val="0"/>
        </dgm:presLayoutVars>
      </dgm:prSet>
      <dgm:spPr/>
    </dgm:pt>
    <dgm:pt modelId="{85F039A9-9ED0-403A-A706-1EFD1BFA65AD}" type="pres">
      <dgm:prSet presAssocID="{81831452-B5E8-4F8B-A8B5-90389602F56D}" presName="sibTrans" presStyleCnt="0"/>
      <dgm:spPr/>
    </dgm:pt>
    <dgm:pt modelId="{C73B8D40-C39A-4A13-8C11-DB7926160F84}" type="pres">
      <dgm:prSet presAssocID="{CC752AED-3B29-4B50-A36D-FB7291A2393B}" presName="compNode" presStyleCnt="0"/>
      <dgm:spPr/>
    </dgm:pt>
    <dgm:pt modelId="{54EE3D0A-8BD7-49C4-9582-3DCBA7A3F3EB}" type="pres">
      <dgm:prSet presAssocID="{CC752AED-3B29-4B50-A36D-FB7291A2393B}" presName="bgRect" presStyleLbl="bgShp" presStyleIdx="4" presStyleCnt="7"/>
      <dgm:spPr/>
    </dgm:pt>
    <dgm:pt modelId="{E0F30BE9-B6A5-43C1-90BF-A204C014BBE2}" type="pres">
      <dgm:prSet presAssocID="{CC752AED-3B29-4B50-A36D-FB7291A2393B}" presName="iconRect" presStyleLbl="node1" presStyleIdx="4"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Head with Gears"/>
        </a:ext>
      </dgm:extLst>
    </dgm:pt>
    <dgm:pt modelId="{97E46128-F525-408A-A9A2-D9012DC07C5F}" type="pres">
      <dgm:prSet presAssocID="{CC752AED-3B29-4B50-A36D-FB7291A2393B}" presName="spaceRect" presStyleCnt="0"/>
      <dgm:spPr/>
    </dgm:pt>
    <dgm:pt modelId="{CE3F00DA-8B7F-4BD9-966D-56965EFAF3D4}" type="pres">
      <dgm:prSet presAssocID="{CC752AED-3B29-4B50-A36D-FB7291A2393B}" presName="parTx" presStyleLbl="revTx" presStyleIdx="4" presStyleCnt="7" custScaleX="109379">
        <dgm:presLayoutVars>
          <dgm:chMax val="0"/>
          <dgm:chPref val="0"/>
        </dgm:presLayoutVars>
      </dgm:prSet>
      <dgm:spPr/>
    </dgm:pt>
    <dgm:pt modelId="{AC97C991-499A-4FAC-9BD0-2DF2E21AD748}" type="pres">
      <dgm:prSet presAssocID="{0CCAEB29-94BB-458D-A6EA-AD358C55B333}" presName="sibTrans" presStyleCnt="0"/>
      <dgm:spPr/>
    </dgm:pt>
    <dgm:pt modelId="{E562A438-317B-4917-A53D-21ADFABB6875}" type="pres">
      <dgm:prSet presAssocID="{69F3406F-AA3E-4EBD-A5E6-B8B7634A9323}" presName="compNode" presStyleCnt="0"/>
      <dgm:spPr/>
    </dgm:pt>
    <dgm:pt modelId="{ED064C75-F7D1-4AFC-9AD1-4951582FD620}" type="pres">
      <dgm:prSet presAssocID="{69F3406F-AA3E-4EBD-A5E6-B8B7634A9323}" presName="bgRect" presStyleLbl="bgShp" presStyleIdx="5" presStyleCnt="7"/>
      <dgm:spPr/>
    </dgm:pt>
    <dgm:pt modelId="{76F51B12-B2A4-4286-A6F1-1C6004D11417}" type="pres">
      <dgm:prSet presAssocID="{69F3406F-AA3E-4EBD-A5E6-B8B7634A9323}" presName="iconRect" presStyleLbl="node1" presStyleIdx="5"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ard Room"/>
        </a:ext>
      </dgm:extLst>
    </dgm:pt>
    <dgm:pt modelId="{F1AB5E13-18A2-41C5-A197-0B68FD46369B}" type="pres">
      <dgm:prSet presAssocID="{69F3406F-AA3E-4EBD-A5E6-B8B7634A9323}" presName="spaceRect" presStyleCnt="0"/>
      <dgm:spPr/>
    </dgm:pt>
    <dgm:pt modelId="{F1ADFB78-A5FE-47C7-85DB-3940CC7AAA30}" type="pres">
      <dgm:prSet presAssocID="{69F3406F-AA3E-4EBD-A5E6-B8B7634A9323}" presName="parTx" presStyleLbl="revTx" presStyleIdx="5" presStyleCnt="7">
        <dgm:presLayoutVars>
          <dgm:chMax val="0"/>
          <dgm:chPref val="0"/>
        </dgm:presLayoutVars>
      </dgm:prSet>
      <dgm:spPr/>
    </dgm:pt>
    <dgm:pt modelId="{9E43DCAB-5CC3-4C24-988C-8074C515AA56}" type="pres">
      <dgm:prSet presAssocID="{535F3AAC-211C-4AA2-B4A2-8C7F462C673C}" presName="sibTrans" presStyleCnt="0"/>
      <dgm:spPr/>
    </dgm:pt>
    <dgm:pt modelId="{74E4D48A-E790-44D6-B37D-3CE42A0E7535}" type="pres">
      <dgm:prSet presAssocID="{128962DD-04CD-498C-8033-BCD8A07BB583}" presName="compNode" presStyleCnt="0"/>
      <dgm:spPr/>
    </dgm:pt>
    <dgm:pt modelId="{B9284086-DD8A-42A0-AA9F-542D5AB51A56}" type="pres">
      <dgm:prSet presAssocID="{128962DD-04CD-498C-8033-BCD8A07BB583}" presName="bgRect" presStyleLbl="bgShp" presStyleIdx="6" presStyleCnt="7"/>
      <dgm:spPr/>
    </dgm:pt>
    <dgm:pt modelId="{87A30C6C-1EF8-43DF-941A-9956FE6AC60B}" type="pres">
      <dgm:prSet presAssocID="{128962DD-04CD-498C-8033-BCD8A07BB583}" presName="iconRect" presStyleLbl="node1" presStyleIdx="6"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No sign"/>
        </a:ext>
      </dgm:extLst>
    </dgm:pt>
    <dgm:pt modelId="{C728AF56-50FB-40AA-848A-FD550FC47764}" type="pres">
      <dgm:prSet presAssocID="{128962DD-04CD-498C-8033-BCD8A07BB583}" presName="spaceRect" presStyleCnt="0"/>
      <dgm:spPr/>
    </dgm:pt>
    <dgm:pt modelId="{2921C44F-250A-43FB-B95F-F3FC328C423F}" type="pres">
      <dgm:prSet presAssocID="{128962DD-04CD-498C-8033-BCD8A07BB583}" presName="parTx" presStyleLbl="revTx" presStyleIdx="6" presStyleCnt="7">
        <dgm:presLayoutVars>
          <dgm:chMax val="0"/>
          <dgm:chPref val="0"/>
        </dgm:presLayoutVars>
      </dgm:prSet>
      <dgm:spPr/>
    </dgm:pt>
  </dgm:ptLst>
  <dgm:cxnLst>
    <dgm:cxn modelId="{5D22CF0B-8D49-43D8-94AE-F73D97FDA949}" srcId="{F3C45177-AFCA-4685-AA5E-1D59F60F91DA}" destId="{128962DD-04CD-498C-8033-BCD8A07BB583}" srcOrd="6" destOrd="0" parTransId="{3F3C8A63-AB9E-46AC-B145-4C76BCD1943B}" sibTransId="{CDA53E90-1891-4713-8EC5-DB887C252E66}"/>
    <dgm:cxn modelId="{10021A0E-A1EB-442E-8EE1-923D7C7DF87B}" srcId="{F3C45177-AFCA-4685-AA5E-1D59F60F91DA}" destId="{539FBC66-7E7B-4838-BEA1-B9BD170385E0}" srcOrd="3" destOrd="0" parTransId="{CF1B0D9B-303D-4F99-9939-72F618A727D5}" sibTransId="{81831452-B5E8-4F8B-A8B5-90389602F56D}"/>
    <dgm:cxn modelId="{D2F7561D-5EEC-4DFE-AB0A-1A906FB12ABC}" type="presOf" srcId="{7E9740C2-5AFF-4DF3-A963-2D3B7D62E6A9}" destId="{966F19F8-A844-4963-A773-79ECD34562E2}" srcOrd="0" destOrd="0" presId="urn:microsoft.com/office/officeart/2018/2/layout/IconVerticalSolidList"/>
    <dgm:cxn modelId="{34D9342D-199A-4A55-930C-C67732014115}" type="presOf" srcId="{128962DD-04CD-498C-8033-BCD8A07BB583}" destId="{2921C44F-250A-43FB-B95F-F3FC328C423F}" srcOrd="0" destOrd="0" presId="urn:microsoft.com/office/officeart/2018/2/layout/IconVerticalSolidList"/>
    <dgm:cxn modelId="{63ADFE34-691B-43BE-AC1F-1B44C5F75358}" srcId="{F3C45177-AFCA-4685-AA5E-1D59F60F91DA}" destId="{7E9740C2-5AFF-4DF3-A963-2D3B7D62E6A9}" srcOrd="0" destOrd="0" parTransId="{57554362-AB98-46A2-8892-E9C119A30371}" sibTransId="{85E3DBC8-1086-4D7B-AF09-09D771BBB72F}"/>
    <dgm:cxn modelId="{5D39AE35-D9D2-4537-9B95-489ADFC4A7BD}" srcId="{F3C45177-AFCA-4685-AA5E-1D59F60F91DA}" destId="{528FDD23-D4C4-4F9D-8D6D-DFEC85E199A6}" srcOrd="1" destOrd="0" parTransId="{D68124D5-B893-4BCB-B0CF-0A356214264A}" sibTransId="{6392A75C-DA5A-49F1-9889-5A0B11A8D69E}"/>
    <dgm:cxn modelId="{9E0D4E38-6B5B-4E9B-A507-C5C3D3A8C6D6}" srcId="{F3C45177-AFCA-4685-AA5E-1D59F60F91DA}" destId="{69F3406F-AA3E-4EBD-A5E6-B8B7634A9323}" srcOrd="5" destOrd="0" parTransId="{18EA9A26-676F-47C0-94DE-6E6A6B5A6211}" sibTransId="{535F3AAC-211C-4AA2-B4A2-8C7F462C673C}"/>
    <dgm:cxn modelId="{6AA3EE44-A5AD-403A-AF4B-9F852CAE375F}" srcId="{F3C45177-AFCA-4685-AA5E-1D59F60F91DA}" destId="{153E6D9E-980B-4AD2-A099-EDD1916E7770}" srcOrd="2" destOrd="0" parTransId="{1319CB1C-1B82-4984-A9BC-030276AC51C1}" sibTransId="{FC9127FA-0CD1-4EDD-9F4F-2B4994CE00C3}"/>
    <dgm:cxn modelId="{37FF506A-4E70-40FC-B182-A58B1E35152D}" type="presOf" srcId="{CC752AED-3B29-4B50-A36D-FB7291A2393B}" destId="{CE3F00DA-8B7F-4BD9-966D-56965EFAF3D4}" srcOrd="0" destOrd="0" presId="urn:microsoft.com/office/officeart/2018/2/layout/IconVerticalSolidList"/>
    <dgm:cxn modelId="{18AB047D-2B1A-4FF5-8DDA-96A9FF26FA35}" type="presOf" srcId="{69F3406F-AA3E-4EBD-A5E6-B8B7634A9323}" destId="{F1ADFB78-A5FE-47C7-85DB-3940CC7AAA30}" srcOrd="0" destOrd="0" presId="urn:microsoft.com/office/officeart/2018/2/layout/IconVerticalSolidList"/>
    <dgm:cxn modelId="{25CA768E-7ABA-4004-9AF2-CF1517687CDD}" type="presOf" srcId="{153E6D9E-980B-4AD2-A099-EDD1916E7770}" destId="{049FEA2A-2F94-46EF-9BB5-0181A7388D93}" srcOrd="0" destOrd="0" presId="urn:microsoft.com/office/officeart/2018/2/layout/IconVerticalSolidList"/>
    <dgm:cxn modelId="{4E3C1CB9-9EA6-4C92-866F-9B77F06C872D}" type="presOf" srcId="{528FDD23-D4C4-4F9D-8D6D-DFEC85E199A6}" destId="{BB463B22-56E4-4EA6-ADC6-C32CDA168125}" srcOrd="0" destOrd="0" presId="urn:microsoft.com/office/officeart/2018/2/layout/IconVerticalSolidList"/>
    <dgm:cxn modelId="{021A37D0-B469-4893-A3E8-25CE4EE4A9E7}" type="presOf" srcId="{F3C45177-AFCA-4685-AA5E-1D59F60F91DA}" destId="{FB08B14B-616B-4DBA-B2F3-6143B0277BED}" srcOrd="0" destOrd="0" presId="urn:microsoft.com/office/officeart/2018/2/layout/IconVerticalSolidList"/>
    <dgm:cxn modelId="{5DFC86E7-0D85-460A-A441-1702472AC919}" type="presOf" srcId="{539FBC66-7E7B-4838-BEA1-B9BD170385E0}" destId="{1488C0B2-ABB7-42F2-85E7-8BA55CD33AA1}" srcOrd="0" destOrd="0" presId="urn:microsoft.com/office/officeart/2018/2/layout/IconVerticalSolidList"/>
    <dgm:cxn modelId="{968F27FD-82C1-40A8-B562-174099222118}" srcId="{F3C45177-AFCA-4685-AA5E-1D59F60F91DA}" destId="{CC752AED-3B29-4B50-A36D-FB7291A2393B}" srcOrd="4" destOrd="0" parTransId="{9E78AE63-094B-49BC-AE5F-3661D7ABAC0C}" sibTransId="{0CCAEB29-94BB-458D-A6EA-AD358C55B333}"/>
    <dgm:cxn modelId="{38EEA1D0-015E-45BB-9279-8F3CC3FA94B5}" type="presParOf" srcId="{FB08B14B-616B-4DBA-B2F3-6143B0277BED}" destId="{30EA9378-8FB7-4D3F-A15B-99CDC0164B6F}" srcOrd="0" destOrd="0" presId="urn:microsoft.com/office/officeart/2018/2/layout/IconVerticalSolidList"/>
    <dgm:cxn modelId="{7641713D-7B86-4455-84D3-231871C2EE29}" type="presParOf" srcId="{30EA9378-8FB7-4D3F-A15B-99CDC0164B6F}" destId="{DA05AC79-6713-47E5-A4A0-55FFCCAD488A}" srcOrd="0" destOrd="0" presId="urn:microsoft.com/office/officeart/2018/2/layout/IconVerticalSolidList"/>
    <dgm:cxn modelId="{AA181F6E-DA42-4873-9351-DB56081B15F6}" type="presParOf" srcId="{30EA9378-8FB7-4D3F-A15B-99CDC0164B6F}" destId="{87E09895-9128-4B28-8EB4-1F1E8F068689}" srcOrd="1" destOrd="0" presId="urn:microsoft.com/office/officeart/2018/2/layout/IconVerticalSolidList"/>
    <dgm:cxn modelId="{C66F8EB6-83CD-40DE-9208-0F83B21F8963}" type="presParOf" srcId="{30EA9378-8FB7-4D3F-A15B-99CDC0164B6F}" destId="{AF1FC824-7CBE-4843-AA51-781EB47FE049}" srcOrd="2" destOrd="0" presId="urn:microsoft.com/office/officeart/2018/2/layout/IconVerticalSolidList"/>
    <dgm:cxn modelId="{EDBD6391-1175-4D4D-BCD0-3BB73A10F8B9}" type="presParOf" srcId="{30EA9378-8FB7-4D3F-A15B-99CDC0164B6F}" destId="{966F19F8-A844-4963-A773-79ECD34562E2}" srcOrd="3" destOrd="0" presId="urn:microsoft.com/office/officeart/2018/2/layout/IconVerticalSolidList"/>
    <dgm:cxn modelId="{8672F48C-FF24-4D74-87F0-594D5329A2DE}" type="presParOf" srcId="{FB08B14B-616B-4DBA-B2F3-6143B0277BED}" destId="{AF579DD3-53A3-4CFD-A52A-E23FFA75BE9F}" srcOrd="1" destOrd="0" presId="urn:microsoft.com/office/officeart/2018/2/layout/IconVerticalSolidList"/>
    <dgm:cxn modelId="{FB79ED14-EDFE-4D4A-81F4-ADF911E67692}" type="presParOf" srcId="{FB08B14B-616B-4DBA-B2F3-6143B0277BED}" destId="{FDB0E27A-E3D6-494F-A33A-23BAB5A17295}" srcOrd="2" destOrd="0" presId="urn:microsoft.com/office/officeart/2018/2/layout/IconVerticalSolidList"/>
    <dgm:cxn modelId="{8C1C373D-7C89-4163-A65F-D4E3BA00A00D}" type="presParOf" srcId="{FDB0E27A-E3D6-494F-A33A-23BAB5A17295}" destId="{6D45A3AC-31F6-4E79-826A-47E6FDB82512}" srcOrd="0" destOrd="0" presId="urn:microsoft.com/office/officeart/2018/2/layout/IconVerticalSolidList"/>
    <dgm:cxn modelId="{07471BEB-5A7D-4114-82A2-B9D263B034AA}" type="presParOf" srcId="{FDB0E27A-E3D6-494F-A33A-23BAB5A17295}" destId="{445257D7-41C6-428F-82D3-9FF0B878773B}" srcOrd="1" destOrd="0" presId="urn:microsoft.com/office/officeart/2018/2/layout/IconVerticalSolidList"/>
    <dgm:cxn modelId="{5126F0C0-A642-405D-A1B8-F6465A3A5E0B}" type="presParOf" srcId="{FDB0E27A-E3D6-494F-A33A-23BAB5A17295}" destId="{6D91501E-AE11-4163-A397-EBA7FDE4E4D7}" srcOrd="2" destOrd="0" presId="urn:microsoft.com/office/officeart/2018/2/layout/IconVerticalSolidList"/>
    <dgm:cxn modelId="{05FC6127-BD39-41EF-BB5B-9CDEA42DD561}" type="presParOf" srcId="{FDB0E27A-E3D6-494F-A33A-23BAB5A17295}" destId="{BB463B22-56E4-4EA6-ADC6-C32CDA168125}" srcOrd="3" destOrd="0" presId="urn:microsoft.com/office/officeart/2018/2/layout/IconVerticalSolidList"/>
    <dgm:cxn modelId="{8D45066E-7FF7-4512-930E-697693721F6F}" type="presParOf" srcId="{FB08B14B-616B-4DBA-B2F3-6143B0277BED}" destId="{45BC7204-3F18-4173-92A0-F6C240A42BC1}" srcOrd="3" destOrd="0" presId="urn:microsoft.com/office/officeart/2018/2/layout/IconVerticalSolidList"/>
    <dgm:cxn modelId="{73F85594-10A8-4580-862E-90FD7FBBBC0F}" type="presParOf" srcId="{FB08B14B-616B-4DBA-B2F3-6143B0277BED}" destId="{BC873C54-3474-4A94-9550-12DCAB07B67C}" srcOrd="4" destOrd="0" presId="urn:microsoft.com/office/officeart/2018/2/layout/IconVerticalSolidList"/>
    <dgm:cxn modelId="{C6548B0F-26D5-4252-9032-63F14EDA7BC6}" type="presParOf" srcId="{BC873C54-3474-4A94-9550-12DCAB07B67C}" destId="{3BDDA0CB-BFAB-432C-A518-D680E51BB49A}" srcOrd="0" destOrd="0" presId="urn:microsoft.com/office/officeart/2018/2/layout/IconVerticalSolidList"/>
    <dgm:cxn modelId="{DFF759E5-0765-4E2F-A504-17B99F9266D9}" type="presParOf" srcId="{BC873C54-3474-4A94-9550-12DCAB07B67C}" destId="{6E38BCD4-41AB-45F2-B106-AB082813563E}" srcOrd="1" destOrd="0" presId="urn:microsoft.com/office/officeart/2018/2/layout/IconVerticalSolidList"/>
    <dgm:cxn modelId="{B2254293-D8DC-495C-9EDE-51D942937FBA}" type="presParOf" srcId="{BC873C54-3474-4A94-9550-12DCAB07B67C}" destId="{DAB59048-0EBB-44C3-91AF-8E57F5EBEA39}" srcOrd="2" destOrd="0" presId="urn:microsoft.com/office/officeart/2018/2/layout/IconVerticalSolidList"/>
    <dgm:cxn modelId="{A387A0D9-B7C4-4863-8C16-C719E6DC430C}" type="presParOf" srcId="{BC873C54-3474-4A94-9550-12DCAB07B67C}" destId="{049FEA2A-2F94-46EF-9BB5-0181A7388D93}" srcOrd="3" destOrd="0" presId="urn:microsoft.com/office/officeart/2018/2/layout/IconVerticalSolidList"/>
    <dgm:cxn modelId="{D8780275-A10A-42B4-825E-B727CDC60C47}" type="presParOf" srcId="{FB08B14B-616B-4DBA-B2F3-6143B0277BED}" destId="{79104152-5023-40D1-B23B-487197F62708}" srcOrd="5" destOrd="0" presId="urn:microsoft.com/office/officeart/2018/2/layout/IconVerticalSolidList"/>
    <dgm:cxn modelId="{49492493-2223-4C56-A7E8-A2C1A1012B07}" type="presParOf" srcId="{FB08B14B-616B-4DBA-B2F3-6143B0277BED}" destId="{D6492D0B-AA3C-4E82-B005-32BCB36D1A93}" srcOrd="6" destOrd="0" presId="urn:microsoft.com/office/officeart/2018/2/layout/IconVerticalSolidList"/>
    <dgm:cxn modelId="{89F312BC-7EB6-4167-A3E5-7D414E408A5E}" type="presParOf" srcId="{D6492D0B-AA3C-4E82-B005-32BCB36D1A93}" destId="{BB0A55AA-7045-4982-AD95-817015C068AD}" srcOrd="0" destOrd="0" presId="urn:microsoft.com/office/officeart/2018/2/layout/IconVerticalSolidList"/>
    <dgm:cxn modelId="{5D3591DD-0F86-4ECA-B1E8-A6F36FD12749}" type="presParOf" srcId="{D6492D0B-AA3C-4E82-B005-32BCB36D1A93}" destId="{3A7A9FBE-C044-40A7-8377-D94093E98095}" srcOrd="1" destOrd="0" presId="urn:microsoft.com/office/officeart/2018/2/layout/IconVerticalSolidList"/>
    <dgm:cxn modelId="{5A925975-F99B-419F-B7F7-3FE42B0617D0}" type="presParOf" srcId="{D6492D0B-AA3C-4E82-B005-32BCB36D1A93}" destId="{5C8A0709-6B1F-4A7A-B4FF-9DB88266D171}" srcOrd="2" destOrd="0" presId="urn:microsoft.com/office/officeart/2018/2/layout/IconVerticalSolidList"/>
    <dgm:cxn modelId="{A759ED69-4D6F-496B-A312-BA7B4D076817}" type="presParOf" srcId="{D6492D0B-AA3C-4E82-B005-32BCB36D1A93}" destId="{1488C0B2-ABB7-42F2-85E7-8BA55CD33AA1}" srcOrd="3" destOrd="0" presId="urn:microsoft.com/office/officeart/2018/2/layout/IconVerticalSolidList"/>
    <dgm:cxn modelId="{6F7D5E80-8EAF-42F2-99AC-3C4FF0423054}" type="presParOf" srcId="{FB08B14B-616B-4DBA-B2F3-6143B0277BED}" destId="{85F039A9-9ED0-403A-A706-1EFD1BFA65AD}" srcOrd="7" destOrd="0" presId="urn:microsoft.com/office/officeart/2018/2/layout/IconVerticalSolidList"/>
    <dgm:cxn modelId="{84D4F39C-F223-4C07-A811-1A779B368E2C}" type="presParOf" srcId="{FB08B14B-616B-4DBA-B2F3-6143B0277BED}" destId="{C73B8D40-C39A-4A13-8C11-DB7926160F84}" srcOrd="8" destOrd="0" presId="urn:microsoft.com/office/officeart/2018/2/layout/IconVerticalSolidList"/>
    <dgm:cxn modelId="{363DC532-F2AD-44FA-8783-6852E4EAB679}" type="presParOf" srcId="{C73B8D40-C39A-4A13-8C11-DB7926160F84}" destId="{54EE3D0A-8BD7-49C4-9582-3DCBA7A3F3EB}" srcOrd="0" destOrd="0" presId="urn:microsoft.com/office/officeart/2018/2/layout/IconVerticalSolidList"/>
    <dgm:cxn modelId="{51AA145C-C525-4184-9141-771AE0ABF787}" type="presParOf" srcId="{C73B8D40-C39A-4A13-8C11-DB7926160F84}" destId="{E0F30BE9-B6A5-43C1-90BF-A204C014BBE2}" srcOrd="1" destOrd="0" presId="urn:microsoft.com/office/officeart/2018/2/layout/IconVerticalSolidList"/>
    <dgm:cxn modelId="{14467A8C-272D-453C-9BD3-B6FD663E1868}" type="presParOf" srcId="{C73B8D40-C39A-4A13-8C11-DB7926160F84}" destId="{97E46128-F525-408A-A9A2-D9012DC07C5F}" srcOrd="2" destOrd="0" presId="urn:microsoft.com/office/officeart/2018/2/layout/IconVerticalSolidList"/>
    <dgm:cxn modelId="{2767DFC6-8F56-495C-AE09-16B217E3CD8E}" type="presParOf" srcId="{C73B8D40-C39A-4A13-8C11-DB7926160F84}" destId="{CE3F00DA-8B7F-4BD9-966D-56965EFAF3D4}" srcOrd="3" destOrd="0" presId="urn:microsoft.com/office/officeart/2018/2/layout/IconVerticalSolidList"/>
    <dgm:cxn modelId="{4E8A94AD-5B24-43DC-B552-821504A5A5F8}" type="presParOf" srcId="{FB08B14B-616B-4DBA-B2F3-6143B0277BED}" destId="{AC97C991-499A-4FAC-9BD0-2DF2E21AD748}" srcOrd="9" destOrd="0" presId="urn:microsoft.com/office/officeart/2018/2/layout/IconVerticalSolidList"/>
    <dgm:cxn modelId="{9BA80141-7A82-4BE7-AAFB-D56D65D77A69}" type="presParOf" srcId="{FB08B14B-616B-4DBA-B2F3-6143B0277BED}" destId="{E562A438-317B-4917-A53D-21ADFABB6875}" srcOrd="10" destOrd="0" presId="urn:microsoft.com/office/officeart/2018/2/layout/IconVerticalSolidList"/>
    <dgm:cxn modelId="{594F518E-1A3B-48BE-A594-C2CC6961F326}" type="presParOf" srcId="{E562A438-317B-4917-A53D-21ADFABB6875}" destId="{ED064C75-F7D1-4AFC-9AD1-4951582FD620}" srcOrd="0" destOrd="0" presId="urn:microsoft.com/office/officeart/2018/2/layout/IconVerticalSolidList"/>
    <dgm:cxn modelId="{6046DE06-56FE-46F4-943C-20E11AA6133E}" type="presParOf" srcId="{E562A438-317B-4917-A53D-21ADFABB6875}" destId="{76F51B12-B2A4-4286-A6F1-1C6004D11417}" srcOrd="1" destOrd="0" presId="urn:microsoft.com/office/officeart/2018/2/layout/IconVerticalSolidList"/>
    <dgm:cxn modelId="{CF674CB8-F0EB-49BC-AA6D-B6E6314E6CB0}" type="presParOf" srcId="{E562A438-317B-4917-A53D-21ADFABB6875}" destId="{F1AB5E13-18A2-41C5-A197-0B68FD46369B}" srcOrd="2" destOrd="0" presId="urn:microsoft.com/office/officeart/2018/2/layout/IconVerticalSolidList"/>
    <dgm:cxn modelId="{E32A9F03-5C55-4A18-8A2A-262C15C3DDE9}" type="presParOf" srcId="{E562A438-317B-4917-A53D-21ADFABB6875}" destId="{F1ADFB78-A5FE-47C7-85DB-3940CC7AAA30}" srcOrd="3" destOrd="0" presId="urn:microsoft.com/office/officeart/2018/2/layout/IconVerticalSolidList"/>
    <dgm:cxn modelId="{A6562AD9-6977-4F17-ADAD-A62A86996CA6}" type="presParOf" srcId="{FB08B14B-616B-4DBA-B2F3-6143B0277BED}" destId="{9E43DCAB-5CC3-4C24-988C-8074C515AA56}" srcOrd="11" destOrd="0" presId="urn:microsoft.com/office/officeart/2018/2/layout/IconVerticalSolidList"/>
    <dgm:cxn modelId="{E3DE08C0-CC80-4FED-B089-6816DEDC1794}" type="presParOf" srcId="{FB08B14B-616B-4DBA-B2F3-6143B0277BED}" destId="{74E4D48A-E790-44D6-B37D-3CE42A0E7535}" srcOrd="12" destOrd="0" presId="urn:microsoft.com/office/officeart/2018/2/layout/IconVerticalSolidList"/>
    <dgm:cxn modelId="{C0685101-4E74-4655-830D-3FD65937163D}" type="presParOf" srcId="{74E4D48A-E790-44D6-B37D-3CE42A0E7535}" destId="{B9284086-DD8A-42A0-AA9F-542D5AB51A56}" srcOrd="0" destOrd="0" presId="urn:microsoft.com/office/officeart/2018/2/layout/IconVerticalSolidList"/>
    <dgm:cxn modelId="{368DE378-1AD7-4D59-B1A0-5F56EA8806BC}" type="presParOf" srcId="{74E4D48A-E790-44D6-B37D-3CE42A0E7535}" destId="{87A30C6C-1EF8-43DF-941A-9956FE6AC60B}" srcOrd="1" destOrd="0" presId="urn:microsoft.com/office/officeart/2018/2/layout/IconVerticalSolidList"/>
    <dgm:cxn modelId="{DED66210-2E57-4E4B-B10E-3DF8F26C3C55}" type="presParOf" srcId="{74E4D48A-E790-44D6-B37D-3CE42A0E7535}" destId="{C728AF56-50FB-40AA-848A-FD550FC47764}" srcOrd="2" destOrd="0" presId="urn:microsoft.com/office/officeart/2018/2/layout/IconVerticalSolidList"/>
    <dgm:cxn modelId="{03057569-F3D1-4792-9E10-D8FAD6A512F6}" type="presParOf" srcId="{74E4D48A-E790-44D6-B37D-3CE42A0E7535}" destId="{2921C44F-250A-43FB-B95F-F3FC328C423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5AC79-6713-47E5-A4A0-55FFCCAD488A}">
      <dsp:nvSpPr>
        <dsp:cNvPr id="0" name=""/>
        <dsp:cNvSpPr/>
      </dsp:nvSpPr>
      <dsp:spPr>
        <a:xfrm>
          <a:off x="-66630" y="7205"/>
          <a:ext cx="3833813" cy="41301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E09895-9128-4B28-8EB4-1F1E8F068689}">
      <dsp:nvSpPr>
        <dsp:cNvPr id="0" name=""/>
        <dsp:cNvSpPr/>
      </dsp:nvSpPr>
      <dsp:spPr>
        <a:xfrm>
          <a:off x="58306" y="100133"/>
          <a:ext cx="227602" cy="22715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66F19F8-A844-4963-A773-79ECD34562E2}">
      <dsp:nvSpPr>
        <dsp:cNvPr id="0" name=""/>
        <dsp:cNvSpPr/>
      </dsp:nvSpPr>
      <dsp:spPr>
        <a:xfrm>
          <a:off x="410845" y="7205"/>
          <a:ext cx="3282427" cy="545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755" tIns="57755" rIns="57755" bIns="57755" numCol="1" spcCol="1270" anchor="ctr" anchorCtr="0">
          <a:noAutofit/>
        </a:bodyPr>
        <a:lstStyle/>
        <a:p>
          <a:pPr marL="0" lvl="0" indent="0" algn="l" defTabSz="622300">
            <a:lnSpc>
              <a:spcPct val="90000"/>
            </a:lnSpc>
            <a:spcBef>
              <a:spcPct val="0"/>
            </a:spcBef>
            <a:spcAft>
              <a:spcPct val="35000"/>
            </a:spcAft>
            <a:buNone/>
          </a:pPr>
          <a:r>
            <a:rPr lang="en-GB" sz="1400" kern="1200"/>
            <a:t>What does the adult want?</a:t>
          </a:r>
          <a:endParaRPr lang="en-US" sz="1400" kern="1200"/>
        </a:p>
      </dsp:txBody>
      <dsp:txXfrm>
        <a:off x="410845" y="7205"/>
        <a:ext cx="3282427" cy="545711"/>
      </dsp:txXfrm>
    </dsp:sp>
    <dsp:sp modelId="{6D45A3AC-31F6-4E79-826A-47E6FDB82512}">
      <dsp:nvSpPr>
        <dsp:cNvPr id="0" name=""/>
        <dsp:cNvSpPr/>
      </dsp:nvSpPr>
      <dsp:spPr>
        <a:xfrm>
          <a:off x="0" y="665031"/>
          <a:ext cx="3833813" cy="41301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5257D7-41C6-428F-82D3-9FF0B878773B}">
      <dsp:nvSpPr>
        <dsp:cNvPr id="0" name=""/>
        <dsp:cNvSpPr/>
      </dsp:nvSpPr>
      <dsp:spPr>
        <a:xfrm>
          <a:off x="58306" y="782273"/>
          <a:ext cx="227602" cy="22715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463B22-56E4-4EA6-ADC6-C32CDA168125}">
      <dsp:nvSpPr>
        <dsp:cNvPr id="0" name=""/>
        <dsp:cNvSpPr/>
      </dsp:nvSpPr>
      <dsp:spPr>
        <a:xfrm>
          <a:off x="203675" y="634867"/>
          <a:ext cx="3696768" cy="545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755" tIns="57755" rIns="57755" bIns="57755" numCol="1" spcCol="1270" anchor="ctr" anchorCtr="0">
          <a:noAutofit/>
        </a:bodyPr>
        <a:lstStyle/>
        <a:p>
          <a:pPr marL="0" lvl="0" indent="0" algn="l" defTabSz="622300">
            <a:lnSpc>
              <a:spcPct val="90000"/>
            </a:lnSpc>
            <a:spcBef>
              <a:spcPct val="0"/>
            </a:spcBef>
            <a:spcAft>
              <a:spcPct val="35000"/>
            </a:spcAft>
            <a:buNone/>
          </a:pPr>
          <a:r>
            <a:rPr lang="en-GB" sz="1400" kern="1200" dirty="0"/>
            <a:t>Do they know that you are referring? If not, why not?</a:t>
          </a:r>
          <a:endParaRPr lang="en-US" sz="1400" kern="1200" dirty="0"/>
        </a:p>
      </dsp:txBody>
      <dsp:txXfrm>
        <a:off x="203675" y="634867"/>
        <a:ext cx="3696768" cy="545711"/>
      </dsp:txXfrm>
    </dsp:sp>
    <dsp:sp modelId="{3BDDA0CB-BFAB-432C-A518-D680E51BB49A}">
      <dsp:nvSpPr>
        <dsp:cNvPr id="0" name=""/>
        <dsp:cNvSpPr/>
      </dsp:nvSpPr>
      <dsp:spPr>
        <a:xfrm>
          <a:off x="-66630" y="1371485"/>
          <a:ext cx="3833813" cy="41301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38BCD4-41AB-45F2-B106-AB082813563E}">
      <dsp:nvSpPr>
        <dsp:cNvPr id="0" name=""/>
        <dsp:cNvSpPr/>
      </dsp:nvSpPr>
      <dsp:spPr>
        <a:xfrm>
          <a:off x="58306" y="1464413"/>
          <a:ext cx="227602" cy="22715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49FEA2A-2F94-46EF-9BB5-0181A7388D93}">
      <dsp:nvSpPr>
        <dsp:cNvPr id="0" name=""/>
        <dsp:cNvSpPr/>
      </dsp:nvSpPr>
      <dsp:spPr>
        <a:xfrm>
          <a:off x="410845" y="1371485"/>
          <a:ext cx="3282427" cy="545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755" tIns="57755" rIns="57755" bIns="57755" numCol="1" spcCol="1270" anchor="ctr" anchorCtr="0">
          <a:noAutofit/>
        </a:bodyPr>
        <a:lstStyle/>
        <a:p>
          <a:pPr marL="0" lvl="0" indent="0" algn="l" defTabSz="622300">
            <a:lnSpc>
              <a:spcPct val="90000"/>
            </a:lnSpc>
            <a:spcBef>
              <a:spcPct val="0"/>
            </a:spcBef>
            <a:spcAft>
              <a:spcPct val="35000"/>
            </a:spcAft>
            <a:buNone/>
          </a:pPr>
          <a:r>
            <a:rPr lang="en-US" sz="1400" kern="1200"/>
            <a:t>Who else is involved?</a:t>
          </a:r>
        </a:p>
      </dsp:txBody>
      <dsp:txXfrm>
        <a:off x="410845" y="1371485"/>
        <a:ext cx="3282427" cy="545711"/>
      </dsp:txXfrm>
    </dsp:sp>
    <dsp:sp modelId="{BB0A55AA-7045-4982-AD95-817015C068AD}">
      <dsp:nvSpPr>
        <dsp:cNvPr id="0" name=""/>
        <dsp:cNvSpPr/>
      </dsp:nvSpPr>
      <dsp:spPr>
        <a:xfrm>
          <a:off x="-66630" y="2053625"/>
          <a:ext cx="3833813" cy="41301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7A9FBE-C044-40A7-8377-D94093E98095}">
      <dsp:nvSpPr>
        <dsp:cNvPr id="0" name=""/>
        <dsp:cNvSpPr/>
      </dsp:nvSpPr>
      <dsp:spPr>
        <a:xfrm>
          <a:off x="58306" y="2146553"/>
          <a:ext cx="227602" cy="22715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88C0B2-ABB7-42F2-85E7-8BA55CD33AA1}">
      <dsp:nvSpPr>
        <dsp:cNvPr id="0" name=""/>
        <dsp:cNvSpPr/>
      </dsp:nvSpPr>
      <dsp:spPr>
        <a:xfrm>
          <a:off x="410845" y="2053625"/>
          <a:ext cx="3282427" cy="545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755" tIns="57755" rIns="57755" bIns="57755" numCol="1" spcCol="1270" anchor="ctr" anchorCtr="0">
          <a:noAutofit/>
        </a:bodyPr>
        <a:lstStyle/>
        <a:p>
          <a:pPr marL="0" lvl="0" indent="0" algn="l" defTabSz="622300">
            <a:lnSpc>
              <a:spcPct val="90000"/>
            </a:lnSpc>
            <a:spcBef>
              <a:spcPct val="0"/>
            </a:spcBef>
            <a:spcAft>
              <a:spcPct val="35000"/>
            </a:spcAft>
            <a:buNone/>
          </a:pPr>
          <a:r>
            <a:rPr lang="en-US" sz="1400" kern="1200" dirty="0"/>
            <a:t>What are the risks?</a:t>
          </a:r>
        </a:p>
      </dsp:txBody>
      <dsp:txXfrm>
        <a:off x="410845" y="2053625"/>
        <a:ext cx="3282427" cy="545711"/>
      </dsp:txXfrm>
    </dsp:sp>
    <dsp:sp modelId="{54EE3D0A-8BD7-49C4-9582-3DCBA7A3F3EB}">
      <dsp:nvSpPr>
        <dsp:cNvPr id="0" name=""/>
        <dsp:cNvSpPr/>
      </dsp:nvSpPr>
      <dsp:spPr>
        <a:xfrm>
          <a:off x="-66630" y="2735764"/>
          <a:ext cx="3833813" cy="41301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F30BE9-B6A5-43C1-90BF-A204C014BBE2}">
      <dsp:nvSpPr>
        <dsp:cNvPr id="0" name=""/>
        <dsp:cNvSpPr/>
      </dsp:nvSpPr>
      <dsp:spPr>
        <a:xfrm>
          <a:off x="58306" y="2828693"/>
          <a:ext cx="227602" cy="22715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3F00DA-8B7F-4BD9-966D-56965EFAF3D4}">
      <dsp:nvSpPr>
        <dsp:cNvPr id="0" name=""/>
        <dsp:cNvSpPr/>
      </dsp:nvSpPr>
      <dsp:spPr>
        <a:xfrm>
          <a:off x="256916" y="2735764"/>
          <a:ext cx="3590286" cy="545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755" tIns="57755" rIns="57755" bIns="57755" numCol="1" spcCol="1270" anchor="ctr" anchorCtr="0">
          <a:noAutofit/>
        </a:bodyPr>
        <a:lstStyle/>
        <a:p>
          <a:pPr marL="0" lvl="0" indent="0" algn="l" defTabSz="622300">
            <a:lnSpc>
              <a:spcPct val="90000"/>
            </a:lnSpc>
            <a:spcBef>
              <a:spcPct val="0"/>
            </a:spcBef>
            <a:spcAft>
              <a:spcPct val="35000"/>
            </a:spcAft>
            <a:buNone/>
          </a:pPr>
          <a:r>
            <a:rPr lang="en-US" sz="1400" kern="1200" dirty="0"/>
            <a:t>Do you have concerns about their understanding of the risks, ability to retain or understand information </a:t>
          </a:r>
          <a:r>
            <a:rPr lang="en-US" sz="1400" kern="1200" dirty="0" err="1"/>
            <a:t>etc</a:t>
          </a:r>
          <a:r>
            <a:rPr lang="en-US" sz="1400" kern="1200" dirty="0"/>
            <a:t>? Why?</a:t>
          </a:r>
        </a:p>
      </dsp:txBody>
      <dsp:txXfrm>
        <a:off x="256916" y="2735764"/>
        <a:ext cx="3590286" cy="545711"/>
      </dsp:txXfrm>
    </dsp:sp>
    <dsp:sp modelId="{ED064C75-F7D1-4AFC-9AD1-4951582FD620}">
      <dsp:nvSpPr>
        <dsp:cNvPr id="0" name=""/>
        <dsp:cNvSpPr/>
      </dsp:nvSpPr>
      <dsp:spPr>
        <a:xfrm>
          <a:off x="-66630" y="3417904"/>
          <a:ext cx="3833813" cy="41301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F51B12-B2A4-4286-A6F1-1C6004D11417}">
      <dsp:nvSpPr>
        <dsp:cNvPr id="0" name=""/>
        <dsp:cNvSpPr/>
      </dsp:nvSpPr>
      <dsp:spPr>
        <a:xfrm>
          <a:off x="58306" y="3510833"/>
          <a:ext cx="227602" cy="22715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1ADFB78-A5FE-47C7-85DB-3940CC7AAA30}">
      <dsp:nvSpPr>
        <dsp:cNvPr id="0" name=""/>
        <dsp:cNvSpPr/>
      </dsp:nvSpPr>
      <dsp:spPr>
        <a:xfrm>
          <a:off x="410845" y="3417904"/>
          <a:ext cx="3282427" cy="545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755" tIns="57755" rIns="57755" bIns="57755" numCol="1" spcCol="1270" anchor="ctr" anchorCtr="0">
          <a:noAutofit/>
        </a:bodyPr>
        <a:lstStyle/>
        <a:p>
          <a:pPr marL="0" lvl="0" indent="0" algn="l" defTabSz="622300">
            <a:lnSpc>
              <a:spcPct val="90000"/>
            </a:lnSpc>
            <a:spcBef>
              <a:spcPct val="0"/>
            </a:spcBef>
            <a:spcAft>
              <a:spcPct val="35000"/>
            </a:spcAft>
            <a:buNone/>
          </a:pPr>
          <a:r>
            <a:rPr lang="en-US" sz="1400" kern="1200"/>
            <a:t>How best can we communicate with them?</a:t>
          </a:r>
        </a:p>
      </dsp:txBody>
      <dsp:txXfrm>
        <a:off x="410845" y="3417904"/>
        <a:ext cx="3282427" cy="545711"/>
      </dsp:txXfrm>
    </dsp:sp>
    <dsp:sp modelId="{B9284086-DD8A-42A0-AA9F-542D5AB51A56}">
      <dsp:nvSpPr>
        <dsp:cNvPr id="0" name=""/>
        <dsp:cNvSpPr/>
      </dsp:nvSpPr>
      <dsp:spPr>
        <a:xfrm>
          <a:off x="-66630" y="4100044"/>
          <a:ext cx="3833813" cy="41301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A30C6C-1EF8-43DF-941A-9956FE6AC60B}">
      <dsp:nvSpPr>
        <dsp:cNvPr id="0" name=""/>
        <dsp:cNvSpPr/>
      </dsp:nvSpPr>
      <dsp:spPr>
        <a:xfrm>
          <a:off x="58306" y="4192972"/>
          <a:ext cx="227602" cy="22715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921C44F-250A-43FB-B95F-F3FC328C423F}">
      <dsp:nvSpPr>
        <dsp:cNvPr id="0" name=""/>
        <dsp:cNvSpPr/>
      </dsp:nvSpPr>
      <dsp:spPr>
        <a:xfrm>
          <a:off x="410845" y="4100044"/>
          <a:ext cx="3282427" cy="545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755" tIns="57755" rIns="57755" bIns="57755"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rgbClr val="FF0000"/>
              </a:solidFill>
            </a:rPr>
            <a:t>Do not restrict access beyond ‘Internal’!</a:t>
          </a:r>
          <a:endParaRPr lang="en-US" sz="1400" kern="1200" dirty="0">
            <a:solidFill>
              <a:srgbClr val="FF0000"/>
            </a:solidFill>
          </a:endParaRPr>
        </a:p>
      </dsp:txBody>
      <dsp:txXfrm>
        <a:off x="410845" y="4100044"/>
        <a:ext cx="3282427" cy="54571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3C05D3-1398-82FA-F191-1C43CC96F16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charset="0"/>
                <a:ea typeface="ＭＳ Ｐゴシック" charset="0"/>
                <a:cs typeface="+mn-cs"/>
              </a:defRPr>
            </a:lvl1pPr>
          </a:lstStyle>
          <a:p>
            <a:pPr>
              <a:defRPr/>
            </a:pPr>
            <a:endParaRPr lang="en-US"/>
          </a:p>
        </p:txBody>
      </p:sp>
      <p:sp>
        <p:nvSpPr>
          <p:cNvPr id="3" name="Date Placeholder 2">
            <a:extLst>
              <a:ext uri="{FF2B5EF4-FFF2-40B4-BE49-F238E27FC236}">
                <a16:creationId xmlns:a16="http://schemas.microsoft.com/office/drawing/2014/main" id="{FAA7522F-E197-6677-E81E-05950F6E7882}"/>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Times" pitchFamily="2" charset="0"/>
              </a:defRPr>
            </a:lvl1pPr>
          </a:lstStyle>
          <a:p>
            <a:pPr>
              <a:defRPr/>
            </a:pPr>
            <a:fld id="{332111FA-FE94-0648-B733-C5ECDF9C05AB}" type="datetimeFigureOut">
              <a:rPr lang="en-US" altLang="en-US"/>
              <a:pPr>
                <a:defRPr/>
              </a:pPr>
              <a:t>6/25/2026</a:t>
            </a:fld>
            <a:endParaRPr lang="en-US" altLang="en-US"/>
          </a:p>
        </p:txBody>
      </p:sp>
      <p:sp>
        <p:nvSpPr>
          <p:cNvPr id="4" name="Footer Placeholder 3">
            <a:extLst>
              <a:ext uri="{FF2B5EF4-FFF2-40B4-BE49-F238E27FC236}">
                <a16:creationId xmlns:a16="http://schemas.microsoft.com/office/drawing/2014/main" id="{B6520790-E393-A44B-6B72-7CC9A609F6F3}"/>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Times" charset="0"/>
                <a:ea typeface="ＭＳ Ｐゴシック" charset="0"/>
                <a:cs typeface="+mn-cs"/>
              </a:defRPr>
            </a:lvl1pPr>
          </a:lstStyle>
          <a:p>
            <a:pPr>
              <a:defRPr/>
            </a:pPr>
            <a:endParaRPr lang="en-US"/>
          </a:p>
        </p:txBody>
      </p:sp>
      <p:sp>
        <p:nvSpPr>
          <p:cNvPr id="5" name="Slide Number Placeholder 4">
            <a:extLst>
              <a:ext uri="{FF2B5EF4-FFF2-40B4-BE49-F238E27FC236}">
                <a16:creationId xmlns:a16="http://schemas.microsoft.com/office/drawing/2014/main" id="{CA460636-A59A-2126-871A-C408C35C3919}"/>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Times" pitchFamily="2" charset="0"/>
              </a:defRPr>
            </a:lvl1pPr>
          </a:lstStyle>
          <a:p>
            <a:pPr>
              <a:defRPr/>
            </a:pPr>
            <a:fld id="{D5C9183E-8369-304E-A5A3-0D1F496A4D8A}"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8A20B3-3EA0-CD6D-CC69-450C5245B99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charset="0"/>
                <a:ea typeface="ＭＳ Ｐゴシック" charset="0"/>
                <a:cs typeface="+mn-cs"/>
              </a:defRPr>
            </a:lvl1pPr>
          </a:lstStyle>
          <a:p>
            <a:pPr>
              <a:defRPr/>
            </a:pPr>
            <a:endParaRPr lang="en-US"/>
          </a:p>
        </p:txBody>
      </p:sp>
      <p:sp>
        <p:nvSpPr>
          <p:cNvPr id="3" name="Date Placeholder 2">
            <a:extLst>
              <a:ext uri="{FF2B5EF4-FFF2-40B4-BE49-F238E27FC236}">
                <a16:creationId xmlns:a16="http://schemas.microsoft.com/office/drawing/2014/main" id="{BE4441F0-57E8-75C4-9465-FA9240A003CC}"/>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Times" pitchFamily="2" charset="0"/>
              </a:defRPr>
            </a:lvl1pPr>
          </a:lstStyle>
          <a:p>
            <a:pPr>
              <a:defRPr/>
            </a:pPr>
            <a:fld id="{D0C286CB-A102-D746-AAFC-D0D0C16CD281}" type="datetimeFigureOut">
              <a:rPr lang="en-US" altLang="en-US"/>
              <a:pPr>
                <a:defRPr/>
              </a:pPr>
              <a:t>6/25/2026</a:t>
            </a:fld>
            <a:endParaRPr lang="en-US" altLang="en-US"/>
          </a:p>
        </p:txBody>
      </p:sp>
      <p:sp>
        <p:nvSpPr>
          <p:cNvPr id="4" name="Slide Image Placeholder 3">
            <a:extLst>
              <a:ext uri="{FF2B5EF4-FFF2-40B4-BE49-F238E27FC236}">
                <a16:creationId xmlns:a16="http://schemas.microsoft.com/office/drawing/2014/main" id="{1EEE5982-B2B0-4AAE-ACC7-9348B6B97187}"/>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0AA4542-C281-1251-C888-B53877A1D04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2D4848F7-7868-DE3D-F84F-AE399CB9FA6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imes" charset="0"/>
                <a:ea typeface="ＭＳ Ｐゴシック" charset="0"/>
                <a:cs typeface="+mn-cs"/>
              </a:defRPr>
            </a:lvl1pPr>
          </a:lstStyle>
          <a:p>
            <a:pPr>
              <a:defRPr/>
            </a:pPr>
            <a:endParaRPr lang="en-US"/>
          </a:p>
        </p:txBody>
      </p:sp>
      <p:sp>
        <p:nvSpPr>
          <p:cNvPr id="7" name="Slide Number Placeholder 6">
            <a:extLst>
              <a:ext uri="{FF2B5EF4-FFF2-40B4-BE49-F238E27FC236}">
                <a16:creationId xmlns:a16="http://schemas.microsoft.com/office/drawing/2014/main" id="{65430593-5E63-9F80-E558-CADCF62DB86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Times" pitchFamily="2" charset="0"/>
              </a:defRPr>
            </a:lvl1pPr>
          </a:lstStyle>
          <a:p>
            <a:pPr>
              <a:defRPr/>
            </a:pPr>
            <a:fld id="{07FF2874-7737-794D-834D-0A82162649F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725E8E8-1528-48FB-B845-BEC6BE7B33E1}" type="slidenum">
              <a:rPr lang="en-GB" smtClean="0"/>
              <a:t>5</a:t>
            </a:fld>
            <a:endParaRPr lang="en-GB"/>
          </a:p>
        </p:txBody>
      </p:sp>
      <p:sp>
        <p:nvSpPr>
          <p:cNvPr id="5" name="Footer Placeholder 4"/>
          <p:cNvSpPr>
            <a:spLocks noGrp="1"/>
          </p:cNvSpPr>
          <p:nvPr>
            <p:ph type="ftr" sz="quarter" idx="4"/>
          </p:nvPr>
        </p:nvSpPr>
        <p:spPr>
          <a:xfrm>
            <a:off x="0" y="8685213"/>
            <a:ext cx="2971800" cy="457200"/>
          </a:xfrm>
        </p:spPr>
        <p:txBody>
          <a:bodyPr/>
          <a:lstStyle/>
          <a:p>
            <a:endParaRPr lang="en-GB"/>
          </a:p>
        </p:txBody>
      </p:sp>
    </p:spTree>
    <p:extLst>
      <p:ext uri="{BB962C8B-B14F-4D97-AF65-F5344CB8AC3E}">
        <p14:creationId xmlns:p14="http://schemas.microsoft.com/office/powerpoint/2010/main" val="3634349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GB"/>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2501450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93179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405765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85800" y="228600"/>
            <a:ext cx="5962650" cy="40576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44537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401278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descr="A pink dragon with a shadow&#10;&#10;Description automatically generated with medium confidence">
            <a:extLst>
              <a:ext uri="{FF2B5EF4-FFF2-40B4-BE49-F238E27FC236}">
                <a16:creationId xmlns:a16="http://schemas.microsoft.com/office/drawing/2014/main" id="{F40D03E8-DAFB-D5E3-183E-185F6FCC0F47}"/>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title"/>
          </p:nvPr>
        </p:nvSpPr>
        <p:spPr>
          <a:xfrm>
            <a:off x="395536" y="1752675"/>
            <a:ext cx="4464496" cy="1021556"/>
          </a:xfrm>
        </p:spPr>
        <p:txBody>
          <a:bodyPr/>
          <a:lstStyle>
            <a:lvl1pPr algn="l">
              <a:defRPr sz="3000" b="1" cap="all">
                <a:solidFill>
                  <a:srgbClr val="FF0000"/>
                </a:solidFill>
              </a:defRPr>
            </a:lvl1pPr>
          </a:lstStyle>
          <a:p>
            <a:r>
              <a:rPr lang="en-GB"/>
              <a:t>Click to edit Master title style</a:t>
            </a:r>
            <a:endParaRPr lang="en-US" dirty="0"/>
          </a:p>
        </p:txBody>
      </p:sp>
      <p:sp>
        <p:nvSpPr>
          <p:cNvPr id="3" name="Text Placeholder 2"/>
          <p:cNvSpPr>
            <a:spLocks noGrp="1"/>
          </p:cNvSpPr>
          <p:nvPr>
            <p:ph type="body" idx="1"/>
          </p:nvPr>
        </p:nvSpPr>
        <p:spPr>
          <a:xfrm>
            <a:off x="395536" y="627534"/>
            <a:ext cx="4464496" cy="1125140"/>
          </a:xfrm>
        </p:spPr>
        <p:txBody>
          <a:bodyPr anchor="b"/>
          <a:lstStyle>
            <a:lvl1pPr marL="0" indent="0">
              <a:buNone/>
              <a:defRPr sz="1500">
                <a:solidFill>
                  <a:srgbClr val="FF0000"/>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GB"/>
              <a:t>Click to edit Master text styles</a:t>
            </a:r>
          </a:p>
        </p:txBody>
      </p:sp>
    </p:spTree>
    <p:extLst>
      <p:ext uri="{BB962C8B-B14F-4D97-AF65-F5344CB8AC3E}">
        <p14:creationId xmlns:p14="http://schemas.microsoft.com/office/powerpoint/2010/main" val="56129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51520" y="1143000"/>
            <a:ext cx="4176464" cy="37719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62736" y="1143000"/>
            <a:ext cx="4229744" cy="37719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592557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6861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768081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248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GB"/>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extLst>
      <p:ext uri="{BB962C8B-B14F-4D97-AF65-F5344CB8AC3E}">
        <p14:creationId xmlns:p14="http://schemas.microsoft.com/office/powerpoint/2010/main" val="3403147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0" name="Picture 9" descr="A pink dragon with a shadow&#10;&#10;Description automatically generated with medium confidence">
            <a:extLst>
              <a:ext uri="{FF2B5EF4-FFF2-40B4-BE49-F238E27FC236}">
                <a16:creationId xmlns:a16="http://schemas.microsoft.com/office/drawing/2014/main" id="{54C5AA3C-A063-22DE-411A-D14BE12BA092}"/>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Picture Placeholder 2"/>
          <p:cNvSpPr>
            <a:spLocks noGrp="1"/>
          </p:cNvSpPr>
          <p:nvPr>
            <p:ph type="pic" idx="1"/>
          </p:nvPr>
        </p:nvSpPr>
        <p:spPr>
          <a:xfrm>
            <a:off x="4283968" y="0"/>
            <a:ext cx="4860032" cy="51435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GB" noProof="0"/>
              <a:t>Click icon to add picture</a:t>
            </a:r>
            <a:endParaRPr lang="en-US" noProof="0" dirty="0"/>
          </a:p>
        </p:txBody>
      </p:sp>
      <p:sp>
        <p:nvSpPr>
          <p:cNvPr id="8" name="Title 1">
            <a:extLst>
              <a:ext uri="{FF2B5EF4-FFF2-40B4-BE49-F238E27FC236}">
                <a16:creationId xmlns:a16="http://schemas.microsoft.com/office/drawing/2014/main" id="{EDF10290-B5AE-017F-086F-109E0234ED7B}"/>
              </a:ext>
            </a:extLst>
          </p:cNvPr>
          <p:cNvSpPr>
            <a:spLocks noGrp="1"/>
          </p:cNvSpPr>
          <p:nvPr>
            <p:ph type="title"/>
          </p:nvPr>
        </p:nvSpPr>
        <p:spPr>
          <a:xfrm>
            <a:off x="395536" y="1752675"/>
            <a:ext cx="3672408" cy="1021556"/>
          </a:xfrm>
        </p:spPr>
        <p:txBody>
          <a:bodyPr/>
          <a:lstStyle>
            <a:lvl1pPr algn="l">
              <a:defRPr sz="3000" b="1" cap="all">
                <a:solidFill>
                  <a:srgbClr val="FF0000"/>
                </a:solidFill>
              </a:defRPr>
            </a:lvl1pPr>
          </a:lstStyle>
          <a:p>
            <a:r>
              <a:rPr lang="en-GB"/>
              <a:t>Click to edit Master title style</a:t>
            </a:r>
            <a:endParaRPr lang="en-US" dirty="0"/>
          </a:p>
        </p:txBody>
      </p:sp>
      <p:sp>
        <p:nvSpPr>
          <p:cNvPr id="9" name="Text Placeholder 2">
            <a:extLst>
              <a:ext uri="{FF2B5EF4-FFF2-40B4-BE49-F238E27FC236}">
                <a16:creationId xmlns:a16="http://schemas.microsoft.com/office/drawing/2014/main" id="{83858759-A6F9-4D99-A443-ADFC9905968E}"/>
              </a:ext>
            </a:extLst>
          </p:cNvPr>
          <p:cNvSpPr>
            <a:spLocks noGrp="1"/>
          </p:cNvSpPr>
          <p:nvPr>
            <p:ph type="body" idx="10"/>
          </p:nvPr>
        </p:nvSpPr>
        <p:spPr>
          <a:xfrm>
            <a:off x="395536" y="627534"/>
            <a:ext cx="3672408" cy="1125140"/>
          </a:xfrm>
        </p:spPr>
        <p:txBody>
          <a:bodyPr anchor="b"/>
          <a:lstStyle>
            <a:lvl1pPr marL="0" indent="0">
              <a:buNone/>
              <a:defRPr sz="1500">
                <a:solidFill>
                  <a:srgbClr val="FF0000"/>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GB"/>
              <a:t>Click to edit Master text styles</a:t>
            </a:r>
          </a:p>
        </p:txBody>
      </p:sp>
    </p:spTree>
    <p:extLst>
      <p:ext uri="{BB962C8B-B14F-4D97-AF65-F5344CB8AC3E}">
        <p14:creationId xmlns:p14="http://schemas.microsoft.com/office/powerpoint/2010/main" val="1379005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nk dragon with a white background&#10;&#10;Description automatically generated">
            <a:extLst>
              <a:ext uri="{FF2B5EF4-FFF2-40B4-BE49-F238E27FC236}">
                <a16:creationId xmlns:a16="http://schemas.microsoft.com/office/drawing/2014/main" id="{B09FBC18-138F-B164-B606-31D8FDC053AE}"/>
              </a:ext>
            </a:extLst>
          </p:cNvPr>
          <p:cNvPicPr>
            <a:picLocks noChangeAspect="1"/>
          </p:cNvPicPr>
          <p:nvPr userDrawn="1"/>
        </p:nvPicPr>
        <p:blipFill>
          <a:blip r:embed="rId13"/>
          <a:stretch>
            <a:fillRect/>
          </a:stretch>
        </p:blipFill>
        <p:spPr>
          <a:xfrm>
            <a:off x="0" y="0"/>
            <a:ext cx="9144000" cy="5143500"/>
          </a:xfrm>
          <a:prstGeom prst="rect">
            <a:avLst/>
          </a:prstGeom>
        </p:spPr>
      </p:pic>
      <p:sp>
        <p:nvSpPr>
          <p:cNvPr id="1027" name="Rectangle 2">
            <a:extLst>
              <a:ext uri="{FF2B5EF4-FFF2-40B4-BE49-F238E27FC236}">
                <a16:creationId xmlns:a16="http://schemas.microsoft.com/office/drawing/2014/main" id="{D555CFA0-99F4-23EA-D20F-C0B2FE916EE7}"/>
              </a:ext>
            </a:extLst>
          </p:cNvPr>
          <p:cNvSpPr>
            <a:spLocks noGrp="1" noChangeArrowheads="1"/>
          </p:cNvSpPr>
          <p:nvPr>
            <p:ph type="title"/>
          </p:nvPr>
        </p:nvSpPr>
        <p:spPr bwMode="auto">
          <a:xfrm>
            <a:off x="251520" y="228600"/>
            <a:ext cx="864096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title style</a:t>
            </a:r>
            <a:endParaRPr lang="en-US" altLang="en-US" dirty="0"/>
          </a:p>
        </p:txBody>
      </p:sp>
      <p:sp>
        <p:nvSpPr>
          <p:cNvPr id="1028" name="Rectangle 3">
            <a:extLst>
              <a:ext uri="{FF2B5EF4-FFF2-40B4-BE49-F238E27FC236}">
                <a16:creationId xmlns:a16="http://schemas.microsoft.com/office/drawing/2014/main" id="{E9C2CFC3-5CA2-3B81-7A52-CE79A80EB393}"/>
              </a:ext>
            </a:extLst>
          </p:cNvPr>
          <p:cNvSpPr>
            <a:spLocks noGrp="1" noChangeArrowheads="1"/>
          </p:cNvSpPr>
          <p:nvPr>
            <p:ph type="body" idx="1"/>
          </p:nvPr>
        </p:nvSpPr>
        <p:spPr bwMode="auto">
          <a:xfrm>
            <a:off x="251520" y="1143000"/>
            <a:ext cx="864096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dirty="0"/>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12" r:id="rId3"/>
    <p:sldLayoutId id="2147483705" r:id="rId4"/>
    <p:sldLayoutId id="2147483706" r:id="rId5"/>
    <p:sldLayoutId id="2147483707" r:id="rId6"/>
    <p:sldLayoutId id="2147483708" r:id="rId7"/>
    <p:sldLayoutId id="2147483709" r:id="rId8"/>
    <p:sldLayoutId id="2147483713" r:id="rId9"/>
    <p:sldLayoutId id="2147483710" r:id="rId10"/>
    <p:sldLayoutId id="2147483711" r:id="rId11"/>
  </p:sldLayoutIdLst>
  <p:hf hdr="0" ftr="0" dt="0"/>
  <p:txStyles>
    <p:titleStyle>
      <a:lvl1pPr algn="l" rtl="0" eaLnBrk="1" fontAlgn="base" hangingPunct="1">
        <a:spcBef>
          <a:spcPct val="0"/>
        </a:spcBef>
        <a:spcAft>
          <a:spcPct val="0"/>
        </a:spcAft>
        <a:defRPr sz="2400" b="1">
          <a:solidFill>
            <a:srgbClr val="E40520"/>
          </a:solidFill>
          <a:latin typeface="+mj-lt"/>
          <a:ea typeface="+mj-ea"/>
          <a:cs typeface="ＭＳ Ｐゴシック" charset="0"/>
        </a:defRPr>
      </a:lvl1pPr>
      <a:lvl2pPr algn="l" rtl="0" eaLnBrk="1" fontAlgn="base" hangingPunct="1">
        <a:spcBef>
          <a:spcPct val="0"/>
        </a:spcBef>
        <a:spcAft>
          <a:spcPct val="0"/>
        </a:spcAft>
        <a:defRPr sz="2400" b="1">
          <a:solidFill>
            <a:srgbClr val="CD092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rgbClr val="CD092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rgbClr val="CD092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rgbClr val="CD0921"/>
          </a:solidFill>
          <a:latin typeface="Arial" charset="0"/>
          <a:ea typeface="ＭＳ Ｐゴシック" charset="0"/>
          <a:cs typeface="ＭＳ Ｐゴシック" charset="0"/>
        </a:defRPr>
      </a:lvl5pPr>
      <a:lvl6pPr marL="342900" algn="l" rtl="0" eaLnBrk="1" fontAlgn="base" hangingPunct="1">
        <a:spcBef>
          <a:spcPct val="0"/>
        </a:spcBef>
        <a:spcAft>
          <a:spcPct val="0"/>
        </a:spcAft>
        <a:defRPr sz="2400" b="1">
          <a:solidFill>
            <a:srgbClr val="CD0921"/>
          </a:solidFill>
          <a:latin typeface="Arial" charset="0"/>
          <a:ea typeface="ＭＳ Ｐゴシック" charset="0"/>
        </a:defRPr>
      </a:lvl6pPr>
      <a:lvl7pPr marL="685800" algn="l" rtl="0" eaLnBrk="1" fontAlgn="base" hangingPunct="1">
        <a:spcBef>
          <a:spcPct val="0"/>
        </a:spcBef>
        <a:spcAft>
          <a:spcPct val="0"/>
        </a:spcAft>
        <a:defRPr sz="2400" b="1">
          <a:solidFill>
            <a:srgbClr val="CD0921"/>
          </a:solidFill>
          <a:latin typeface="Arial" charset="0"/>
          <a:ea typeface="ＭＳ Ｐゴシック" charset="0"/>
        </a:defRPr>
      </a:lvl7pPr>
      <a:lvl8pPr marL="1028700" algn="l" rtl="0" eaLnBrk="1" fontAlgn="base" hangingPunct="1">
        <a:spcBef>
          <a:spcPct val="0"/>
        </a:spcBef>
        <a:spcAft>
          <a:spcPct val="0"/>
        </a:spcAft>
        <a:defRPr sz="2400" b="1">
          <a:solidFill>
            <a:srgbClr val="CD0921"/>
          </a:solidFill>
          <a:latin typeface="Arial" charset="0"/>
          <a:ea typeface="ＭＳ Ｐゴシック" charset="0"/>
        </a:defRPr>
      </a:lvl8pPr>
      <a:lvl9pPr marL="1371600" algn="l" rtl="0" eaLnBrk="1" fontAlgn="base" hangingPunct="1">
        <a:spcBef>
          <a:spcPct val="0"/>
        </a:spcBef>
        <a:spcAft>
          <a:spcPct val="0"/>
        </a:spcAft>
        <a:defRPr sz="2400" b="1">
          <a:solidFill>
            <a:srgbClr val="CD0921"/>
          </a:solidFill>
          <a:latin typeface="Arial" charset="0"/>
          <a:ea typeface="ＭＳ Ｐゴシック" charset="0"/>
        </a:defRPr>
      </a:lvl9pPr>
    </p:titleStyle>
    <p:bodyStyle>
      <a:lvl1pPr marL="257175" indent="-257175" algn="l" rtl="0" eaLnBrk="1" fontAlgn="base" hangingPunct="1">
        <a:spcBef>
          <a:spcPct val="20000"/>
        </a:spcBef>
        <a:spcAft>
          <a:spcPct val="0"/>
        </a:spcAft>
        <a:buClr>
          <a:srgbClr val="E40520"/>
        </a:buClr>
        <a:buChar char="•"/>
        <a:defRPr sz="2200">
          <a:solidFill>
            <a:schemeClr val="tx1"/>
          </a:solidFill>
          <a:latin typeface="+mn-lt"/>
          <a:ea typeface="+mn-ea"/>
          <a:cs typeface="ＭＳ Ｐゴシック" charset="0"/>
        </a:defRPr>
      </a:lvl1pPr>
      <a:lvl2pPr marL="557213" indent="-214313" algn="l" rtl="0" eaLnBrk="1" fontAlgn="base" hangingPunct="1">
        <a:spcBef>
          <a:spcPct val="20000"/>
        </a:spcBef>
        <a:spcAft>
          <a:spcPct val="0"/>
        </a:spcAft>
        <a:buClr>
          <a:srgbClr val="E40520"/>
        </a:buClr>
        <a:buChar char="–"/>
        <a:defRPr sz="2000">
          <a:solidFill>
            <a:schemeClr val="tx1"/>
          </a:solidFill>
          <a:latin typeface="+mn-lt"/>
          <a:ea typeface="+mn-ea"/>
        </a:defRPr>
      </a:lvl2pPr>
      <a:lvl3pPr marL="857250" indent="-171450" algn="l" rtl="0" eaLnBrk="1" fontAlgn="base" hangingPunct="1">
        <a:spcBef>
          <a:spcPct val="20000"/>
        </a:spcBef>
        <a:spcAft>
          <a:spcPct val="0"/>
        </a:spcAft>
        <a:buClr>
          <a:srgbClr val="E40520"/>
        </a:buClr>
        <a:buChar char="•"/>
        <a:defRPr sz="1800">
          <a:solidFill>
            <a:schemeClr val="tx1"/>
          </a:solidFill>
          <a:latin typeface="+mn-lt"/>
          <a:ea typeface="+mn-ea"/>
        </a:defRPr>
      </a:lvl3pPr>
      <a:lvl4pPr marL="1200150" indent="-171450" algn="l" rtl="0" eaLnBrk="1" fontAlgn="base" hangingPunct="1">
        <a:spcBef>
          <a:spcPct val="20000"/>
        </a:spcBef>
        <a:spcAft>
          <a:spcPct val="0"/>
        </a:spcAft>
        <a:buClr>
          <a:srgbClr val="E40520"/>
        </a:buClr>
        <a:buChar char="–"/>
        <a:defRPr sz="1600">
          <a:solidFill>
            <a:schemeClr val="tx1"/>
          </a:solidFill>
          <a:latin typeface="+mn-lt"/>
          <a:ea typeface="+mn-ea"/>
        </a:defRPr>
      </a:lvl4pPr>
      <a:lvl5pPr marL="1543050" indent="-171450" algn="l" rtl="0" eaLnBrk="1" fontAlgn="base" hangingPunct="1">
        <a:spcBef>
          <a:spcPct val="20000"/>
        </a:spcBef>
        <a:spcAft>
          <a:spcPct val="0"/>
        </a:spcAft>
        <a:buClr>
          <a:srgbClr val="E40520"/>
        </a:buClr>
        <a:buChar char="»"/>
        <a:defRPr sz="1400">
          <a:solidFill>
            <a:schemeClr val="tx1"/>
          </a:solidFill>
          <a:latin typeface="+mn-lt"/>
          <a:ea typeface="+mn-ea"/>
        </a:defRPr>
      </a:lvl5pPr>
      <a:lvl6pPr marL="1885950" indent="-171450" algn="l" rtl="0" eaLnBrk="1" fontAlgn="base" hangingPunct="1">
        <a:spcBef>
          <a:spcPct val="20000"/>
        </a:spcBef>
        <a:spcAft>
          <a:spcPct val="0"/>
        </a:spcAft>
        <a:buChar char="»"/>
        <a:defRPr>
          <a:solidFill>
            <a:schemeClr val="tx1"/>
          </a:solidFill>
          <a:latin typeface="+mn-lt"/>
          <a:ea typeface="+mn-ea"/>
        </a:defRPr>
      </a:lvl6pPr>
      <a:lvl7pPr marL="2228850" indent="-171450" algn="l" rtl="0" eaLnBrk="1" fontAlgn="base" hangingPunct="1">
        <a:spcBef>
          <a:spcPct val="20000"/>
        </a:spcBef>
        <a:spcAft>
          <a:spcPct val="0"/>
        </a:spcAft>
        <a:buChar char="»"/>
        <a:defRPr>
          <a:solidFill>
            <a:schemeClr val="tx1"/>
          </a:solidFill>
          <a:latin typeface="+mn-lt"/>
          <a:ea typeface="+mn-ea"/>
        </a:defRPr>
      </a:lvl7pPr>
      <a:lvl8pPr marL="2571750" indent="-171450" algn="l" rtl="0" eaLnBrk="1" fontAlgn="base" hangingPunct="1">
        <a:spcBef>
          <a:spcPct val="20000"/>
        </a:spcBef>
        <a:spcAft>
          <a:spcPct val="0"/>
        </a:spcAft>
        <a:buChar char="»"/>
        <a:defRPr>
          <a:solidFill>
            <a:schemeClr val="tx1"/>
          </a:solidFill>
          <a:latin typeface="+mn-lt"/>
          <a:ea typeface="+mn-ea"/>
        </a:defRPr>
      </a:lvl8pPr>
      <a:lvl9pPr marL="2914650" indent="-17145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TheMASHTeam@enfield.gov.u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www.solacewomensaid.org/" TargetMode="External"/><Relationship Id="rId3" Type="http://schemas.openxmlformats.org/officeDocument/2006/relationships/hyperlink" Target="https://www.enfield.gov.uk/services/community-safety/domestic-abuse#how-to-get-help-with-abuse" TargetMode="External"/><Relationship Id="rId7" Type="http://schemas.openxmlformats.org/officeDocument/2006/relationships/hyperlink" Target="mailto:assessmentservice.enfield@nhs.net" TargetMode="External"/><Relationship Id="rId2" Type="http://schemas.openxmlformats.org/officeDocument/2006/relationships/hyperlink" Target="mailto:Learning.disabilities@enfield.gov.uk" TargetMode="External"/><Relationship Id="rId1" Type="http://schemas.openxmlformats.org/officeDocument/2006/relationships/slideLayout" Target="../slideLayouts/slideLayout1.xml"/><Relationship Id="rId6" Type="http://schemas.openxmlformats.org/officeDocument/2006/relationships/hyperlink" Target="mailto:adultsocialcare@enfield.gov.uk" TargetMode="External"/><Relationship Id="rId5" Type="http://schemas.openxmlformats.org/officeDocument/2006/relationships/hyperlink" Target="https://forms.olmapps.com/ewfprod/manage/view/#/form/enfieldadultprofessionalreferral?header=1&amp;reset=1" TargetMode="External"/><Relationship Id="rId4" Type="http://schemas.openxmlformats.org/officeDocument/2006/relationships/hyperlink" Target="https://forms.olmapps.com/ewfprod/manage/view/#/form/enfieldsafeguardingalert?header=1&amp;reset=1"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jpe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hyperlink" Target="https://mylife.enfield.gov.uk/media/38350/making-a-good-safeguarding-adults-referral-to-enfield-1page-guide.pdf" TargetMode="External"/><Relationship Id="rId2" Type="http://schemas.openxmlformats.org/officeDocument/2006/relationships/hyperlink" Target="https://mylife.enfield.gov.uk/media/38351/making-good-safeguarding-adults-referrals-to-enfield.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v.uk/government/publications/pressure-ulcers-how-to-safeguard-adults" TargetMode="External"/><Relationship Id="rId2" Type="http://schemas.openxmlformats.org/officeDocument/2006/relationships/hyperlink" Target="https://www.gov.uk/government/publications/pressure-ulcers-how-to-safeguard-adults/safeguarding-adults-protocol-pressure-ulcers-and-raising-a-safeguarding-concer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TheMASHTeam@enfield.gov.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TheMASHTeam@enfield.gov.uk"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nlft.enfieldnorthcorementalhealthteamreferral@nhs.net" TargetMode="External"/><Relationship Id="rId7" Type="http://schemas.openxmlformats.org/officeDocument/2006/relationships/hyperlink" Target="mailto:assessmentservice.enfield@nhs.net" TargetMode="External"/><Relationship Id="rId2" Type="http://schemas.openxmlformats.org/officeDocument/2006/relationships/hyperlink" Target="mailto:nlft.enfieldsouthcorementalhealthteamreferral@nhs.net" TargetMode="External"/><Relationship Id="rId1" Type="http://schemas.openxmlformats.org/officeDocument/2006/relationships/slideLayout" Target="../slideLayouts/slideLayout2.xml"/><Relationship Id="rId6" Type="http://schemas.openxmlformats.org/officeDocument/2006/relationships/hyperlink" Target="mailto:beh-tr.enfieldcommunityrehabili@nhs.net" TargetMode="External"/><Relationship Id="rId5" Type="http://schemas.openxmlformats.org/officeDocument/2006/relationships/hyperlink" Target="mailto:nlft.enfieldwellbeingclinicre@nhs.net" TargetMode="External"/><Relationship Id="rId4" Type="http://schemas.openxmlformats.org/officeDocument/2006/relationships/hyperlink" Target="mailto:nlft.enfieldeisreferrals@nhs.net"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hyperlink" Target="https://mylife.enfield.gov.uk/media/38476/market-facilitation-framework.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mylife.enfield.gov.uk/enfield-home-page/content/safeguarding/professionals/" TargetMode="External"/><Relationship Id="rId2" Type="http://schemas.openxmlformats.org/officeDocument/2006/relationships/hyperlink" Target="https://www.gov.uk/government/publications/pressure-ulcers-how-to-safeguard-adults/safeguarding-adults-protocol-pressure-ulcers-and-raising-a-safeguarding-concer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mylife.enfield.gov.uk/media/38589/enfield-safeguarding-enquiry-provider-feedback-guidance.pdf"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flag with a lion and a dragon&#10;&#10;Description automatically generated">
            <a:extLst>
              <a:ext uri="{FF2B5EF4-FFF2-40B4-BE49-F238E27FC236}">
                <a16:creationId xmlns:a16="http://schemas.microsoft.com/office/drawing/2014/main" id="{A11016D3-B575-F288-322D-2F8CC4DF5F0A}"/>
              </a:ext>
            </a:extLst>
          </p:cNvPr>
          <p:cNvPicPr>
            <a:picLocks noChangeAspect="1"/>
          </p:cNvPicPr>
          <p:nvPr/>
        </p:nvPicPr>
        <p:blipFill>
          <a:blip r:embed="rId2"/>
          <a:stretch>
            <a:fillRect/>
          </a:stretch>
        </p:blipFill>
        <p:spPr>
          <a:xfrm>
            <a:off x="0" y="0"/>
            <a:ext cx="9144000" cy="5143500"/>
          </a:xfrm>
          <a:prstGeom prst="rect">
            <a:avLst/>
          </a:prstGeom>
        </p:spPr>
      </p:pic>
      <p:sp>
        <p:nvSpPr>
          <p:cNvPr id="6146" name="Rectangle 36">
            <a:extLst>
              <a:ext uri="{FF2B5EF4-FFF2-40B4-BE49-F238E27FC236}">
                <a16:creationId xmlns:a16="http://schemas.microsoft.com/office/drawing/2014/main" id="{EA8A2CFA-D4B4-9656-FF5A-D8EBB799CD05}"/>
              </a:ext>
            </a:extLst>
          </p:cNvPr>
          <p:cNvSpPr>
            <a:spLocks noChangeArrowheads="1"/>
          </p:cNvSpPr>
          <p:nvPr/>
        </p:nvSpPr>
        <p:spPr bwMode="auto">
          <a:xfrm>
            <a:off x="7370763" y="43703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D52B1E"/>
              </a:buClr>
              <a:buChar char="•"/>
              <a:defRPr sz="21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D52B1E"/>
              </a:buClr>
              <a:buChar char="•"/>
              <a:defRPr sz="15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GB" altLang="en-US" sz="1800">
              <a:latin typeface="Times" charset="0"/>
            </a:endParaRPr>
          </a:p>
        </p:txBody>
      </p:sp>
      <p:sp>
        <p:nvSpPr>
          <p:cNvPr id="6147" name="Rectangle 38">
            <a:extLst>
              <a:ext uri="{FF2B5EF4-FFF2-40B4-BE49-F238E27FC236}">
                <a16:creationId xmlns:a16="http://schemas.microsoft.com/office/drawing/2014/main" id="{A0B2EC4B-92A5-6A5C-23C4-B30951C5AAEB}"/>
              </a:ext>
            </a:extLst>
          </p:cNvPr>
          <p:cNvSpPr>
            <a:spLocks noGrp="1" noChangeArrowheads="1"/>
          </p:cNvSpPr>
          <p:nvPr/>
        </p:nvSpPr>
        <p:spPr bwMode="auto">
          <a:xfrm>
            <a:off x="1657350" y="1401763"/>
            <a:ext cx="58293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D52B1E"/>
              </a:buClr>
              <a:buChar char="•"/>
              <a:defRPr sz="21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D52B1E"/>
              </a:buClr>
              <a:buChar char="•"/>
              <a:defRPr sz="15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GB" altLang="en-US" sz="4200" b="1" dirty="0">
                <a:solidFill>
                  <a:schemeClr val="bg1"/>
                </a:solidFill>
              </a:rPr>
              <a:t>Mental Health Provider Forum </a:t>
            </a:r>
            <a:endParaRPr lang="en-US" altLang="en-US" sz="3300" dirty="0">
              <a:solidFill>
                <a:schemeClr val="bg1"/>
              </a:solidFill>
            </a:endParaRPr>
          </a:p>
        </p:txBody>
      </p:sp>
      <p:sp>
        <p:nvSpPr>
          <p:cNvPr id="6148" name="Rectangle 39">
            <a:extLst>
              <a:ext uri="{FF2B5EF4-FFF2-40B4-BE49-F238E27FC236}">
                <a16:creationId xmlns:a16="http://schemas.microsoft.com/office/drawing/2014/main" id="{A75970F8-9A93-8AF1-6A55-BF64B7572F4B}"/>
              </a:ext>
            </a:extLst>
          </p:cNvPr>
          <p:cNvSpPr>
            <a:spLocks noGrp="1" noChangeArrowheads="1"/>
          </p:cNvSpPr>
          <p:nvPr/>
        </p:nvSpPr>
        <p:spPr bwMode="auto">
          <a:xfrm>
            <a:off x="2171700" y="2487613"/>
            <a:ext cx="4800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D52B1E"/>
              </a:buClr>
              <a:buChar char="•"/>
              <a:defRPr sz="21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D52B1E"/>
              </a:buClr>
              <a:buChar char="•"/>
              <a:defRPr sz="15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GB" altLang="en-US" sz="2400" dirty="0">
                <a:solidFill>
                  <a:schemeClr val="bg1"/>
                </a:solidFill>
              </a:rPr>
              <a:t>HOME CARE PROVIDERS/CARE HOMES/SUPPORTED LIVING </a:t>
            </a:r>
          </a:p>
          <a:p>
            <a:pPr algn="ctr">
              <a:spcBef>
                <a:spcPct val="0"/>
              </a:spcBef>
              <a:buClrTx/>
              <a:buFontTx/>
              <a:buNone/>
            </a:pPr>
            <a:endParaRPr lang="en-US" altLang="en-US" sz="2400" dirty="0">
              <a:solidFill>
                <a:schemeClr val="bg1"/>
              </a:solidFill>
            </a:endParaRPr>
          </a:p>
        </p:txBody>
      </p:sp>
      <p:sp>
        <p:nvSpPr>
          <p:cNvPr id="6149" name="Rectangle 41">
            <a:extLst>
              <a:ext uri="{FF2B5EF4-FFF2-40B4-BE49-F238E27FC236}">
                <a16:creationId xmlns:a16="http://schemas.microsoft.com/office/drawing/2014/main" id="{696D7D26-453F-AAF5-1CB9-2386E18456FE}"/>
              </a:ext>
            </a:extLst>
          </p:cNvPr>
          <p:cNvSpPr>
            <a:spLocks noChangeArrowheads="1"/>
          </p:cNvSpPr>
          <p:nvPr/>
        </p:nvSpPr>
        <p:spPr bwMode="auto">
          <a:xfrm>
            <a:off x="161925" y="4638675"/>
            <a:ext cx="1874838" cy="311150"/>
          </a:xfrm>
          <a:prstGeom prst="rect">
            <a:avLst/>
          </a:prstGeom>
          <a:noFill/>
          <a:ln>
            <a:noFill/>
          </a:ln>
        </p:spPr>
        <p:txBody>
          <a:bodyPr wrap="none">
            <a:spAutoFit/>
          </a:bodyPr>
          <a:lstStyle>
            <a:lvl1pPr>
              <a:spcBef>
                <a:spcPct val="20000"/>
              </a:spcBef>
              <a:buClr>
                <a:srgbClr val="D52B1E"/>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D52B1E"/>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D52B1E"/>
              </a:buClr>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defRPr/>
            </a:pPr>
            <a:r>
              <a:rPr lang="en-US" altLang="en-US" sz="1425" b="1" dirty="0" err="1">
                <a:solidFill>
                  <a:srgbClr val="D52B1E"/>
                </a:solidFill>
              </a:rPr>
              <a:t>www.enfield.gov.uk</a:t>
            </a:r>
            <a:endParaRPr lang="en-US" altLang="en-US" sz="1425" b="1" dirty="0">
              <a:solidFill>
                <a:srgbClr val="D52B1E"/>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4F385-E965-2AF0-3105-68586D4BD1DB}"/>
              </a:ext>
            </a:extLst>
          </p:cNvPr>
          <p:cNvSpPr>
            <a:spLocks noGrp="1"/>
          </p:cNvSpPr>
          <p:nvPr>
            <p:ph type="title"/>
          </p:nvPr>
        </p:nvSpPr>
        <p:spPr/>
        <p:txBody>
          <a:bodyPr/>
          <a:lstStyle/>
          <a:p>
            <a:r>
              <a:rPr lang="en-GB" dirty="0"/>
              <a:t>Risk Assessment prior to acceptance of placements – particularly out-of-borough. </a:t>
            </a:r>
            <a:endParaRPr lang="en-US" dirty="0"/>
          </a:p>
        </p:txBody>
      </p:sp>
      <p:sp>
        <p:nvSpPr>
          <p:cNvPr id="3" name="Content Placeholder 2">
            <a:extLst>
              <a:ext uri="{FF2B5EF4-FFF2-40B4-BE49-F238E27FC236}">
                <a16:creationId xmlns:a16="http://schemas.microsoft.com/office/drawing/2014/main" id="{A74CB4ED-1BEE-7C13-C783-89D44447E30E}"/>
              </a:ext>
            </a:extLst>
          </p:cNvPr>
          <p:cNvSpPr>
            <a:spLocks noGrp="1"/>
          </p:cNvSpPr>
          <p:nvPr>
            <p:ph idx="1"/>
          </p:nvPr>
        </p:nvSpPr>
        <p:spPr/>
        <p:txBody>
          <a:bodyPr/>
          <a:lstStyle/>
          <a:p>
            <a:pPr marL="0" indent="0">
              <a:buNone/>
            </a:pPr>
            <a:endParaRPr lang="en-GB" sz="1600" dirty="0"/>
          </a:p>
          <a:p>
            <a:pPr marL="0" indent="0">
              <a:buNone/>
            </a:pPr>
            <a:r>
              <a:rPr lang="en-US" sz="1600" dirty="0"/>
              <a:t>Pre-placement assessments must involve risk assessment and risk based conversations with placing authorities. </a:t>
            </a:r>
          </a:p>
          <a:p>
            <a:pPr marL="0" indent="0">
              <a:buNone/>
            </a:pPr>
            <a:endParaRPr lang="en-US" sz="1600" dirty="0"/>
          </a:p>
          <a:p>
            <a:pPr marL="0" indent="0">
              <a:buNone/>
            </a:pPr>
            <a:r>
              <a:rPr lang="en-US" sz="1600" dirty="0"/>
              <a:t>Prevention first!</a:t>
            </a:r>
          </a:p>
          <a:p>
            <a:pPr marL="0" indent="0">
              <a:buNone/>
            </a:pPr>
            <a:endParaRPr lang="en-US" sz="1600" dirty="0"/>
          </a:p>
          <a:p>
            <a:pPr marL="0" indent="0">
              <a:buNone/>
            </a:pPr>
            <a:r>
              <a:rPr lang="en-US" sz="1600" dirty="0"/>
              <a:t>The Placing Authority is responsible for ensuring a quality placement that can meet need – and any additional support to be commissioned. </a:t>
            </a:r>
            <a:endParaRPr lang="en-GB" sz="1600" dirty="0"/>
          </a:p>
        </p:txBody>
      </p:sp>
    </p:spTree>
    <p:extLst>
      <p:ext uri="{BB962C8B-B14F-4D97-AF65-F5344CB8AC3E}">
        <p14:creationId xmlns:p14="http://schemas.microsoft.com/office/powerpoint/2010/main" val="2002411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01F6B-3EAB-D4B2-4820-368FA1A78613}"/>
              </a:ext>
            </a:extLst>
          </p:cNvPr>
          <p:cNvSpPr>
            <a:spLocks noGrp="1"/>
          </p:cNvSpPr>
          <p:nvPr>
            <p:ph type="title"/>
          </p:nvPr>
        </p:nvSpPr>
        <p:spPr/>
        <p:txBody>
          <a:bodyPr/>
          <a:lstStyle/>
          <a:p>
            <a:r>
              <a:rPr lang="en-GB" dirty="0"/>
              <a:t>Raising a Safeguarding Concern…</a:t>
            </a:r>
            <a:endParaRPr lang="en-US" dirty="0"/>
          </a:p>
        </p:txBody>
      </p:sp>
      <p:sp>
        <p:nvSpPr>
          <p:cNvPr id="3" name="Content Placeholder 2">
            <a:extLst>
              <a:ext uri="{FF2B5EF4-FFF2-40B4-BE49-F238E27FC236}">
                <a16:creationId xmlns:a16="http://schemas.microsoft.com/office/drawing/2014/main" id="{14B4E8F5-01E9-C5B0-BA99-C8DF640548C6}"/>
              </a:ext>
            </a:extLst>
          </p:cNvPr>
          <p:cNvSpPr>
            <a:spLocks noGrp="1"/>
          </p:cNvSpPr>
          <p:nvPr>
            <p:ph idx="1"/>
          </p:nvPr>
        </p:nvSpPr>
        <p:spPr>
          <a:xfrm>
            <a:off x="251520" y="895350"/>
            <a:ext cx="8640960" cy="4019550"/>
          </a:xfrm>
        </p:spPr>
        <p:txBody>
          <a:bodyPr/>
          <a:lstStyle/>
          <a:p>
            <a:pPr marL="0" indent="0">
              <a:buNone/>
            </a:pPr>
            <a:r>
              <a:rPr lang="en-GB" sz="1600" dirty="0"/>
              <a:t>Recently we have received SA concerns that:</a:t>
            </a:r>
          </a:p>
          <a:p>
            <a:pPr marL="0" indent="0">
              <a:buNone/>
            </a:pPr>
            <a:endParaRPr lang="en-GB" sz="1600" dirty="0"/>
          </a:p>
          <a:p>
            <a:pPr>
              <a:buFont typeface="Arial" panose="020B0604020202020204" pitchFamily="34" charset="0"/>
              <a:buChar char="•"/>
            </a:pPr>
            <a:r>
              <a:rPr lang="en-GB" sz="1600" dirty="0"/>
              <a:t>Went to Enable and never were raised with Enfield MASH until the complaint came in.</a:t>
            </a:r>
          </a:p>
          <a:p>
            <a:pPr>
              <a:buFont typeface="Arial" panose="020B0604020202020204" pitchFamily="34" charset="0"/>
              <a:buChar char="•"/>
            </a:pPr>
            <a:endParaRPr lang="en-GB" sz="1600" dirty="0"/>
          </a:p>
          <a:p>
            <a:pPr>
              <a:buFont typeface="Arial" panose="020B0604020202020204" pitchFamily="34" charset="0"/>
              <a:buChar char="•"/>
            </a:pPr>
            <a:r>
              <a:rPr lang="en-GB" sz="1600" dirty="0"/>
              <a:t>Concern went to Haringey who forwarded it on – 7 weeks later. </a:t>
            </a:r>
          </a:p>
          <a:p>
            <a:pPr>
              <a:buFont typeface="Arial" panose="020B0604020202020204" pitchFamily="34" charset="0"/>
              <a:buChar char="•"/>
            </a:pPr>
            <a:endParaRPr lang="en-GB" sz="1600" dirty="0"/>
          </a:p>
          <a:p>
            <a:pPr>
              <a:buFont typeface="Arial" panose="020B0604020202020204" pitchFamily="34" charset="0"/>
              <a:buChar char="•"/>
            </a:pPr>
            <a:r>
              <a:rPr lang="en-GB" sz="1600" dirty="0"/>
              <a:t>Paper concern forms filled in with someone else’s details halfway down (this is a frequent issue with paper forms). </a:t>
            </a:r>
          </a:p>
          <a:p>
            <a:pPr>
              <a:buFont typeface="Arial" panose="020B0604020202020204" pitchFamily="34" charset="0"/>
              <a:buChar char="•"/>
            </a:pPr>
            <a:endParaRPr lang="en-GB" sz="1600" dirty="0"/>
          </a:p>
          <a:p>
            <a:pPr>
              <a:buFont typeface="Arial" panose="020B0604020202020204" pitchFamily="34" charset="0"/>
              <a:buChar char="•"/>
            </a:pPr>
            <a:r>
              <a:rPr lang="en-GB" sz="1600" dirty="0"/>
              <a:t>‘Grade 3 Sacrum’ </a:t>
            </a:r>
          </a:p>
          <a:p>
            <a:pPr>
              <a:buFont typeface="Arial" panose="020B0604020202020204" pitchFamily="34" charset="0"/>
              <a:buChar char="•"/>
            </a:pPr>
            <a:endParaRPr lang="en-GB" sz="1600" dirty="0"/>
          </a:p>
          <a:p>
            <a:pPr>
              <a:buFont typeface="Arial" panose="020B0604020202020204" pitchFamily="34" charset="0"/>
              <a:buChar char="•"/>
            </a:pPr>
            <a:r>
              <a:rPr lang="en-GB" sz="1600" dirty="0"/>
              <a:t>Essential contact or consent details often missing. </a:t>
            </a:r>
          </a:p>
        </p:txBody>
      </p:sp>
    </p:spTree>
    <p:extLst>
      <p:ext uri="{BB962C8B-B14F-4D97-AF65-F5344CB8AC3E}">
        <p14:creationId xmlns:p14="http://schemas.microsoft.com/office/powerpoint/2010/main" val="1956794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5D1CC-28EF-FAF6-F026-6F8BDFF04A13}"/>
              </a:ext>
            </a:extLst>
          </p:cNvPr>
          <p:cNvSpPr>
            <a:spLocks noGrp="1"/>
          </p:cNvSpPr>
          <p:nvPr>
            <p:ph type="title"/>
          </p:nvPr>
        </p:nvSpPr>
        <p:spPr/>
        <p:txBody>
          <a:bodyPr/>
          <a:lstStyle/>
          <a:p>
            <a:r>
              <a:rPr lang="en-GB" dirty="0"/>
              <a:t>Raising a Safeguarding Adults Concern…</a:t>
            </a:r>
            <a:endParaRPr lang="en-US" dirty="0"/>
          </a:p>
        </p:txBody>
      </p:sp>
      <p:sp>
        <p:nvSpPr>
          <p:cNvPr id="3" name="Content Placeholder 2">
            <a:extLst>
              <a:ext uri="{FF2B5EF4-FFF2-40B4-BE49-F238E27FC236}">
                <a16:creationId xmlns:a16="http://schemas.microsoft.com/office/drawing/2014/main" id="{6769D128-E303-611E-05F4-5AC556B30E44}"/>
              </a:ext>
            </a:extLst>
          </p:cNvPr>
          <p:cNvSpPr>
            <a:spLocks noGrp="1"/>
          </p:cNvSpPr>
          <p:nvPr>
            <p:ph idx="1"/>
          </p:nvPr>
        </p:nvSpPr>
        <p:spPr/>
        <p:txBody>
          <a:bodyPr/>
          <a:lstStyle/>
          <a:p>
            <a:pPr marL="0" indent="0">
              <a:buNone/>
            </a:pPr>
            <a:r>
              <a:rPr lang="en-GB" sz="1600" dirty="0"/>
              <a:t>Please be aware that the London Borough of Enfield now uses an online form:</a:t>
            </a:r>
          </a:p>
          <a:p>
            <a:pPr marL="0" indent="0">
              <a:buNone/>
            </a:pPr>
            <a:endParaRPr lang="en-GB" sz="1600" dirty="0"/>
          </a:p>
          <a:p>
            <a:pPr marL="0" indent="0">
              <a:buNone/>
            </a:pPr>
            <a:r>
              <a:rPr lang="en-GB" sz="1600" dirty="0"/>
              <a:t>The email for The MASH Team (</a:t>
            </a:r>
            <a:r>
              <a:rPr lang="en-GB" sz="1600" dirty="0">
                <a:hlinkClick r:id="rId2"/>
              </a:rPr>
              <a:t>TheMASHTeam@enfield.gov.uk</a:t>
            </a:r>
            <a:r>
              <a:rPr lang="en-GB" sz="1600" dirty="0"/>
              <a:t>) can still be used to request updates or give additional information but referrals must be raised via the online portal by professionals. </a:t>
            </a:r>
          </a:p>
          <a:p>
            <a:pPr marL="0" indent="0">
              <a:buNone/>
            </a:pPr>
            <a:endParaRPr lang="en-GB" sz="1600" dirty="0"/>
          </a:p>
          <a:p>
            <a:pPr marL="0" indent="0">
              <a:buNone/>
            </a:pPr>
            <a:r>
              <a:rPr lang="en-GB" sz="1600" dirty="0"/>
              <a:t>Aide Memoir has been created and will be circulated. </a:t>
            </a:r>
            <a:endParaRPr lang="en-US" sz="1600" dirty="0"/>
          </a:p>
        </p:txBody>
      </p:sp>
    </p:spTree>
    <p:extLst>
      <p:ext uri="{BB962C8B-B14F-4D97-AF65-F5344CB8AC3E}">
        <p14:creationId xmlns:p14="http://schemas.microsoft.com/office/powerpoint/2010/main" val="1558856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030AF-85AB-49F9-89DB-F9BABAF3EEE9}"/>
              </a:ext>
            </a:extLst>
          </p:cNvPr>
          <p:cNvSpPr>
            <a:spLocks noGrp="1"/>
          </p:cNvSpPr>
          <p:nvPr>
            <p:ph type="ctrTitle"/>
          </p:nvPr>
        </p:nvSpPr>
        <p:spPr>
          <a:xfrm>
            <a:off x="2000250" y="749930"/>
            <a:ext cx="5143500" cy="492251"/>
          </a:xfrm>
          <a:solidFill>
            <a:schemeClr val="accent4">
              <a:lumMod val="60000"/>
              <a:lumOff val="40000"/>
            </a:schemeClr>
          </a:solidFill>
        </p:spPr>
        <p:txBody>
          <a:bodyPr>
            <a:normAutofit/>
          </a:bodyPr>
          <a:lstStyle/>
          <a:p>
            <a:r>
              <a:rPr lang="en-GB"/>
              <a:t>Partner Agencies</a:t>
            </a:r>
            <a:endParaRPr lang="en-GB" dirty="0"/>
          </a:p>
        </p:txBody>
      </p:sp>
      <p:sp>
        <p:nvSpPr>
          <p:cNvPr id="3" name="Subtitle 2">
            <a:extLst>
              <a:ext uri="{FF2B5EF4-FFF2-40B4-BE49-F238E27FC236}">
                <a16:creationId xmlns:a16="http://schemas.microsoft.com/office/drawing/2014/main" id="{980B4886-3CE3-4AC3-81F5-025A94D3605E}"/>
              </a:ext>
            </a:extLst>
          </p:cNvPr>
          <p:cNvSpPr>
            <a:spLocks noGrp="1"/>
          </p:cNvSpPr>
          <p:nvPr>
            <p:ph type="subTitle" idx="1"/>
          </p:nvPr>
        </p:nvSpPr>
        <p:spPr>
          <a:xfrm>
            <a:off x="1991927" y="3988665"/>
            <a:ext cx="5143500" cy="492251"/>
          </a:xfrm>
          <a:solidFill>
            <a:schemeClr val="accent1">
              <a:lumMod val="40000"/>
              <a:lumOff val="60000"/>
            </a:schemeClr>
          </a:solidFill>
        </p:spPr>
        <p:txBody>
          <a:bodyPr>
            <a:normAutofit fontScale="92500" lnSpcReduction="10000"/>
          </a:bodyPr>
          <a:lstStyle/>
          <a:p>
            <a:r>
              <a:rPr lang="en-GB" sz="3038" dirty="0"/>
              <a:t>Adult Social Care</a:t>
            </a:r>
          </a:p>
        </p:txBody>
      </p:sp>
      <p:sp>
        <p:nvSpPr>
          <p:cNvPr id="7" name="Rectangle 6">
            <a:extLst>
              <a:ext uri="{FF2B5EF4-FFF2-40B4-BE49-F238E27FC236}">
                <a16:creationId xmlns:a16="http://schemas.microsoft.com/office/drawing/2014/main" id="{77874B96-F07D-4F7A-AF39-C18D0DE20254}"/>
              </a:ext>
            </a:extLst>
          </p:cNvPr>
          <p:cNvSpPr/>
          <p:nvPr/>
        </p:nvSpPr>
        <p:spPr>
          <a:xfrm>
            <a:off x="6853452" y="2322139"/>
            <a:ext cx="1078637" cy="887555"/>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75" dirty="0"/>
          </a:p>
          <a:p>
            <a:pPr algn="ctr"/>
            <a:r>
              <a:rPr lang="en-GB" sz="675" u="sng" dirty="0"/>
              <a:t>Integrated Learning Disabilities Service (ILDS):</a:t>
            </a:r>
          </a:p>
          <a:p>
            <a:pPr algn="ctr"/>
            <a:r>
              <a:rPr lang="en-GB" sz="675" dirty="0"/>
              <a:t>Tel: 020 8379 5075 </a:t>
            </a:r>
          </a:p>
          <a:p>
            <a:pPr algn="ctr"/>
            <a:r>
              <a:rPr lang="en-GB" sz="675" dirty="0"/>
              <a:t>Text Phone: 020 8379 3100</a:t>
            </a:r>
          </a:p>
          <a:p>
            <a:pPr algn="ctr"/>
            <a:r>
              <a:rPr lang="en-GB" sz="675" dirty="0"/>
              <a:t>Email:  </a:t>
            </a:r>
            <a:r>
              <a:rPr lang="en-GB" sz="675" u="sng" dirty="0">
                <a:solidFill>
                  <a:schemeClr val="bg1"/>
                </a:solidFill>
              </a:rPr>
              <a:t>l</a:t>
            </a:r>
            <a:r>
              <a:rPr lang="en-GB" sz="675" u="sng" dirty="0">
                <a:solidFill>
                  <a:schemeClr val="bg1"/>
                </a:solidFill>
                <a:hlinkClick r:id="rId2">
                  <a:extLst>
                    <a:ext uri="{A12FA001-AC4F-418D-AE19-62706E023703}">
                      <ahyp:hlinkClr xmlns:ahyp="http://schemas.microsoft.com/office/drawing/2018/hyperlinkcolor" val="tx"/>
                    </a:ext>
                  </a:extLst>
                </a:hlinkClick>
              </a:rPr>
              <a:t>earning.disabilities@enfield.gov.uk</a:t>
            </a:r>
            <a:endParaRPr lang="en-GB" sz="675" dirty="0">
              <a:solidFill>
                <a:schemeClr val="bg1"/>
              </a:solidFill>
            </a:endParaRPr>
          </a:p>
          <a:p>
            <a:pPr algn="ctr"/>
            <a:endParaRPr lang="en-GB" sz="675" dirty="0"/>
          </a:p>
        </p:txBody>
      </p:sp>
      <p:sp>
        <p:nvSpPr>
          <p:cNvPr id="11" name="Arrow: Down 10">
            <a:extLst>
              <a:ext uri="{FF2B5EF4-FFF2-40B4-BE49-F238E27FC236}">
                <a16:creationId xmlns:a16="http://schemas.microsoft.com/office/drawing/2014/main" id="{982642D0-14C1-4480-9626-1243BD8DD4F5}"/>
              </a:ext>
            </a:extLst>
          </p:cNvPr>
          <p:cNvSpPr/>
          <p:nvPr/>
        </p:nvSpPr>
        <p:spPr>
          <a:xfrm>
            <a:off x="2916656" y="1182991"/>
            <a:ext cx="3098202" cy="1069142"/>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13" name="Rectangle: Rounded Corners 12">
            <a:extLst>
              <a:ext uri="{FF2B5EF4-FFF2-40B4-BE49-F238E27FC236}">
                <a16:creationId xmlns:a16="http://schemas.microsoft.com/office/drawing/2014/main" id="{85979D6F-60AA-4C28-A709-BD84CCC2E1DB}"/>
              </a:ext>
            </a:extLst>
          </p:cNvPr>
          <p:cNvSpPr/>
          <p:nvPr/>
        </p:nvSpPr>
        <p:spPr>
          <a:xfrm>
            <a:off x="1262849" y="3262084"/>
            <a:ext cx="1078637" cy="671693"/>
          </a:xfrm>
          <a:prstGeom prst="roundRect">
            <a:avLst/>
          </a:prstGeom>
          <a:solidFill>
            <a:srgbClr val="E62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63" dirty="0"/>
              <a:t>Referrals where an adult with care and support needs may have been abused or neglected should go here</a:t>
            </a:r>
            <a:r>
              <a:rPr lang="en-GB" sz="675" dirty="0"/>
              <a:t>.</a:t>
            </a:r>
            <a:endParaRPr lang="en-GB" sz="675" dirty="0">
              <a:solidFill>
                <a:schemeClr val="bg1"/>
              </a:solidFill>
            </a:endParaRPr>
          </a:p>
        </p:txBody>
      </p:sp>
      <p:sp>
        <p:nvSpPr>
          <p:cNvPr id="14" name="Rectangle: Rounded Corners 13">
            <a:extLst>
              <a:ext uri="{FF2B5EF4-FFF2-40B4-BE49-F238E27FC236}">
                <a16:creationId xmlns:a16="http://schemas.microsoft.com/office/drawing/2014/main" id="{EB8BFDD1-E774-438B-A864-D7FB8609F72A}"/>
              </a:ext>
            </a:extLst>
          </p:cNvPr>
          <p:cNvSpPr/>
          <p:nvPr/>
        </p:nvSpPr>
        <p:spPr>
          <a:xfrm>
            <a:off x="6867432" y="3250885"/>
            <a:ext cx="1078637" cy="682895"/>
          </a:xfrm>
          <a:prstGeom prst="roundRect">
            <a:avLst/>
          </a:prstGeom>
          <a:solidFill>
            <a:srgbClr val="E62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63" dirty="0"/>
              <a:t>Duty contact details for the team who deal with adults with learning disabilities.</a:t>
            </a:r>
          </a:p>
        </p:txBody>
      </p:sp>
      <p:sp>
        <p:nvSpPr>
          <p:cNvPr id="15" name="Rectangle: Rounded Corners 14">
            <a:extLst>
              <a:ext uri="{FF2B5EF4-FFF2-40B4-BE49-F238E27FC236}">
                <a16:creationId xmlns:a16="http://schemas.microsoft.com/office/drawing/2014/main" id="{D566E6EA-4C5E-4DC7-AEC9-38EF8DB379A6}"/>
              </a:ext>
            </a:extLst>
          </p:cNvPr>
          <p:cNvSpPr/>
          <p:nvPr/>
        </p:nvSpPr>
        <p:spPr>
          <a:xfrm>
            <a:off x="5740923" y="3250884"/>
            <a:ext cx="1078637" cy="885061"/>
          </a:xfrm>
          <a:prstGeom prst="roundRect">
            <a:avLst/>
          </a:prstGeom>
          <a:solidFill>
            <a:srgbClr val="E62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63" dirty="0"/>
              <a:t>Email to see if a person is known to the Trust. Call the Crisis Line if there is immediate risk of harm</a:t>
            </a:r>
            <a:r>
              <a:rPr lang="en-GB" sz="563" u="sng" dirty="0"/>
              <a:t>. Please be aware that the MH Trust do not take direct referrals; the person must go through their GP first. </a:t>
            </a:r>
            <a:r>
              <a:rPr lang="en-GB" sz="563" dirty="0"/>
              <a:t>Contact SPA if you need further advice.</a:t>
            </a:r>
          </a:p>
        </p:txBody>
      </p:sp>
      <p:sp>
        <p:nvSpPr>
          <p:cNvPr id="16" name="Rectangle: Rounded Corners 15">
            <a:extLst>
              <a:ext uri="{FF2B5EF4-FFF2-40B4-BE49-F238E27FC236}">
                <a16:creationId xmlns:a16="http://schemas.microsoft.com/office/drawing/2014/main" id="{8FC7606A-1747-4831-AA24-2A52FB3AC024}"/>
              </a:ext>
            </a:extLst>
          </p:cNvPr>
          <p:cNvSpPr/>
          <p:nvPr/>
        </p:nvSpPr>
        <p:spPr>
          <a:xfrm>
            <a:off x="3493363" y="3250884"/>
            <a:ext cx="1078637" cy="694097"/>
          </a:xfrm>
          <a:prstGeom prst="roundRect">
            <a:avLst/>
          </a:prstGeom>
          <a:solidFill>
            <a:srgbClr val="E62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63" dirty="0"/>
              <a:t>Domestic Abuse concerns where the adult does not have care and support needs can be directed here. Other resources can </a:t>
            </a:r>
            <a:r>
              <a:rPr lang="en-GB" sz="563" dirty="0">
                <a:hlinkClick r:id="rId3"/>
              </a:rPr>
              <a:t>be found here</a:t>
            </a:r>
            <a:r>
              <a:rPr lang="en-GB" sz="563" dirty="0"/>
              <a:t>. </a:t>
            </a:r>
          </a:p>
        </p:txBody>
      </p:sp>
      <p:sp>
        <p:nvSpPr>
          <p:cNvPr id="17" name="Rectangle: Rounded Corners 16">
            <a:extLst>
              <a:ext uri="{FF2B5EF4-FFF2-40B4-BE49-F238E27FC236}">
                <a16:creationId xmlns:a16="http://schemas.microsoft.com/office/drawing/2014/main" id="{7EC34FC7-05A9-448A-A6D3-14612C4F7265}"/>
              </a:ext>
            </a:extLst>
          </p:cNvPr>
          <p:cNvSpPr/>
          <p:nvPr/>
        </p:nvSpPr>
        <p:spPr>
          <a:xfrm>
            <a:off x="2377338" y="3262085"/>
            <a:ext cx="1078637" cy="671693"/>
          </a:xfrm>
          <a:prstGeom prst="roundRect">
            <a:avLst/>
          </a:prstGeom>
          <a:solidFill>
            <a:srgbClr val="E62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63" dirty="0"/>
              <a:t>Referrals for a Care Act assessment go into here. General concern about unmet care needs should be directed here. The SPA is also a first point of contact for information and advice.</a:t>
            </a:r>
          </a:p>
        </p:txBody>
      </p:sp>
      <p:sp>
        <p:nvSpPr>
          <p:cNvPr id="20" name="Rectangle: Rounded Corners 19">
            <a:extLst>
              <a:ext uri="{FF2B5EF4-FFF2-40B4-BE49-F238E27FC236}">
                <a16:creationId xmlns:a16="http://schemas.microsoft.com/office/drawing/2014/main" id="{8AF285B7-5363-4E84-8DCA-6FBA41FE5F18}"/>
              </a:ext>
            </a:extLst>
          </p:cNvPr>
          <p:cNvSpPr/>
          <p:nvPr/>
        </p:nvSpPr>
        <p:spPr>
          <a:xfrm>
            <a:off x="4635157" y="3250883"/>
            <a:ext cx="1078637" cy="682895"/>
          </a:xfrm>
          <a:prstGeom prst="roundRect">
            <a:avLst/>
          </a:prstGeom>
          <a:solidFill>
            <a:srgbClr val="E62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63" dirty="0"/>
              <a:t>When you suspect a person could be a victim of Modern Slavery, call the team for advice.</a:t>
            </a:r>
          </a:p>
        </p:txBody>
      </p:sp>
      <p:sp>
        <p:nvSpPr>
          <p:cNvPr id="19" name="Rectangle 18">
            <a:extLst>
              <a:ext uri="{FF2B5EF4-FFF2-40B4-BE49-F238E27FC236}">
                <a16:creationId xmlns:a16="http://schemas.microsoft.com/office/drawing/2014/main" id="{B11B052D-1B04-407E-A8D7-F544534A616B}"/>
              </a:ext>
            </a:extLst>
          </p:cNvPr>
          <p:cNvSpPr/>
          <p:nvPr/>
        </p:nvSpPr>
        <p:spPr>
          <a:xfrm>
            <a:off x="1262849" y="2322140"/>
            <a:ext cx="1078637" cy="88506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75" u="sng" dirty="0"/>
              <a:t>Multi Agency Safeguarding Hub (MASH):</a:t>
            </a:r>
          </a:p>
          <a:p>
            <a:pPr algn="ctr"/>
            <a:r>
              <a:rPr lang="en-GB" sz="675" dirty="0">
                <a:hlinkClick r:id="rId4"/>
              </a:rPr>
              <a:t>Please refer online here when possible. </a:t>
            </a:r>
            <a:endParaRPr lang="en-GB" sz="675" dirty="0"/>
          </a:p>
          <a:p>
            <a:pPr algn="ctr"/>
            <a:r>
              <a:rPr lang="en-GB" sz="675" dirty="0"/>
              <a:t>Tel: 020 8379 3196</a:t>
            </a:r>
          </a:p>
          <a:p>
            <a:pPr algn="ctr"/>
            <a:r>
              <a:rPr lang="en-GB" sz="675" dirty="0"/>
              <a:t>Email:</a:t>
            </a:r>
          </a:p>
          <a:p>
            <a:pPr algn="ctr"/>
            <a:r>
              <a:rPr lang="en-GB" sz="675" u="sng" dirty="0"/>
              <a:t>themashteam@enfield.gov.uk</a:t>
            </a:r>
          </a:p>
        </p:txBody>
      </p:sp>
      <p:sp>
        <p:nvSpPr>
          <p:cNvPr id="21" name="Rectangle 20">
            <a:extLst>
              <a:ext uri="{FF2B5EF4-FFF2-40B4-BE49-F238E27FC236}">
                <a16:creationId xmlns:a16="http://schemas.microsoft.com/office/drawing/2014/main" id="{29A4F5F5-E57E-42A5-928C-C75495B04337}"/>
              </a:ext>
            </a:extLst>
          </p:cNvPr>
          <p:cNvSpPr/>
          <p:nvPr/>
        </p:nvSpPr>
        <p:spPr>
          <a:xfrm>
            <a:off x="2389357" y="2322140"/>
            <a:ext cx="1078637" cy="88506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75" u="sng" dirty="0"/>
              <a:t>Single Point of Access (SPA):</a:t>
            </a:r>
          </a:p>
          <a:p>
            <a:pPr algn="ctr"/>
            <a:r>
              <a:rPr lang="en-GB" sz="675" dirty="0">
                <a:hlinkClick r:id="rId5"/>
              </a:rPr>
              <a:t>Please refer online here when possible. </a:t>
            </a:r>
            <a:endParaRPr lang="en-GB" sz="675" dirty="0"/>
          </a:p>
          <a:p>
            <a:pPr algn="ctr"/>
            <a:r>
              <a:rPr lang="en-GB" sz="675" dirty="0"/>
              <a:t>Tel</a:t>
            </a:r>
            <a:r>
              <a:rPr lang="en-GB" sz="675"/>
              <a:t>: 020 8379 1001</a:t>
            </a:r>
            <a:endParaRPr lang="en-GB" sz="675" dirty="0"/>
          </a:p>
          <a:p>
            <a:pPr algn="ctr"/>
            <a:r>
              <a:rPr lang="en-GB" sz="675" dirty="0"/>
              <a:t>Email: </a:t>
            </a:r>
            <a:r>
              <a:rPr lang="en-GB" sz="675" u="sng" dirty="0">
                <a:solidFill>
                  <a:schemeClr val="bg1"/>
                </a:solidFill>
                <a:hlinkClick r:id="rId6">
                  <a:extLst>
                    <a:ext uri="{A12FA001-AC4F-418D-AE19-62706E023703}">
                      <ahyp:hlinkClr xmlns:ahyp="http://schemas.microsoft.com/office/drawing/2018/hyperlinkcolor" val="tx"/>
                    </a:ext>
                  </a:extLst>
                </a:hlinkClick>
              </a:rPr>
              <a:t>adultsocialcare@enfield.gov.uk</a:t>
            </a:r>
            <a:endParaRPr lang="en-GB" sz="675" dirty="0">
              <a:solidFill>
                <a:schemeClr val="bg1"/>
              </a:solidFill>
            </a:endParaRPr>
          </a:p>
        </p:txBody>
      </p:sp>
      <p:sp>
        <p:nvSpPr>
          <p:cNvPr id="22" name="Rectangle 21">
            <a:extLst>
              <a:ext uri="{FF2B5EF4-FFF2-40B4-BE49-F238E27FC236}">
                <a16:creationId xmlns:a16="http://schemas.microsoft.com/office/drawing/2014/main" id="{D08BB485-0B1E-44DC-8182-A8970E24A3AB}"/>
              </a:ext>
            </a:extLst>
          </p:cNvPr>
          <p:cNvSpPr/>
          <p:nvPr/>
        </p:nvSpPr>
        <p:spPr>
          <a:xfrm>
            <a:off x="5726942" y="2322140"/>
            <a:ext cx="1078637" cy="88506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75" u="sng" dirty="0"/>
              <a:t>Enfield Mental Health Single Point of Access:</a:t>
            </a:r>
            <a:r>
              <a:rPr lang="en-GB" sz="675" dirty="0"/>
              <a:t> </a:t>
            </a:r>
            <a:r>
              <a:rPr lang="en-GB" sz="675" u="sng" dirty="0">
                <a:solidFill>
                  <a:schemeClr val="bg1"/>
                </a:solidFill>
                <a:hlinkClick r:id="rId7"/>
              </a:rPr>
              <a:t>assessmentservice.enfield@nhs.net</a:t>
            </a:r>
            <a:endParaRPr lang="en-GB" sz="675" u="sng" dirty="0">
              <a:solidFill>
                <a:schemeClr val="bg1"/>
              </a:solidFill>
            </a:endParaRPr>
          </a:p>
          <a:p>
            <a:pPr algn="ctr"/>
            <a:r>
              <a:rPr lang="en-GB" sz="619" dirty="0">
                <a:solidFill>
                  <a:schemeClr val="bg1"/>
                </a:solidFill>
              </a:rPr>
              <a:t>EMHSPA Tel: 0208 702 3329</a:t>
            </a:r>
          </a:p>
          <a:p>
            <a:pPr algn="ctr"/>
            <a:r>
              <a:rPr lang="en-GB" sz="619" dirty="0">
                <a:solidFill>
                  <a:schemeClr val="bg1"/>
                </a:solidFill>
              </a:rPr>
              <a:t>Crisis helpline: 0800 151 0023</a:t>
            </a:r>
          </a:p>
        </p:txBody>
      </p:sp>
      <p:sp>
        <p:nvSpPr>
          <p:cNvPr id="23" name="Rectangle 22">
            <a:extLst>
              <a:ext uri="{FF2B5EF4-FFF2-40B4-BE49-F238E27FC236}">
                <a16:creationId xmlns:a16="http://schemas.microsoft.com/office/drawing/2014/main" id="{80560422-766D-45FF-AE3E-D00A96F82AB9}"/>
              </a:ext>
            </a:extLst>
          </p:cNvPr>
          <p:cNvSpPr/>
          <p:nvPr/>
        </p:nvSpPr>
        <p:spPr>
          <a:xfrm>
            <a:off x="3521797" y="2322140"/>
            <a:ext cx="1078637" cy="88506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75" u="sng" dirty="0">
                <a:solidFill>
                  <a:schemeClr val="bg1"/>
                </a:solidFill>
              </a:rPr>
              <a:t>Domestic Abuse helplines/ support:</a:t>
            </a:r>
          </a:p>
          <a:p>
            <a:pPr algn="ctr"/>
            <a:r>
              <a:rPr lang="en-GB" sz="563" dirty="0"/>
              <a:t>Solace Women's Aid Advice Service offers support for domestic and sexual violence. Phone the advice line on </a:t>
            </a:r>
            <a:r>
              <a:rPr lang="en-GB" sz="563" b="1" dirty="0"/>
              <a:t>020 3795 5068</a:t>
            </a:r>
            <a:r>
              <a:rPr lang="en-GB" sz="563" dirty="0"/>
              <a:t> or visit </a:t>
            </a:r>
            <a:r>
              <a:rPr lang="en-GB" sz="563" u="sng" dirty="0">
                <a:hlinkClick r:id="rId8"/>
              </a:rPr>
              <a:t>Solace Women's Aid</a:t>
            </a:r>
            <a:endParaRPr lang="en-GB" sz="675" u="sng" dirty="0">
              <a:solidFill>
                <a:schemeClr val="bg1"/>
              </a:solidFill>
            </a:endParaRPr>
          </a:p>
          <a:p>
            <a:pPr algn="ctr"/>
            <a:endParaRPr lang="en-GB" sz="675" u="sng" dirty="0">
              <a:solidFill>
                <a:schemeClr val="bg1"/>
              </a:solidFill>
            </a:endParaRPr>
          </a:p>
        </p:txBody>
      </p:sp>
      <p:sp>
        <p:nvSpPr>
          <p:cNvPr id="24" name="Rectangle 23">
            <a:extLst>
              <a:ext uri="{FF2B5EF4-FFF2-40B4-BE49-F238E27FC236}">
                <a16:creationId xmlns:a16="http://schemas.microsoft.com/office/drawing/2014/main" id="{B5AAE130-F218-4012-B513-372DA2BD2B20}"/>
              </a:ext>
            </a:extLst>
          </p:cNvPr>
          <p:cNvSpPr/>
          <p:nvPr/>
        </p:nvSpPr>
        <p:spPr>
          <a:xfrm>
            <a:off x="4621405" y="2322140"/>
            <a:ext cx="1078637" cy="88506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75" u="sng" dirty="0"/>
              <a:t>Modern Slavery Team:</a:t>
            </a:r>
          </a:p>
          <a:p>
            <a:pPr algn="ctr"/>
            <a:r>
              <a:rPr lang="en-GB" sz="675" dirty="0"/>
              <a:t>Tel: 0203 821 1763</a:t>
            </a:r>
            <a:endParaRPr lang="en-GB" sz="675" dirty="0">
              <a:solidFill>
                <a:schemeClr val="bg1"/>
              </a:solidFill>
            </a:endParaRPr>
          </a:p>
        </p:txBody>
      </p:sp>
    </p:spTree>
    <p:extLst>
      <p:ext uri="{BB962C8B-B14F-4D97-AF65-F5344CB8AC3E}">
        <p14:creationId xmlns:p14="http://schemas.microsoft.com/office/powerpoint/2010/main" val="3100986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F6494-395E-F4F6-2FD8-8E7872D411C3}"/>
              </a:ext>
            </a:extLst>
          </p:cNvPr>
          <p:cNvSpPr>
            <a:spLocks noGrp="1"/>
          </p:cNvSpPr>
          <p:nvPr>
            <p:ph type="title"/>
          </p:nvPr>
        </p:nvSpPr>
        <p:spPr/>
        <p:txBody>
          <a:bodyPr/>
          <a:lstStyle/>
          <a:p>
            <a:r>
              <a:rPr lang="en-GB" dirty="0"/>
              <a:t>Referral routes…</a:t>
            </a:r>
            <a:endParaRPr lang="en-US" dirty="0"/>
          </a:p>
        </p:txBody>
      </p:sp>
      <p:sp>
        <p:nvSpPr>
          <p:cNvPr id="3" name="Content Placeholder 2">
            <a:extLst>
              <a:ext uri="{FF2B5EF4-FFF2-40B4-BE49-F238E27FC236}">
                <a16:creationId xmlns:a16="http://schemas.microsoft.com/office/drawing/2014/main" id="{0EA403B7-B5BA-792A-56A5-68F86BB7DB89}"/>
              </a:ext>
            </a:extLst>
          </p:cNvPr>
          <p:cNvSpPr>
            <a:spLocks noGrp="1"/>
          </p:cNvSpPr>
          <p:nvPr>
            <p:ph idx="1"/>
          </p:nvPr>
        </p:nvSpPr>
        <p:spPr>
          <a:xfrm>
            <a:off x="323528" y="771550"/>
            <a:ext cx="7982272" cy="3381350"/>
          </a:xfrm>
        </p:spPr>
        <p:txBody>
          <a:bodyPr/>
          <a:lstStyle/>
          <a:p>
            <a:pPr marL="0" indent="0">
              <a:buNone/>
            </a:pPr>
            <a:r>
              <a:rPr lang="en-GB" sz="1600" dirty="0"/>
              <a:t>Please use the online referral forms – this prevents delays and ensures you’ve answered the right questions. </a:t>
            </a:r>
          </a:p>
          <a:p>
            <a:pPr marL="0" indent="0">
              <a:buNone/>
            </a:pPr>
            <a:endParaRPr lang="en-GB" sz="1600" dirty="0"/>
          </a:p>
          <a:p>
            <a:pPr marL="0" indent="0">
              <a:buNone/>
            </a:pPr>
            <a:r>
              <a:rPr lang="en-GB" sz="1600" dirty="0"/>
              <a:t>Emails are for case discussion with teams. </a:t>
            </a:r>
          </a:p>
          <a:p>
            <a:pPr marL="0" indent="0">
              <a:buNone/>
            </a:pPr>
            <a:endParaRPr lang="en-GB" sz="1600" dirty="0"/>
          </a:p>
          <a:p>
            <a:pPr marL="0" indent="0">
              <a:buNone/>
            </a:pPr>
            <a:r>
              <a:rPr lang="en-GB" sz="1600" dirty="0"/>
              <a:t>Always, as long as it is safe to do so, discuss any referrals with the adult themselves – partly as a mark of respect but also because it may give you/ ASC important information. </a:t>
            </a:r>
            <a:endParaRPr lang="en-US" sz="1600" dirty="0"/>
          </a:p>
        </p:txBody>
      </p:sp>
    </p:spTree>
    <p:extLst>
      <p:ext uri="{BB962C8B-B14F-4D97-AF65-F5344CB8AC3E}">
        <p14:creationId xmlns:p14="http://schemas.microsoft.com/office/powerpoint/2010/main" val="1189550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45E28-6AEA-72DD-6BF5-DB26E4030A79}"/>
              </a:ext>
            </a:extLst>
          </p:cNvPr>
          <p:cNvSpPr>
            <a:spLocks noGrp="1"/>
          </p:cNvSpPr>
          <p:nvPr>
            <p:ph type="title"/>
          </p:nvPr>
        </p:nvSpPr>
        <p:spPr>
          <a:xfrm>
            <a:off x="1485900" y="204787"/>
            <a:ext cx="2256235" cy="1223963"/>
          </a:xfrm>
        </p:spPr>
        <p:txBody>
          <a:bodyPr wrap="square" anchor="b">
            <a:normAutofit/>
          </a:bodyPr>
          <a:lstStyle/>
          <a:p>
            <a:r>
              <a:rPr lang="en-GB" sz="2400" dirty="0"/>
              <a:t>With any referral…</a:t>
            </a:r>
            <a:endParaRPr lang="en-US" sz="2400" dirty="0"/>
          </a:p>
        </p:txBody>
      </p:sp>
      <p:sp>
        <p:nvSpPr>
          <p:cNvPr id="9" name="Text Placeholder 3">
            <a:extLst>
              <a:ext uri="{FF2B5EF4-FFF2-40B4-BE49-F238E27FC236}">
                <a16:creationId xmlns:a16="http://schemas.microsoft.com/office/drawing/2014/main" id="{11E14F1A-8FA7-0584-250F-93D03FDEE8E6}"/>
              </a:ext>
            </a:extLst>
          </p:cNvPr>
          <p:cNvSpPr>
            <a:spLocks noGrp="1"/>
          </p:cNvSpPr>
          <p:nvPr>
            <p:ph type="body" sz="half" idx="2"/>
          </p:nvPr>
        </p:nvSpPr>
        <p:spPr>
          <a:xfrm>
            <a:off x="251520" y="204788"/>
            <a:ext cx="3490615" cy="4389836"/>
          </a:xfrm>
        </p:spPr>
        <p:txBody>
          <a:bodyPr/>
          <a:lstStyle/>
          <a:p>
            <a:endParaRPr lang="en-US" dirty="0"/>
          </a:p>
        </p:txBody>
      </p:sp>
      <p:graphicFrame>
        <p:nvGraphicFramePr>
          <p:cNvPr id="5" name="Content Placeholder 2">
            <a:extLst>
              <a:ext uri="{FF2B5EF4-FFF2-40B4-BE49-F238E27FC236}">
                <a16:creationId xmlns:a16="http://schemas.microsoft.com/office/drawing/2014/main" id="{E18D90C8-647E-957E-5F19-AC10852BF50D}"/>
              </a:ext>
            </a:extLst>
          </p:cNvPr>
          <p:cNvGraphicFramePr>
            <a:graphicFrameLocks noGrp="1"/>
          </p:cNvGraphicFramePr>
          <p:nvPr>
            <p:ph idx="1"/>
          </p:nvPr>
        </p:nvGraphicFramePr>
        <p:xfrm>
          <a:off x="3824287" y="204788"/>
          <a:ext cx="3833813" cy="4652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Person using laptop">
            <a:extLst>
              <a:ext uri="{FF2B5EF4-FFF2-40B4-BE49-F238E27FC236}">
                <a16:creationId xmlns:a16="http://schemas.microsoft.com/office/drawing/2014/main" id="{4E16953D-C5FC-3F90-2A3E-6BD2D27C0C8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90600" y="1978810"/>
            <a:ext cx="2256235" cy="1713328"/>
          </a:xfrm>
          <a:prstGeom prst="rect">
            <a:avLst/>
          </a:prstGeom>
        </p:spPr>
      </p:pic>
    </p:spTree>
    <p:extLst>
      <p:ext uri="{BB962C8B-B14F-4D97-AF65-F5344CB8AC3E}">
        <p14:creationId xmlns:p14="http://schemas.microsoft.com/office/powerpoint/2010/main" val="554023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94856-3E3D-CE90-1361-CDAD1359876A}"/>
              </a:ext>
            </a:extLst>
          </p:cNvPr>
          <p:cNvSpPr>
            <a:spLocks noGrp="1"/>
          </p:cNvSpPr>
          <p:nvPr>
            <p:ph type="title"/>
          </p:nvPr>
        </p:nvSpPr>
        <p:spPr/>
        <p:txBody>
          <a:bodyPr/>
          <a:lstStyle/>
          <a:p>
            <a:r>
              <a:rPr lang="en-GB" dirty="0"/>
              <a:t>What is Safeguarding Adults…</a:t>
            </a:r>
            <a:endParaRPr lang="en-US" dirty="0"/>
          </a:p>
        </p:txBody>
      </p:sp>
      <p:sp>
        <p:nvSpPr>
          <p:cNvPr id="3" name="Content Placeholder 2">
            <a:extLst>
              <a:ext uri="{FF2B5EF4-FFF2-40B4-BE49-F238E27FC236}">
                <a16:creationId xmlns:a16="http://schemas.microsoft.com/office/drawing/2014/main" id="{3281516B-5810-3673-7ACB-72E1B74997AF}"/>
              </a:ext>
            </a:extLst>
          </p:cNvPr>
          <p:cNvSpPr>
            <a:spLocks noGrp="1"/>
          </p:cNvSpPr>
          <p:nvPr>
            <p:ph idx="1"/>
          </p:nvPr>
        </p:nvSpPr>
        <p:spPr>
          <a:xfrm>
            <a:off x="251520" y="987574"/>
            <a:ext cx="7520880" cy="3155801"/>
          </a:xfrm>
        </p:spPr>
        <p:txBody>
          <a:bodyPr/>
          <a:lstStyle/>
          <a:p>
            <a:pPr marL="0" indent="0">
              <a:buNone/>
            </a:pPr>
            <a:r>
              <a:rPr lang="en-GB" sz="1600" dirty="0"/>
              <a:t>An adult with care and support needs is being abused or neglected and lack the ability (because of their care and support needs) to protect themselves. </a:t>
            </a:r>
          </a:p>
          <a:p>
            <a:pPr marL="0" indent="0">
              <a:buNone/>
            </a:pPr>
            <a:endParaRPr lang="en-GB" sz="1600" dirty="0"/>
          </a:p>
          <a:p>
            <a:pPr marL="0" indent="0">
              <a:buNone/>
            </a:pPr>
            <a:r>
              <a:rPr lang="en-GB" sz="1600" dirty="0"/>
              <a:t>Section 42 of the Care Act does apply in the case of Self-neglect as well - but first steps are usually assessment of need. </a:t>
            </a:r>
          </a:p>
          <a:p>
            <a:pPr marL="0" indent="0">
              <a:buNone/>
            </a:pPr>
            <a:endParaRPr lang="en-GB" sz="1600" dirty="0"/>
          </a:p>
          <a:p>
            <a:pPr marL="0" indent="0">
              <a:buNone/>
            </a:pPr>
            <a:r>
              <a:rPr lang="en-GB" sz="1600" dirty="0"/>
              <a:t>Please see ‘Making Good Safeguarding Adults Referrals’ documents on </a:t>
            </a:r>
            <a:r>
              <a:rPr lang="en-GB" sz="1600" dirty="0" err="1"/>
              <a:t>Mylife</a:t>
            </a:r>
            <a:r>
              <a:rPr lang="en-GB" sz="1600" dirty="0"/>
              <a:t> (</a:t>
            </a:r>
            <a:r>
              <a:rPr lang="en-GB" sz="1600" dirty="0">
                <a:hlinkClick r:id="rId2"/>
              </a:rPr>
              <a:t>long version </a:t>
            </a:r>
            <a:r>
              <a:rPr lang="en-GB" sz="1600" dirty="0"/>
              <a:t>and </a:t>
            </a:r>
            <a:r>
              <a:rPr lang="en-GB" sz="1600" dirty="0">
                <a:hlinkClick r:id="rId3"/>
              </a:rPr>
              <a:t>1 page guide</a:t>
            </a:r>
            <a:r>
              <a:rPr lang="en-GB" sz="1600" dirty="0"/>
              <a:t> available). </a:t>
            </a:r>
          </a:p>
          <a:p>
            <a:pPr marL="0" indent="0">
              <a:buNone/>
            </a:pPr>
            <a:endParaRPr lang="en-US" sz="1600" dirty="0"/>
          </a:p>
        </p:txBody>
      </p:sp>
    </p:spTree>
    <p:extLst>
      <p:ext uri="{BB962C8B-B14F-4D97-AF65-F5344CB8AC3E}">
        <p14:creationId xmlns:p14="http://schemas.microsoft.com/office/powerpoint/2010/main" val="3869369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1E558-EFD5-9617-F813-1820D1500A06}"/>
              </a:ext>
            </a:extLst>
          </p:cNvPr>
          <p:cNvSpPr>
            <a:spLocks noGrp="1"/>
          </p:cNvSpPr>
          <p:nvPr>
            <p:ph type="title"/>
          </p:nvPr>
        </p:nvSpPr>
        <p:spPr>
          <a:xfrm>
            <a:off x="251520" y="228600"/>
            <a:ext cx="8640960" cy="1200150"/>
          </a:xfrm>
        </p:spPr>
        <p:txBody>
          <a:bodyPr/>
          <a:lstStyle/>
          <a:p>
            <a:pPr algn="ctr"/>
            <a:r>
              <a:rPr lang="en-GB" dirty="0"/>
              <a:t>Guidance for Non-nursing Care Providers regarding Pressure Ulcer and identifying if these are Safeguarding Concerns -  London Borough of Enfield. </a:t>
            </a:r>
            <a:endParaRPr lang="en-US" dirty="0"/>
          </a:p>
        </p:txBody>
      </p:sp>
      <p:sp>
        <p:nvSpPr>
          <p:cNvPr id="3" name="Content Placeholder 2">
            <a:extLst>
              <a:ext uri="{FF2B5EF4-FFF2-40B4-BE49-F238E27FC236}">
                <a16:creationId xmlns:a16="http://schemas.microsoft.com/office/drawing/2014/main" id="{FF264DFE-CE5C-59A6-8CDE-4FB36B30E571}"/>
              </a:ext>
            </a:extLst>
          </p:cNvPr>
          <p:cNvSpPr>
            <a:spLocks noGrp="1"/>
          </p:cNvSpPr>
          <p:nvPr>
            <p:ph idx="1"/>
          </p:nvPr>
        </p:nvSpPr>
        <p:spPr>
          <a:xfrm>
            <a:off x="251520" y="1657350"/>
            <a:ext cx="8640960" cy="3257550"/>
          </a:xfrm>
        </p:spPr>
        <p:txBody>
          <a:bodyPr/>
          <a:lstStyle/>
          <a:p>
            <a:pPr marL="0" indent="0">
              <a:buNone/>
            </a:pPr>
            <a:r>
              <a:rPr lang="en-US" sz="1400" dirty="0">
                <a:effectLst/>
                <a:latin typeface="Calibri" panose="020F0502020204030204" pitchFamily="34" charset="0"/>
                <a:ea typeface="Calibri" panose="020F0502020204030204" pitchFamily="34" charset="0"/>
                <a:cs typeface="Calibri" panose="020F0502020204030204" pitchFamily="34" charset="0"/>
              </a:rPr>
              <a:t>In</a:t>
            </a:r>
            <a:r>
              <a:rPr lang="en-US" sz="1400" spc="-15"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January</a:t>
            </a:r>
            <a:r>
              <a:rPr lang="en-US" sz="1400" spc="-10"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2024,</a:t>
            </a:r>
            <a:r>
              <a:rPr lang="en-US" sz="1400" spc="-10"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the</a:t>
            </a:r>
            <a:r>
              <a:rPr lang="en-US" sz="1400" spc="-5"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Department</a:t>
            </a:r>
            <a:r>
              <a:rPr lang="en-US" sz="1400" spc="-20"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of</a:t>
            </a:r>
            <a:r>
              <a:rPr lang="en-US" sz="1400" spc="-10"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Health</a:t>
            </a:r>
            <a:r>
              <a:rPr lang="en-US" sz="1400" spc="-25"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and</a:t>
            </a:r>
            <a:r>
              <a:rPr lang="en-US" sz="1400" spc="-15"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Social</a:t>
            </a:r>
            <a:r>
              <a:rPr lang="en-US" sz="1400" spc="-35"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Care</a:t>
            </a:r>
            <a:r>
              <a:rPr lang="en-US" sz="1400" spc="-10"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issued</a:t>
            </a:r>
            <a:r>
              <a:rPr lang="en-US" sz="1400" spc="-15"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new</a:t>
            </a:r>
            <a:r>
              <a:rPr lang="en-US" sz="1400" spc="-10"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guidance </a:t>
            </a:r>
            <a:r>
              <a:rPr lang="en-US" sz="1400" u="sng" dirty="0">
                <a:solidFill>
                  <a:srgbClr val="0562C1"/>
                </a:solidFill>
                <a:effectLst/>
                <a:latin typeface="Calibri" panose="020F0502020204030204" pitchFamily="34" charset="0"/>
                <a:ea typeface="Calibri" panose="020F0502020204030204" pitchFamily="34" charset="0"/>
                <a:cs typeface="Calibri" panose="020F0502020204030204" pitchFamily="34" charset="0"/>
                <a:hlinkClick r:id="rId2"/>
              </a:rPr>
              <a:t>‘Safeguarding</a:t>
            </a:r>
            <a:r>
              <a:rPr lang="en-US" sz="1400" u="sng" spc="-15" dirty="0">
                <a:solidFill>
                  <a:srgbClr val="0562C1"/>
                </a:solidFill>
                <a:effectLst/>
                <a:latin typeface="Calibri" panose="020F0502020204030204" pitchFamily="34" charset="0"/>
                <a:ea typeface="Calibri" panose="020F0502020204030204" pitchFamily="34" charset="0"/>
                <a:cs typeface="Calibri" panose="020F0502020204030204" pitchFamily="34" charset="0"/>
                <a:hlinkClick r:id="rId2"/>
              </a:rPr>
              <a:t> </a:t>
            </a:r>
            <a:r>
              <a:rPr lang="en-US" sz="1400" u="sng" dirty="0">
                <a:solidFill>
                  <a:srgbClr val="0562C1"/>
                </a:solidFill>
                <a:effectLst/>
                <a:latin typeface="Calibri" panose="020F0502020204030204" pitchFamily="34" charset="0"/>
                <a:ea typeface="Calibri" panose="020F0502020204030204" pitchFamily="34" charset="0"/>
                <a:cs typeface="Calibri" panose="020F0502020204030204" pitchFamily="34" charset="0"/>
                <a:hlinkClick r:id="rId2"/>
              </a:rPr>
              <a:t>Adults</a:t>
            </a:r>
            <a:r>
              <a:rPr lang="en-US" sz="1400" u="sng" spc="-10" dirty="0">
                <a:solidFill>
                  <a:srgbClr val="0562C1"/>
                </a:solidFill>
                <a:effectLst/>
                <a:latin typeface="Calibri" panose="020F0502020204030204" pitchFamily="34" charset="0"/>
                <a:ea typeface="Calibri" panose="020F0502020204030204" pitchFamily="34" charset="0"/>
                <a:cs typeface="Calibri" panose="020F0502020204030204" pitchFamily="34" charset="0"/>
                <a:hlinkClick r:id="rId2"/>
              </a:rPr>
              <a:t> </a:t>
            </a:r>
            <a:r>
              <a:rPr lang="en-US" sz="1400" u="sng" dirty="0">
                <a:solidFill>
                  <a:srgbClr val="0562C1"/>
                </a:solidFill>
                <a:effectLst/>
                <a:latin typeface="Calibri" panose="020F0502020204030204" pitchFamily="34" charset="0"/>
                <a:ea typeface="Calibri" panose="020F0502020204030204" pitchFamily="34" charset="0"/>
                <a:cs typeface="Calibri" panose="020F0502020204030204" pitchFamily="34" charset="0"/>
                <a:hlinkClick r:id="rId2"/>
              </a:rPr>
              <a:t>Protocol:</a:t>
            </a:r>
            <a:r>
              <a:rPr lang="en-US" sz="1400" dirty="0">
                <a:solidFill>
                  <a:srgbClr val="0562C1"/>
                </a:solidFill>
                <a:effectLst/>
                <a:latin typeface="Calibri" panose="020F0502020204030204" pitchFamily="34" charset="0"/>
                <a:ea typeface="Calibri" panose="020F0502020204030204" pitchFamily="34" charset="0"/>
                <a:cs typeface="Calibri" panose="020F0502020204030204" pitchFamily="34" charset="0"/>
              </a:rPr>
              <a:t> </a:t>
            </a:r>
            <a:r>
              <a:rPr lang="en-US" sz="1400" u="sng" dirty="0">
                <a:solidFill>
                  <a:srgbClr val="0562C1"/>
                </a:solidFill>
                <a:effectLst/>
                <a:latin typeface="Calibri" panose="020F0502020204030204" pitchFamily="34" charset="0"/>
                <a:ea typeface="Calibri" panose="020F0502020204030204" pitchFamily="34" charset="0"/>
                <a:cs typeface="Calibri" panose="020F0502020204030204" pitchFamily="34" charset="0"/>
                <a:hlinkClick r:id="rId2"/>
              </a:rPr>
              <a:t>Pressure Ulcers and Raising a Safeguarding Concern’.</a:t>
            </a:r>
            <a:r>
              <a:rPr lang="en-US" sz="1400" dirty="0">
                <a:solidFill>
                  <a:srgbClr val="0562C1"/>
                </a:solidFill>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This guidance is to help us know when a pressure ulcer should be raised as a concern and potentially investigated under Section 42 of the Care Act.</a:t>
            </a:r>
          </a:p>
          <a:p>
            <a:pPr marL="0" indent="0">
              <a:buNone/>
            </a:pPr>
            <a:r>
              <a:rPr lang="en-US" sz="1400" dirty="0">
                <a:effectLst/>
                <a:latin typeface="Calibri" panose="020F0502020204030204" pitchFamily="34" charset="0"/>
                <a:ea typeface="Calibri" panose="020F0502020204030204" pitchFamily="34" charset="0"/>
                <a:cs typeface="Calibri" panose="020F0502020204030204" pitchFamily="34" charset="0"/>
              </a:rPr>
              <a:t>The</a:t>
            </a:r>
            <a:r>
              <a:rPr lang="en-US" sz="1400" spc="-5"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protocol</a:t>
            </a:r>
            <a:r>
              <a:rPr lang="en-US" sz="1400" spc="-5"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gives</a:t>
            </a:r>
            <a:r>
              <a:rPr lang="en-US" sz="1400" spc="-15"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a</a:t>
            </a:r>
            <a:r>
              <a:rPr lang="en-US" sz="1400" spc="-5"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decision-making</a:t>
            </a:r>
            <a:r>
              <a:rPr lang="en-US" sz="1400" spc="-10"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tool</a:t>
            </a:r>
            <a:r>
              <a:rPr lang="en-US" sz="1400" spc="-15"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which</a:t>
            </a:r>
            <a:r>
              <a:rPr lang="en-US" sz="1400" spc="-10"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should</a:t>
            </a:r>
            <a:r>
              <a:rPr lang="en-US" sz="1400" spc="-10"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be</a:t>
            </a:r>
            <a:r>
              <a:rPr lang="en-US" sz="1400" spc="-5"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filled</a:t>
            </a:r>
            <a:r>
              <a:rPr lang="en-US" sz="1400" spc="-10"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in</a:t>
            </a:r>
            <a:r>
              <a:rPr lang="en-US" sz="1400" spc="-5"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by</a:t>
            </a:r>
            <a:r>
              <a:rPr lang="en-US" sz="1400" spc="-15"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a</a:t>
            </a:r>
            <a:r>
              <a:rPr lang="en-US" sz="1400" spc="-5"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clinician</a:t>
            </a:r>
            <a:r>
              <a:rPr lang="en-US" sz="1400" spc="-20"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(someone</a:t>
            </a:r>
            <a:r>
              <a:rPr lang="en-US" sz="1400" spc="-15"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with</a:t>
            </a:r>
            <a:r>
              <a:rPr lang="en-US" sz="1400" spc="-15"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experience</a:t>
            </a:r>
            <a:r>
              <a:rPr lang="en-US" sz="1400" spc="-15"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around pressure care) – this tool indicates if abuse or neglect has taken place and a further Safeguarding Enquiry is required. </a:t>
            </a:r>
            <a:r>
              <a:rPr lang="en-US" sz="1400" u="sng" dirty="0">
                <a:solidFill>
                  <a:srgbClr val="0562C1"/>
                </a:solidFill>
                <a:effectLst/>
                <a:latin typeface="Calibri" panose="020F0502020204030204" pitchFamily="34" charset="0"/>
                <a:ea typeface="Calibri" panose="020F0502020204030204" pitchFamily="34" charset="0"/>
                <a:cs typeface="Calibri" panose="020F0502020204030204" pitchFamily="34" charset="0"/>
                <a:hlinkClick r:id="rId3"/>
              </a:rPr>
              <a:t>You can find the tool here</a:t>
            </a:r>
            <a:r>
              <a:rPr lang="en-US" sz="1400" dirty="0">
                <a:effectLst/>
                <a:latin typeface="Calibri" panose="020F0502020204030204" pitchFamily="34" charset="0"/>
                <a:ea typeface="Calibri" panose="020F0502020204030204" pitchFamily="34" charset="0"/>
                <a:cs typeface="Calibri" panose="020F0502020204030204" pitchFamily="34" charset="0"/>
              </a:rPr>
              <a:t>. Providers should review their internal processes to ensure that these align with current national guidance</a:t>
            </a:r>
          </a:p>
          <a:p>
            <a:pPr marL="0" indent="0">
              <a:buNone/>
            </a:pPr>
            <a:r>
              <a:rPr lang="en-US" sz="1400" dirty="0">
                <a:effectLst/>
                <a:latin typeface="Calibri" panose="020F0502020204030204" pitchFamily="34" charset="0"/>
                <a:ea typeface="Calibri" panose="020F0502020204030204" pitchFamily="34" charset="0"/>
                <a:cs typeface="Calibri" panose="020F0502020204030204" pitchFamily="34" charset="0"/>
              </a:rPr>
              <a:t>This</a:t>
            </a:r>
            <a:r>
              <a:rPr lang="en-US" sz="1400" spc="-10"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guidance</a:t>
            </a:r>
            <a:r>
              <a:rPr lang="en-US" sz="1400" spc="-5"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is</a:t>
            </a:r>
            <a:r>
              <a:rPr lang="en-US" sz="1400" spc="-10"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for</a:t>
            </a:r>
            <a:r>
              <a:rPr lang="en-US" sz="1400" spc="-10"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non-nursing</a:t>
            </a:r>
            <a:r>
              <a:rPr lang="en-US" sz="1400" spc="-15"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care</a:t>
            </a:r>
            <a:r>
              <a:rPr lang="en-US" sz="1400" spc="-10"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providers</a:t>
            </a:r>
            <a:r>
              <a:rPr lang="en-US" sz="1400" spc="-5"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a:t>
            </a:r>
            <a:r>
              <a:rPr lang="en-US" sz="1400" spc="-20"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those</a:t>
            </a:r>
            <a:r>
              <a:rPr lang="en-US" sz="1400" spc="-5"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providing</a:t>
            </a:r>
            <a:r>
              <a:rPr lang="en-US" sz="1400" spc="-15"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care</a:t>
            </a:r>
            <a:r>
              <a:rPr lang="en-US" sz="1400" spc="-25"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in</a:t>
            </a:r>
            <a:r>
              <a:rPr lang="en-US" sz="1400" spc="-10"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a</a:t>
            </a:r>
            <a:r>
              <a:rPr lang="en-US" sz="1400" spc="-10"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Nursing</a:t>
            </a:r>
            <a:r>
              <a:rPr lang="en-US" sz="1400" spc="-15"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environment</a:t>
            </a:r>
            <a:r>
              <a:rPr lang="en-US" sz="1400" spc="-10"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should</a:t>
            </a:r>
            <a:r>
              <a:rPr lang="en-US" sz="1400" spc="-5"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also</a:t>
            </a:r>
            <a:r>
              <a:rPr lang="en-US" sz="1400" spc="-30"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review their internal processes in light of the new guidance and follow these.</a:t>
            </a:r>
          </a:p>
          <a:p>
            <a:pPr marL="0" indent="0">
              <a:spcBef>
                <a:spcPts val="30"/>
              </a:spcBef>
              <a:buNone/>
            </a:pPr>
            <a:endParaRPr lang="en-US" sz="1400" dirty="0">
              <a:latin typeface="Calibri" panose="020F0502020204030204" pitchFamily="34" charset="0"/>
              <a:ea typeface="Calibri" panose="020F0502020204030204" pitchFamily="34" charset="0"/>
              <a:cs typeface="Calibri" panose="020F0502020204030204" pitchFamily="34" charset="0"/>
            </a:endParaRPr>
          </a:p>
          <a:p>
            <a:pPr marL="0" indent="0">
              <a:spcBef>
                <a:spcPts val="30"/>
              </a:spcBef>
              <a:buNone/>
            </a:pPr>
            <a:r>
              <a:rPr lang="en-US" sz="1400" dirty="0">
                <a:effectLst/>
                <a:latin typeface="Calibri" panose="020F0502020204030204" pitchFamily="34" charset="0"/>
                <a:ea typeface="Calibri" panose="020F0502020204030204" pitchFamily="34" charset="0"/>
                <a:cs typeface="Calibri" panose="020F0502020204030204" pitchFamily="34" charset="0"/>
              </a:rPr>
              <a:t>The first step when identifying any pressure care damage is to seek the right medical assistance as quickly as possible.</a:t>
            </a:r>
            <a:r>
              <a:rPr lang="en-US" sz="1400" spc="-10"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Failure</a:t>
            </a:r>
            <a:r>
              <a:rPr lang="en-US" sz="1400" spc="-20"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to</a:t>
            </a:r>
            <a:r>
              <a:rPr lang="en-US" sz="1400" spc="-15"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refer</a:t>
            </a:r>
            <a:r>
              <a:rPr lang="en-US" sz="1400" spc="-10"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for</a:t>
            </a:r>
            <a:r>
              <a:rPr lang="en-US" sz="1400" spc="-10"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appropriate</a:t>
            </a:r>
            <a:r>
              <a:rPr lang="en-US" sz="1400" spc="-20"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medical</a:t>
            </a:r>
            <a:r>
              <a:rPr lang="en-US" sz="1400" spc="-10"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support</a:t>
            </a:r>
            <a:r>
              <a:rPr lang="en-US" sz="1400" spc="-20"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might</a:t>
            </a:r>
            <a:r>
              <a:rPr lang="en-US" sz="1400" spc="-10"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be</a:t>
            </a:r>
            <a:r>
              <a:rPr lang="en-US" sz="1400" spc="-20"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considered</a:t>
            </a:r>
            <a:r>
              <a:rPr lang="en-US" sz="1400" spc="-10"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neglect</a:t>
            </a:r>
            <a:r>
              <a:rPr lang="en-US" sz="1400" spc="-10"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in</a:t>
            </a:r>
            <a:r>
              <a:rPr lang="en-US" sz="1400" spc="-10"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itself.</a:t>
            </a:r>
            <a:r>
              <a:rPr lang="en-US" sz="1400" spc="-10"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All</a:t>
            </a:r>
            <a:r>
              <a:rPr lang="en-US" sz="1400" spc="-10"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Community</a:t>
            </a:r>
            <a:r>
              <a:rPr lang="en-US" sz="1400" spc="-5"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and Hospital Healthcare professionals are aware of the new protocol and will be able to either fill out the decision- making tool or raise concerns appropriately.</a:t>
            </a:r>
          </a:p>
          <a:p>
            <a:pPr>
              <a:spcBef>
                <a:spcPts val="35"/>
              </a:spcBef>
            </a:pPr>
            <a:r>
              <a:rPr lang="en-US" sz="1400" dirty="0">
                <a:effectLst/>
                <a:latin typeface="Calibri" panose="020F0502020204030204" pitchFamily="34" charset="0"/>
                <a:ea typeface="Calibri" panose="020F0502020204030204" pitchFamily="34" charset="0"/>
                <a:cs typeface="Calibri" panose="020F0502020204030204" pitchFamily="34" charset="0"/>
              </a:rPr>
              <a:t> </a:t>
            </a:r>
          </a:p>
          <a:p>
            <a:pPr marL="0" indent="0">
              <a:buNone/>
            </a:pPr>
            <a:endParaRPr lang="en-US" sz="1400" dirty="0"/>
          </a:p>
        </p:txBody>
      </p:sp>
    </p:spTree>
    <p:extLst>
      <p:ext uri="{BB962C8B-B14F-4D97-AF65-F5344CB8AC3E}">
        <p14:creationId xmlns:p14="http://schemas.microsoft.com/office/powerpoint/2010/main" val="3017394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C58BD8-1DE5-120D-C4A7-AF0EAF2D991B}"/>
              </a:ext>
            </a:extLst>
          </p:cNvPr>
          <p:cNvSpPr>
            <a:spLocks noGrp="1"/>
          </p:cNvSpPr>
          <p:nvPr>
            <p:ph idx="1"/>
          </p:nvPr>
        </p:nvSpPr>
        <p:spPr>
          <a:xfrm>
            <a:off x="152400" y="209550"/>
            <a:ext cx="8740080" cy="4705350"/>
          </a:xfrm>
        </p:spPr>
        <p:txBody>
          <a:bodyPr/>
          <a:lstStyle/>
          <a:p>
            <a:pPr marL="0" indent="0">
              <a:buNone/>
            </a:pP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If</a:t>
            </a:r>
            <a:r>
              <a:rPr lang="en-US" sz="1400" b="0" spc="-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there</a:t>
            </a:r>
            <a:r>
              <a:rPr lang="en-US" sz="1400" b="0" spc="-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is</a:t>
            </a:r>
            <a:r>
              <a:rPr lang="en-US" sz="1400" b="0" spc="-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doubt</a:t>
            </a:r>
            <a:r>
              <a:rPr lang="en-US" sz="1400" b="0" spc="-1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about</a:t>
            </a:r>
            <a:r>
              <a:rPr lang="en-US" sz="1400" b="0" spc="-1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a:t>
            </a:r>
            <a:r>
              <a:rPr lang="en-US" sz="1400" b="0" spc="-1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origin</a:t>
            </a:r>
            <a:r>
              <a:rPr lang="en-US" sz="1400" b="0" spc="-1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of</a:t>
            </a:r>
            <a:r>
              <a:rPr lang="en-US" sz="1400" b="0" spc="-2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pressure</a:t>
            </a:r>
            <a:r>
              <a:rPr lang="en-US" sz="1400" b="0" spc="-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ulcer</a:t>
            </a:r>
            <a:r>
              <a:rPr lang="en-US" sz="1400" b="0" spc="-1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because</a:t>
            </a:r>
            <a:r>
              <a:rPr lang="en-US" sz="1400" b="0" spc="-1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a:t>
            </a:r>
            <a:r>
              <a:rPr lang="en-US" sz="1400" b="0" spc="-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adult</a:t>
            </a:r>
            <a:r>
              <a:rPr lang="en-US" sz="1400" b="0" spc="-2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has</a:t>
            </a:r>
            <a:r>
              <a:rPr lang="en-US" sz="1400" b="0" spc="-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just</a:t>
            </a:r>
            <a:r>
              <a:rPr lang="en-US" sz="1400" b="0" spc="-1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been</a:t>
            </a:r>
            <a:r>
              <a:rPr lang="en-US" sz="1400" b="0" spc="-1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transferred</a:t>
            </a:r>
            <a:r>
              <a:rPr lang="en-US" sz="1400" b="0" spc="-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from another environment – for example an acute hospital – then please review any discharge paperwork and contact the previous provider for clarification.</a:t>
            </a:r>
          </a:p>
          <a:p>
            <a:pPr marL="0" indent="0">
              <a:buNone/>
            </a:pPr>
            <a:b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US" sz="1400" b="0" dirty="0">
                <a:solidFill>
                  <a:schemeClr val="tx1"/>
                </a:solidFill>
                <a:effectLst/>
                <a:latin typeface="Calibri" panose="020F0502020204030204" pitchFamily="34" charset="0"/>
                <a:ea typeface="Calibri" panose="020F0502020204030204" pitchFamily="34" charset="0"/>
              </a:rPr>
              <a:t>There</a:t>
            </a:r>
            <a:r>
              <a:rPr lang="en-US" sz="1400" b="0" spc="-5" dirty="0">
                <a:solidFill>
                  <a:schemeClr val="tx1"/>
                </a:solidFill>
                <a:effectLst/>
                <a:latin typeface="Calibri" panose="020F0502020204030204" pitchFamily="34" charset="0"/>
                <a:ea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rPr>
              <a:t>is</a:t>
            </a:r>
            <a:r>
              <a:rPr lang="en-US" sz="1400" b="0" spc="-10" dirty="0">
                <a:solidFill>
                  <a:schemeClr val="tx1"/>
                </a:solidFill>
                <a:effectLst/>
                <a:latin typeface="Calibri" panose="020F0502020204030204" pitchFamily="34" charset="0"/>
                <a:ea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rPr>
              <a:t>an</a:t>
            </a:r>
            <a:r>
              <a:rPr lang="en-US" sz="1400" b="0" spc="-25" dirty="0">
                <a:solidFill>
                  <a:schemeClr val="tx1"/>
                </a:solidFill>
                <a:effectLst/>
                <a:latin typeface="Calibri" panose="020F0502020204030204" pitchFamily="34" charset="0"/>
                <a:ea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rPr>
              <a:t>expectation</a:t>
            </a:r>
            <a:r>
              <a:rPr lang="en-US" sz="1400" b="0" spc="-15" dirty="0">
                <a:solidFill>
                  <a:schemeClr val="tx1"/>
                </a:solidFill>
                <a:effectLst/>
                <a:latin typeface="Calibri" panose="020F0502020204030204" pitchFamily="34" charset="0"/>
                <a:ea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rPr>
              <a:t>that</a:t>
            </a:r>
            <a:r>
              <a:rPr lang="en-US" sz="1400" b="0" spc="-10" dirty="0">
                <a:solidFill>
                  <a:schemeClr val="tx1"/>
                </a:solidFill>
                <a:effectLst/>
                <a:latin typeface="Calibri" panose="020F0502020204030204" pitchFamily="34" charset="0"/>
                <a:ea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rPr>
              <a:t>providers</a:t>
            </a:r>
            <a:r>
              <a:rPr lang="en-US" sz="1400" b="0" spc="-20" dirty="0">
                <a:solidFill>
                  <a:schemeClr val="tx1"/>
                </a:solidFill>
                <a:effectLst/>
                <a:latin typeface="Calibri" panose="020F0502020204030204" pitchFamily="34" charset="0"/>
                <a:ea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rPr>
              <a:t>and</a:t>
            </a:r>
            <a:r>
              <a:rPr lang="en-US" sz="1400" b="0" spc="-15" dirty="0">
                <a:solidFill>
                  <a:schemeClr val="tx1"/>
                </a:solidFill>
                <a:effectLst/>
                <a:latin typeface="Calibri" panose="020F0502020204030204" pitchFamily="34" charset="0"/>
                <a:ea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rPr>
              <a:t>care</a:t>
            </a:r>
            <a:r>
              <a:rPr lang="en-US" sz="1400" b="0" spc="-20" dirty="0">
                <a:solidFill>
                  <a:schemeClr val="tx1"/>
                </a:solidFill>
                <a:effectLst/>
                <a:latin typeface="Calibri" panose="020F0502020204030204" pitchFamily="34" charset="0"/>
                <a:ea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rPr>
              <a:t>environments</a:t>
            </a:r>
            <a:r>
              <a:rPr lang="en-US" sz="1400" b="0" spc="-10" dirty="0">
                <a:solidFill>
                  <a:schemeClr val="tx1"/>
                </a:solidFill>
                <a:effectLst/>
                <a:latin typeface="Calibri" panose="020F0502020204030204" pitchFamily="34" charset="0"/>
                <a:ea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rPr>
              <a:t>should</a:t>
            </a:r>
            <a:r>
              <a:rPr lang="en-US" sz="1400" b="0" spc="-15" dirty="0">
                <a:solidFill>
                  <a:schemeClr val="tx1"/>
                </a:solidFill>
                <a:effectLst/>
                <a:latin typeface="Calibri" panose="020F0502020204030204" pitchFamily="34" charset="0"/>
                <a:ea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rPr>
              <a:t>communicate</a:t>
            </a:r>
            <a:r>
              <a:rPr lang="en-US" sz="1400" b="0" spc="-20" dirty="0">
                <a:solidFill>
                  <a:schemeClr val="tx1"/>
                </a:solidFill>
                <a:effectLst/>
                <a:latin typeface="Calibri" panose="020F0502020204030204" pitchFamily="34" charset="0"/>
                <a:ea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rPr>
              <a:t>with</a:t>
            </a:r>
            <a:r>
              <a:rPr lang="en-US" sz="1400" b="0" spc="-10" dirty="0">
                <a:solidFill>
                  <a:schemeClr val="tx1"/>
                </a:solidFill>
                <a:effectLst/>
                <a:latin typeface="Calibri" panose="020F0502020204030204" pitchFamily="34" charset="0"/>
                <a:ea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rPr>
              <a:t>each</a:t>
            </a:r>
            <a:r>
              <a:rPr lang="en-US" sz="1400" b="0" spc="-10" dirty="0">
                <a:solidFill>
                  <a:schemeClr val="tx1"/>
                </a:solidFill>
                <a:effectLst/>
                <a:latin typeface="Calibri" panose="020F0502020204030204" pitchFamily="34" charset="0"/>
                <a:ea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rPr>
              <a:t>other</a:t>
            </a:r>
            <a:r>
              <a:rPr lang="en-US" sz="1400" b="0" spc="-10" dirty="0">
                <a:solidFill>
                  <a:schemeClr val="tx1"/>
                </a:solidFill>
                <a:effectLst/>
                <a:latin typeface="Calibri" panose="020F0502020204030204" pitchFamily="34" charset="0"/>
                <a:ea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rPr>
              <a:t>before completing the online Safeguarding Adults Concern referral to acquire basic information.</a:t>
            </a:r>
            <a:br>
              <a:rPr lang="en-US" sz="1400" b="0" dirty="0">
                <a:solidFill>
                  <a:schemeClr val="tx1"/>
                </a:solidFill>
                <a:effectLst/>
                <a:latin typeface="Calibri" panose="020F0502020204030204" pitchFamily="34" charset="0"/>
                <a:ea typeface="Calibri" panose="020F0502020204030204" pitchFamily="34" charset="0"/>
              </a:rPr>
            </a:br>
            <a:r>
              <a:rPr lang="en-US" sz="1400" b="0" dirty="0">
                <a:solidFill>
                  <a:schemeClr val="tx1"/>
                </a:solidFill>
                <a:effectLst/>
                <a:latin typeface="Calibri" panose="020F0502020204030204" pitchFamily="34" charset="0"/>
                <a:ea typeface="Calibri" panose="020F0502020204030204" pitchFamily="34" charset="0"/>
              </a:rPr>
              <a:t> </a:t>
            </a:r>
            <a:br>
              <a:rPr lang="en-US" sz="1400" b="0" dirty="0">
                <a:solidFill>
                  <a:schemeClr val="tx1"/>
                </a:solidFill>
                <a:effectLst/>
                <a:latin typeface="Calibri" panose="020F0502020204030204" pitchFamily="34" charset="0"/>
                <a:ea typeface="Calibri" panose="020F0502020204030204" pitchFamily="34" charset="0"/>
              </a:rPr>
            </a:br>
            <a:r>
              <a:rPr lang="en-US" sz="1400" b="0" dirty="0">
                <a:solidFill>
                  <a:schemeClr val="tx1"/>
                </a:solidFill>
                <a:effectLst/>
                <a:latin typeface="Calibri" panose="020F0502020204030204" pitchFamily="34" charset="0"/>
                <a:ea typeface="Calibri" panose="020F0502020204030204" pitchFamily="34" charset="0"/>
              </a:rPr>
              <a:t>Safeguarding</a:t>
            </a:r>
            <a:r>
              <a:rPr lang="en-US" sz="1400" b="0" spc="-15" dirty="0">
                <a:solidFill>
                  <a:schemeClr val="tx1"/>
                </a:solidFill>
                <a:effectLst/>
                <a:latin typeface="Calibri" panose="020F0502020204030204" pitchFamily="34" charset="0"/>
                <a:ea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rPr>
              <a:t>Concerns</a:t>
            </a:r>
            <a:r>
              <a:rPr lang="en-US" sz="1400" b="0" spc="-20" dirty="0">
                <a:solidFill>
                  <a:schemeClr val="tx1"/>
                </a:solidFill>
                <a:effectLst/>
                <a:latin typeface="Calibri" panose="020F0502020204030204" pitchFamily="34" charset="0"/>
                <a:ea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rPr>
              <a:t>which</a:t>
            </a:r>
            <a:r>
              <a:rPr lang="en-US" sz="1400" b="0" spc="-10" dirty="0">
                <a:solidFill>
                  <a:schemeClr val="tx1"/>
                </a:solidFill>
                <a:effectLst/>
                <a:latin typeface="Calibri" panose="020F0502020204030204" pitchFamily="34" charset="0"/>
                <a:ea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rPr>
              <a:t>only</a:t>
            </a:r>
            <a:r>
              <a:rPr lang="en-US" sz="1400" b="0" spc="-20" dirty="0">
                <a:solidFill>
                  <a:schemeClr val="tx1"/>
                </a:solidFill>
                <a:effectLst/>
                <a:latin typeface="Calibri" panose="020F0502020204030204" pitchFamily="34" charset="0"/>
                <a:ea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rPr>
              <a:t>indicate</a:t>
            </a:r>
            <a:r>
              <a:rPr lang="en-US" sz="1400" b="0" spc="-15" dirty="0">
                <a:solidFill>
                  <a:schemeClr val="tx1"/>
                </a:solidFill>
                <a:effectLst/>
                <a:latin typeface="Calibri" panose="020F0502020204030204" pitchFamily="34" charset="0"/>
                <a:ea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rPr>
              <a:t>the</a:t>
            </a:r>
            <a:r>
              <a:rPr lang="en-US" sz="1400" b="0" spc="-10" dirty="0">
                <a:solidFill>
                  <a:schemeClr val="tx1"/>
                </a:solidFill>
                <a:effectLst/>
                <a:latin typeface="Calibri" panose="020F0502020204030204" pitchFamily="34" charset="0"/>
                <a:ea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rPr>
              <a:t>presence</a:t>
            </a:r>
            <a:r>
              <a:rPr lang="en-US" sz="1400" b="0" spc="-20" dirty="0">
                <a:solidFill>
                  <a:schemeClr val="tx1"/>
                </a:solidFill>
                <a:effectLst/>
                <a:latin typeface="Calibri" panose="020F0502020204030204" pitchFamily="34" charset="0"/>
                <a:ea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rPr>
              <a:t>of</a:t>
            </a:r>
            <a:r>
              <a:rPr lang="en-US" sz="1400" b="0" spc="-10" dirty="0">
                <a:solidFill>
                  <a:schemeClr val="tx1"/>
                </a:solidFill>
                <a:effectLst/>
                <a:latin typeface="Calibri" panose="020F0502020204030204" pitchFamily="34" charset="0"/>
                <a:ea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rPr>
              <a:t>a</a:t>
            </a:r>
            <a:r>
              <a:rPr lang="en-US" sz="1400" b="0" spc="-10" dirty="0">
                <a:solidFill>
                  <a:schemeClr val="tx1"/>
                </a:solidFill>
                <a:effectLst/>
                <a:latin typeface="Calibri" panose="020F0502020204030204" pitchFamily="34" charset="0"/>
                <a:ea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rPr>
              <a:t>pressure</a:t>
            </a:r>
            <a:r>
              <a:rPr lang="en-US" sz="1400" b="0" spc="-5" dirty="0">
                <a:solidFill>
                  <a:schemeClr val="tx1"/>
                </a:solidFill>
                <a:effectLst/>
                <a:latin typeface="Calibri" panose="020F0502020204030204" pitchFamily="34" charset="0"/>
                <a:ea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rPr>
              <a:t>ulcer</a:t>
            </a:r>
            <a:r>
              <a:rPr lang="en-US" sz="1400" b="0" spc="-10" dirty="0">
                <a:solidFill>
                  <a:schemeClr val="tx1"/>
                </a:solidFill>
                <a:effectLst/>
                <a:latin typeface="Calibri" panose="020F0502020204030204" pitchFamily="34" charset="0"/>
                <a:ea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rPr>
              <a:t>but</a:t>
            </a:r>
            <a:r>
              <a:rPr lang="en-US" sz="1400" b="0" spc="-10" dirty="0">
                <a:solidFill>
                  <a:schemeClr val="tx1"/>
                </a:solidFill>
                <a:effectLst/>
                <a:latin typeface="Calibri" panose="020F0502020204030204" pitchFamily="34" charset="0"/>
                <a:ea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rPr>
              <a:t>do</a:t>
            </a:r>
            <a:r>
              <a:rPr lang="en-US" sz="1400" b="0" spc="-5" dirty="0">
                <a:solidFill>
                  <a:schemeClr val="tx1"/>
                </a:solidFill>
                <a:effectLst/>
                <a:latin typeface="Calibri" panose="020F0502020204030204" pitchFamily="34" charset="0"/>
                <a:ea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rPr>
              <a:t>not</a:t>
            </a:r>
            <a:r>
              <a:rPr lang="en-US" sz="1400" b="0" spc="-10" dirty="0">
                <a:solidFill>
                  <a:schemeClr val="tx1"/>
                </a:solidFill>
                <a:effectLst/>
                <a:latin typeface="Calibri" panose="020F0502020204030204" pitchFamily="34" charset="0"/>
                <a:ea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rPr>
              <a:t>give</a:t>
            </a:r>
            <a:r>
              <a:rPr lang="en-US" sz="1400" b="0" spc="-5" dirty="0">
                <a:solidFill>
                  <a:schemeClr val="tx1"/>
                </a:solidFill>
                <a:effectLst/>
                <a:latin typeface="Calibri" panose="020F0502020204030204" pitchFamily="34" charset="0"/>
                <a:ea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rPr>
              <a:t>any</a:t>
            </a:r>
            <a:r>
              <a:rPr lang="en-US" sz="1400" b="0" spc="-20" dirty="0">
                <a:solidFill>
                  <a:schemeClr val="tx1"/>
                </a:solidFill>
                <a:effectLst/>
                <a:latin typeface="Calibri" panose="020F0502020204030204" pitchFamily="34" charset="0"/>
                <a:ea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rPr>
              <a:t>reasonable</a:t>
            </a:r>
            <a:r>
              <a:rPr lang="en-US" sz="1400" b="0" spc="-20" dirty="0">
                <a:solidFill>
                  <a:schemeClr val="tx1"/>
                </a:solidFill>
                <a:effectLst/>
                <a:latin typeface="Calibri" panose="020F0502020204030204" pitchFamily="34" charset="0"/>
                <a:ea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rPr>
              <a:t>cause to believe abuse or neglect may have taken place will be returned without action. When this happens and you think there has been a mistake, you can do more fact finding or discuss with MASH team or Tissue Viability </a:t>
            </a:r>
            <a:r>
              <a:rPr lang="en-US" sz="1400" b="0" spc="-10" dirty="0">
                <a:solidFill>
                  <a:schemeClr val="tx1"/>
                </a:solidFill>
                <a:effectLst/>
                <a:latin typeface="Calibri" panose="020F0502020204030204" pitchFamily="34" charset="0"/>
                <a:ea typeface="Calibri" panose="020F0502020204030204" pitchFamily="34" charset="0"/>
              </a:rPr>
              <a:t>specialists.</a:t>
            </a:r>
            <a:br>
              <a:rPr lang="en-US" sz="1400" b="0" dirty="0">
                <a:solidFill>
                  <a:schemeClr val="tx1"/>
                </a:solidFill>
                <a:effectLst/>
                <a:latin typeface="Calibri" panose="020F0502020204030204" pitchFamily="34" charset="0"/>
                <a:ea typeface="Calibri" panose="020F0502020204030204" pitchFamily="34" charset="0"/>
              </a:rPr>
            </a:br>
            <a:r>
              <a:rPr lang="en-US" sz="1400" b="0" dirty="0">
                <a:solidFill>
                  <a:schemeClr val="tx1"/>
                </a:solidFill>
                <a:effectLst/>
                <a:latin typeface="Calibri" panose="020F0502020204030204" pitchFamily="34" charset="0"/>
                <a:ea typeface="Calibri" panose="020F0502020204030204" pitchFamily="34" charset="0"/>
              </a:rPr>
              <a:t> </a:t>
            </a:r>
            <a:br>
              <a:rPr lang="en-US" sz="1400" b="0" dirty="0">
                <a:solidFill>
                  <a:schemeClr val="tx1"/>
                </a:solidFill>
                <a:effectLst/>
                <a:latin typeface="Calibri" panose="020F0502020204030204" pitchFamily="34" charset="0"/>
                <a:ea typeface="Calibri" panose="020F0502020204030204" pitchFamily="34" charset="0"/>
              </a:rPr>
            </a:br>
            <a:r>
              <a:rPr lang="en-US" sz="1400" b="0" dirty="0">
                <a:solidFill>
                  <a:schemeClr val="tx1"/>
                </a:solidFill>
                <a:effectLst/>
                <a:latin typeface="Calibri" panose="020F0502020204030204" pitchFamily="34" charset="0"/>
                <a:ea typeface="Calibri" panose="020F0502020204030204" pitchFamily="34" charset="0"/>
              </a:rPr>
              <a:t>Pressure</a:t>
            </a:r>
            <a:r>
              <a:rPr lang="en-US" sz="1400" b="0" spc="-20" dirty="0">
                <a:solidFill>
                  <a:schemeClr val="tx1"/>
                </a:solidFill>
                <a:effectLst/>
                <a:latin typeface="Calibri" panose="020F0502020204030204" pitchFamily="34" charset="0"/>
                <a:ea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rPr>
              <a:t>ulcers</a:t>
            </a:r>
            <a:r>
              <a:rPr lang="en-US" sz="1400" b="0" spc="-20" dirty="0">
                <a:solidFill>
                  <a:schemeClr val="tx1"/>
                </a:solidFill>
                <a:effectLst/>
                <a:latin typeface="Calibri" panose="020F0502020204030204" pitchFamily="34" charset="0"/>
                <a:ea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rPr>
              <a:t>acquired</a:t>
            </a:r>
            <a:r>
              <a:rPr lang="en-US" sz="1400" b="0" spc="-25" dirty="0">
                <a:solidFill>
                  <a:schemeClr val="tx1"/>
                </a:solidFill>
                <a:effectLst/>
                <a:latin typeface="Calibri" panose="020F0502020204030204" pitchFamily="34" charset="0"/>
                <a:ea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rPr>
              <a:t>or</a:t>
            </a:r>
            <a:r>
              <a:rPr lang="en-US" sz="1400" b="0" spc="-25" dirty="0">
                <a:solidFill>
                  <a:schemeClr val="tx1"/>
                </a:solidFill>
                <a:effectLst/>
                <a:latin typeface="Calibri" panose="020F0502020204030204" pitchFamily="34" charset="0"/>
                <a:ea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rPr>
              <a:t>found</a:t>
            </a:r>
            <a:r>
              <a:rPr lang="en-US" sz="1400" b="0" spc="-15" dirty="0">
                <a:solidFill>
                  <a:schemeClr val="tx1"/>
                </a:solidFill>
                <a:effectLst/>
                <a:latin typeface="Calibri" panose="020F0502020204030204" pitchFamily="34" charset="0"/>
                <a:ea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rPr>
              <a:t>by</a:t>
            </a:r>
            <a:r>
              <a:rPr lang="en-US" sz="1400" b="0" spc="-20" dirty="0">
                <a:solidFill>
                  <a:schemeClr val="tx1"/>
                </a:solidFill>
                <a:effectLst/>
                <a:latin typeface="Calibri" panose="020F0502020204030204" pitchFamily="34" charset="0"/>
                <a:ea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rPr>
              <a:t>the</a:t>
            </a:r>
            <a:r>
              <a:rPr lang="en-US" sz="1400" b="0" spc="-10" dirty="0">
                <a:solidFill>
                  <a:schemeClr val="tx1"/>
                </a:solidFill>
                <a:effectLst/>
                <a:latin typeface="Calibri" panose="020F0502020204030204" pitchFamily="34" charset="0"/>
                <a:ea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rPr>
              <a:t>hospital</a:t>
            </a:r>
            <a:r>
              <a:rPr lang="en-US" sz="1400" b="0" spc="-20" dirty="0">
                <a:solidFill>
                  <a:schemeClr val="tx1"/>
                </a:solidFill>
                <a:effectLst/>
                <a:latin typeface="Calibri" panose="020F0502020204030204" pitchFamily="34" charset="0"/>
                <a:ea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rPr>
              <a:t>will</a:t>
            </a:r>
            <a:r>
              <a:rPr lang="en-US" sz="1400" b="0" spc="-25" dirty="0">
                <a:solidFill>
                  <a:schemeClr val="tx1"/>
                </a:solidFill>
                <a:effectLst/>
                <a:latin typeface="Calibri" panose="020F0502020204030204" pitchFamily="34" charset="0"/>
                <a:ea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rPr>
              <a:t>have</a:t>
            </a:r>
            <a:r>
              <a:rPr lang="en-US" sz="1400" b="0" spc="-5" dirty="0">
                <a:solidFill>
                  <a:schemeClr val="tx1"/>
                </a:solidFill>
                <a:effectLst/>
                <a:latin typeface="Calibri" panose="020F0502020204030204" pitchFamily="34" charset="0"/>
                <a:ea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rPr>
              <a:t>to</a:t>
            </a:r>
            <a:r>
              <a:rPr lang="en-US" sz="1400" b="0" spc="-5" dirty="0">
                <a:solidFill>
                  <a:schemeClr val="tx1"/>
                </a:solidFill>
                <a:effectLst/>
                <a:latin typeface="Calibri" panose="020F0502020204030204" pitchFamily="34" charset="0"/>
                <a:ea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rPr>
              <a:t>go</a:t>
            </a:r>
            <a:r>
              <a:rPr lang="en-US" sz="1400" b="0" spc="-5" dirty="0">
                <a:solidFill>
                  <a:schemeClr val="tx1"/>
                </a:solidFill>
                <a:effectLst/>
                <a:latin typeface="Calibri" panose="020F0502020204030204" pitchFamily="34" charset="0"/>
                <a:ea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rPr>
              <a:t>through</a:t>
            </a:r>
            <a:r>
              <a:rPr lang="en-US" sz="1400" b="0" spc="-15" dirty="0">
                <a:solidFill>
                  <a:schemeClr val="tx1"/>
                </a:solidFill>
                <a:effectLst/>
                <a:latin typeface="Calibri" panose="020F0502020204030204" pitchFamily="34" charset="0"/>
                <a:ea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rPr>
              <a:t>the</a:t>
            </a:r>
            <a:r>
              <a:rPr lang="en-US" sz="1400" b="0" spc="-20" dirty="0">
                <a:solidFill>
                  <a:schemeClr val="tx1"/>
                </a:solidFill>
                <a:effectLst/>
                <a:latin typeface="Calibri" panose="020F0502020204030204" pitchFamily="34" charset="0"/>
                <a:ea typeface="Calibri" panose="020F0502020204030204" pitchFamily="34" charset="0"/>
              </a:rPr>
              <a:t> </a:t>
            </a:r>
            <a:r>
              <a:rPr lang="en-US" sz="1400" b="0" dirty="0">
                <a:solidFill>
                  <a:schemeClr val="tx1"/>
                </a:solidFill>
                <a:effectLst/>
                <a:latin typeface="Calibri" panose="020F0502020204030204" pitchFamily="34" charset="0"/>
                <a:ea typeface="Calibri" panose="020F0502020204030204" pitchFamily="34" charset="0"/>
              </a:rPr>
              <a:t>same</a:t>
            </a:r>
            <a:r>
              <a:rPr lang="en-US" sz="1400" b="0" spc="-5" dirty="0">
                <a:solidFill>
                  <a:schemeClr val="tx1"/>
                </a:solidFill>
                <a:effectLst/>
                <a:latin typeface="Calibri" panose="020F0502020204030204" pitchFamily="34" charset="0"/>
                <a:ea typeface="Calibri" panose="020F0502020204030204" pitchFamily="34" charset="0"/>
              </a:rPr>
              <a:t> </a:t>
            </a:r>
            <a:r>
              <a:rPr lang="en-US" sz="1400" b="0" spc="-10" dirty="0">
                <a:solidFill>
                  <a:schemeClr val="tx1"/>
                </a:solidFill>
                <a:effectLst/>
                <a:latin typeface="Calibri" panose="020F0502020204030204" pitchFamily="34" charset="0"/>
                <a:ea typeface="Calibri" panose="020F0502020204030204" pitchFamily="34" charset="0"/>
              </a:rPr>
              <a:t>processes.</a:t>
            </a:r>
          </a:p>
          <a:p>
            <a:pPr marL="0" indent="0">
              <a:buNone/>
            </a:pPr>
            <a:endParaRPr lang="en-US" sz="1400" spc="-10" dirty="0">
              <a:latin typeface="Calibri" panose="020F0502020204030204" pitchFamily="34" charset="0"/>
              <a:ea typeface="Calibri" panose="020F0502020204030204" pitchFamily="34" charset="0"/>
            </a:endParaRPr>
          </a:p>
          <a:p>
            <a:pPr marL="0" indent="0">
              <a:buNone/>
            </a:pPr>
            <a:r>
              <a:rPr lang="en-US" sz="1400" dirty="0">
                <a:effectLst/>
                <a:latin typeface="Calibri" panose="020F0502020204030204" pitchFamily="34" charset="0"/>
                <a:ea typeface="Calibri" panose="020F0502020204030204" pitchFamily="34" charset="0"/>
              </a:rPr>
              <a:t>Please do not report pressure ulcers as Safeguarding Concerns just to keep the Local Authority informed. Community</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Healthcare</a:t>
            </a:r>
            <a:r>
              <a:rPr lang="en-US" sz="1400" spc="-2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will</a:t>
            </a:r>
            <a:r>
              <a:rPr lang="en-US" sz="1400" spc="-2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keep</a:t>
            </a:r>
            <a:r>
              <a:rPr lang="en-US" sz="1400" spc="-2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records</a:t>
            </a:r>
            <a:r>
              <a:rPr lang="en-US" sz="1400" spc="-2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of</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pressure</a:t>
            </a:r>
            <a:r>
              <a:rPr lang="en-US" sz="1400" spc="-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ulcers</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and</a:t>
            </a:r>
            <a:r>
              <a:rPr lang="en-US" sz="1400" spc="-1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their</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treatment</a:t>
            </a:r>
            <a:r>
              <a:rPr lang="en-US" sz="1400" spc="-2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which</a:t>
            </a:r>
            <a:r>
              <a:rPr lang="en-US" sz="1400" spc="-1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will</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be</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available</a:t>
            </a:r>
            <a:r>
              <a:rPr lang="en-US" sz="1400" spc="-2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if</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required.</a:t>
            </a:r>
          </a:p>
          <a:p>
            <a:pPr marL="0" indent="0">
              <a:spcBef>
                <a:spcPts val="5"/>
              </a:spcBef>
              <a:buNone/>
            </a:pPr>
            <a:endParaRPr lang="en-US" sz="1600" dirty="0">
              <a:effectLst/>
              <a:latin typeface="Calibri" panose="020F0502020204030204" pitchFamily="34" charset="0"/>
              <a:ea typeface="Calibri" panose="020F0502020204030204" pitchFamily="34" charset="0"/>
            </a:endParaRPr>
          </a:p>
          <a:p>
            <a:pPr marL="0" indent="0">
              <a:buNone/>
            </a:pPr>
            <a:r>
              <a:rPr lang="en-US" sz="1400" dirty="0">
                <a:effectLst/>
                <a:latin typeface="Calibri" panose="020F0502020204030204" pitchFamily="34" charset="0"/>
                <a:ea typeface="Calibri" panose="020F0502020204030204" pitchFamily="34" charset="0"/>
              </a:rPr>
              <a:t>If</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you</a:t>
            </a:r>
            <a:r>
              <a:rPr lang="en-US" sz="1400" spc="-1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feel</a:t>
            </a:r>
            <a:r>
              <a:rPr lang="en-US" sz="1400" spc="-2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that</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recurrent</a:t>
            </a:r>
            <a:r>
              <a:rPr lang="en-US" sz="1400" spc="-2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pressure</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ulcers</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are</a:t>
            </a:r>
            <a:r>
              <a:rPr lang="en-US" sz="1400" spc="-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indicating</a:t>
            </a:r>
            <a:r>
              <a:rPr lang="en-US" sz="1400" spc="-2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a</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change</a:t>
            </a:r>
            <a:r>
              <a:rPr lang="en-US" sz="1400" spc="-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in</a:t>
            </a:r>
            <a:r>
              <a:rPr lang="en-US" sz="1400" spc="-1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need</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then</a:t>
            </a:r>
            <a:r>
              <a:rPr lang="en-US" sz="1400" spc="-2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please</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refer</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for</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a</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reassessment</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of need</a:t>
            </a:r>
            <a:r>
              <a:rPr lang="en-US" sz="1400" spc="-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or</a:t>
            </a:r>
            <a:r>
              <a:rPr lang="en-US" sz="1400" spc="-1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Care</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Plan</a:t>
            </a:r>
            <a:r>
              <a:rPr lang="en-US" sz="1400" spc="-2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Review.</a:t>
            </a:r>
            <a:r>
              <a:rPr lang="en-US" sz="1400" spc="-1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To find</a:t>
            </a:r>
            <a:r>
              <a:rPr lang="en-US" sz="1400" spc="-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information</a:t>
            </a:r>
            <a:r>
              <a:rPr lang="en-US" sz="1400" spc="-2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about</a:t>
            </a:r>
            <a:r>
              <a:rPr lang="en-US" sz="1400" spc="-2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how</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to</a:t>
            </a:r>
            <a:r>
              <a:rPr lang="en-US" sz="1400" spc="-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make such referrals, please</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see Do</a:t>
            </a:r>
            <a:r>
              <a:rPr lang="en-US" sz="1400" spc="-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keep records of pressure ulcers acquired and treated within your setting so that this can be reviewed if needed.</a:t>
            </a:r>
          </a:p>
          <a:p>
            <a:pPr marL="0" indent="0">
              <a:buNone/>
            </a:pPr>
            <a:endParaRPr lang="en-US" sz="1600" dirty="0"/>
          </a:p>
        </p:txBody>
      </p:sp>
    </p:spTree>
    <p:extLst>
      <p:ext uri="{BB962C8B-B14F-4D97-AF65-F5344CB8AC3E}">
        <p14:creationId xmlns:p14="http://schemas.microsoft.com/office/powerpoint/2010/main" val="1960882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C1F464-0DC8-B385-376E-BCF01ABE489E}"/>
              </a:ext>
            </a:extLst>
          </p:cNvPr>
          <p:cNvSpPr>
            <a:spLocks noGrp="1"/>
          </p:cNvSpPr>
          <p:nvPr>
            <p:ph idx="1"/>
          </p:nvPr>
        </p:nvSpPr>
        <p:spPr>
          <a:xfrm>
            <a:off x="152400" y="209550"/>
            <a:ext cx="8640960" cy="4876800"/>
          </a:xfrm>
        </p:spPr>
        <p:txBody>
          <a:bodyPr/>
          <a:lstStyle/>
          <a:p>
            <a:pPr marL="0" indent="0">
              <a:buNone/>
            </a:pPr>
            <a:r>
              <a:rPr lang="en-US" sz="1400" dirty="0">
                <a:effectLst/>
                <a:latin typeface="Calibri" panose="020F0502020204030204" pitchFamily="34" charset="0"/>
                <a:ea typeface="Calibri" panose="020F0502020204030204" pitchFamily="34" charset="0"/>
              </a:rPr>
              <a:t>Members</a:t>
            </a:r>
            <a:r>
              <a:rPr lang="en-US" sz="1400" spc="-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of</a:t>
            </a:r>
            <a:r>
              <a:rPr lang="en-US" sz="1400" spc="-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the community and loved</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ones of those in your</a:t>
            </a:r>
            <a:r>
              <a:rPr lang="en-US" sz="1400" spc="-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care</a:t>
            </a:r>
            <a:r>
              <a:rPr lang="en-US" sz="1400" spc="-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will not know</a:t>
            </a:r>
            <a:r>
              <a:rPr lang="en-US" sz="1400" spc="-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of these</a:t>
            </a:r>
            <a:r>
              <a:rPr lang="en-US" sz="1400" spc="-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procedures and do not have the same access to healthcare professionals as providers. Therefore, they may still raise safeguarding concerns</a:t>
            </a:r>
            <a:r>
              <a:rPr lang="en-US" sz="1400" spc="-1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about</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pressure</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care just as with any</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other concern.</a:t>
            </a:r>
            <a:r>
              <a:rPr lang="en-US" sz="1400" spc="-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In</a:t>
            </a:r>
            <a:r>
              <a:rPr lang="en-US" sz="1400" spc="-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these cases, the London</a:t>
            </a:r>
            <a:r>
              <a:rPr lang="en-US" sz="1400" spc="-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Borough</a:t>
            </a:r>
            <a:r>
              <a:rPr lang="en-US" sz="1400" spc="-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of</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Enfield</a:t>
            </a:r>
            <a:r>
              <a:rPr lang="en-US" sz="1400" spc="-1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will consult</a:t>
            </a:r>
            <a:r>
              <a:rPr lang="en-US" sz="1400" spc="-2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with</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healthcare</a:t>
            </a:r>
            <a:r>
              <a:rPr lang="en-US" sz="1400" spc="-2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staff</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and</a:t>
            </a:r>
            <a:r>
              <a:rPr lang="en-US" sz="1400" spc="-1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providers</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to</a:t>
            </a:r>
            <a:r>
              <a:rPr lang="en-US" sz="1400" spc="-1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complete</a:t>
            </a:r>
            <a:r>
              <a:rPr lang="en-US" sz="1400" spc="-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the</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decision-making</a:t>
            </a:r>
            <a:r>
              <a:rPr lang="en-US" sz="1400" spc="-1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tool</a:t>
            </a:r>
            <a:r>
              <a:rPr lang="en-US" sz="1400" spc="-2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asap</a:t>
            </a:r>
            <a:r>
              <a:rPr lang="en-US" sz="1400" spc="-1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before</a:t>
            </a:r>
            <a:r>
              <a:rPr lang="en-US" sz="1400" spc="-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deciding</a:t>
            </a:r>
            <a:r>
              <a:rPr lang="en-US" sz="1400" spc="-2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the</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right way forward.</a:t>
            </a:r>
          </a:p>
          <a:p>
            <a:pPr marL="166370" indent="0">
              <a:spcBef>
                <a:spcPts val="385"/>
              </a:spcBef>
              <a:spcAft>
                <a:spcPts val="0"/>
              </a:spcAft>
              <a:buNone/>
            </a:pPr>
            <a:endParaRPr lang="en-US" sz="1400" dirty="0">
              <a:latin typeface="Calibri" panose="020F0502020204030204" pitchFamily="34" charset="0"/>
              <a:ea typeface="Calibri" panose="020F0502020204030204" pitchFamily="34" charset="0"/>
              <a:cs typeface="Calibri" panose="020F0502020204030204" pitchFamily="34" charset="0"/>
            </a:endParaRPr>
          </a:p>
          <a:p>
            <a:pPr marL="166370" indent="0">
              <a:spcBef>
                <a:spcPts val="385"/>
              </a:spcBef>
              <a:spcAft>
                <a:spcPts val="0"/>
              </a:spcAft>
              <a:buNone/>
            </a:pPr>
            <a:r>
              <a:rPr lang="en-US" sz="1400" dirty="0">
                <a:effectLst/>
                <a:latin typeface="Arial" panose="020B0604020202020204" pitchFamily="34" charset="0"/>
                <a:ea typeface="Calibri" panose="020F0502020204030204" pitchFamily="34" charset="0"/>
                <a:cs typeface="Calibri" panose="020F0502020204030204" pitchFamily="34" charset="0"/>
              </a:rPr>
              <a:t>Key points</a:t>
            </a:r>
            <a:r>
              <a:rPr lang="en-US" sz="1400" spc="-15" dirty="0">
                <a:effectLst/>
                <a:latin typeface="Arial" panose="020B0604020202020204" pitchFamily="34" charset="0"/>
                <a:ea typeface="Calibri" panose="020F0502020204030204" pitchFamily="34" charset="0"/>
                <a:cs typeface="Calibri" panose="020F0502020204030204" pitchFamily="34" charset="0"/>
              </a:rPr>
              <a:t> </a:t>
            </a:r>
            <a:r>
              <a:rPr lang="en-US" sz="1400" dirty="0">
                <a:effectLst/>
                <a:latin typeface="Arial" panose="020B0604020202020204" pitchFamily="34" charset="0"/>
                <a:ea typeface="Calibri" panose="020F0502020204030204" pitchFamily="34" charset="0"/>
                <a:cs typeface="Calibri" panose="020F0502020204030204" pitchFamily="34" charset="0"/>
              </a:rPr>
              <a:t>from</a:t>
            </a:r>
            <a:r>
              <a:rPr lang="en-US" sz="1400" spc="-10" dirty="0">
                <a:effectLst/>
                <a:latin typeface="Arial" panose="020B0604020202020204" pitchFamily="34" charset="0"/>
                <a:ea typeface="Calibri" panose="020F0502020204030204" pitchFamily="34" charset="0"/>
                <a:cs typeface="Calibri" panose="020F0502020204030204" pitchFamily="34" charset="0"/>
              </a:rPr>
              <a:t> </a:t>
            </a:r>
            <a:r>
              <a:rPr lang="en-US" sz="1400" dirty="0">
                <a:effectLst/>
                <a:latin typeface="Arial" panose="020B0604020202020204" pitchFamily="34" charset="0"/>
                <a:ea typeface="Calibri" panose="020F0502020204030204" pitchFamily="34" charset="0"/>
                <a:cs typeface="Calibri" panose="020F0502020204030204" pitchFamily="34" charset="0"/>
              </a:rPr>
              <a:t>this</a:t>
            </a:r>
            <a:r>
              <a:rPr lang="en-US" sz="1400" spc="-15" dirty="0">
                <a:effectLst/>
                <a:latin typeface="Arial" panose="020B0604020202020204" pitchFamily="34" charset="0"/>
                <a:ea typeface="Calibri" panose="020F0502020204030204" pitchFamily="34" charset="0"/>
                <a:cs typeface="Calibri" panose="020F0502020204030204" pitchFamily="34" charset="0"/>
              </a:rPr>
              <a:t> </a:t>
            </a:r>
            <a:r>
              <a:rPr lang="en-US" sz="1400" spc="-10" dirty="0">
                <a:effectLst/>
                <a:latin typeface="Arial" panose="020B0604020202020204" pitchFamily="34" charset="0"/>
                <a:ea typeface="Calibri" panose="020F0502020204030204" pitchFamily="34" charset="0"/>
                <a:cs typeface="Calibri" panose="020F0502020204030204" pitchFamily="34" charset="0"/>
              </a:rPr>
              <a:t>guidance:</a:t>
            </a:r>
            <a:endParaRPr lang="en-US" sz="1400" dirty="0">
              <a:effectLst/>
              <a:latin typeface="Calibri" panose="020F0502020204030204" pitchFamily="34" charset="0"/>
              <a:ea typeface="Calibri" panose="020F0502020204030204" pitchFamily="34" charset="0"/>
            </a:endParaRPr>
          </a:p>
          <a:p>
            <a:pPr marL="0" indent="0">
              <a:spcBef>
                <a:spcPts val="5"/>
              </a:spcBef>
              <a:buNone/>
            </a:pPr>
            <a:r>
              <a:rPr lang="en-US" sz="1400" dirty="0">
                <a:effectLst/>
                <a:latin typeface="Arial" panose="020B060402020202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endParaRPr>
          </a:p>
          <a:p>
            <a:pPr marL="342900" marR="327025" lvl="0" indent="-342900">
              <a:lnSpc>
                <a:spcPct val="106000"/>
              </a:lnSpc>
              <a:buSzPts val="1100"/>
              <a:buFont typeface="Symbol" panose="05050102010706020507" pitchFamily="18" charset="2"/>
              <a:buChar char=""/>
              <a:tabLst>
                <a:tab pos="838200" algn="l"/>
                <a:tab pos="838835" algn="l"/>
              </a:tabLst>
            </a:pPr>
            <a:r>
              <a:rPr lang="en-US" sz="1400" dirty="0">
                <a:effectLst/>
                <a:latin typeface="Arial" panose="020B0604020202020204" pitchFamily="34" charset="0"/>
                <a:ea typeface="Symbol" panose="05050102010706020507" pitchFamily="18" charset="2"/>
                <a:cs typeface="Symbol" panose="05050102010706020507" pitchFamily="18" charset="2"/>
              </a:rPr>
              <a:t>Pressure</a:t>
            </a:r>
            <a:r>
              <a:rPr lang="en-US" sz="1400" spc="-2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Ulcers</a:t>
            </a:r>
            <a:r>
              <a:rPr lang="en-US" sz="1400" spc="-1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should</a:t>
            </a:r>
            <a:r>
              <a:rPr lang="en-US" sz="1400" spc="-1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only</a:t>
            </a:r>
            <a:r>
              <a:rPr lang="en-US" sz="1400" spc="-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be</a:t>
            </a:r>
            <a:r>
              <a:rPr lang="en-US" sz="1400" spc="-1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referred</a:t>
            </a:r>
            <a:r>
              <a:rPr lang="en-US" sz="1400" spc="-1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as</a:t>
            </a:r>
            <a:r>
              <a:rPr lang="en-US" sz="1400" spc="-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a</a:t>
            </a:r>
            <a:r>
              <a:rPr lang="en-US" sz="1400" spc="-2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Safeguarding</a:t>
            </a:r>
            <a:r>
              <a:rPr lang="en-US" sz="1400" spc="-1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Adults</a:t>
            </a:r>
            <a:r>
              <a:rPr lang="en-US" sz="1400" spc="-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Concern</a:t>
            </a:r>
            <a:r>
              <a:rPr lang="en-US" sz="1400" spc="-1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if</a:t>
            </a:r>
            <a:r>
              <a:rPr lang="en-US" sz="1400" spc="-1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there</a:t>
            </a:r>
            <a:r>
              <a:rPr lang="en-US" sz="1400" spc="-2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is</a:t>
            </a:r>
            <a:r>
              <a:rPr lang="en-US" sz="1400" spc="-2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reason</a:t>
            </a:r>
            <a:r>
              <a:rPr lang="en-US" sz="1400" spc="-2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to believe that they are the result of abuse or neglect.</a:t>
            </a:r>
          </a:p>
          <a:p>
            <a:pPr marL="342900" marR="546100" lvl="0" indent="-342900">
              <a:lnSpc>
                <a:spcPct val="106000"/>
              </a:lnSpc>
              <a:spcBef>
                <a:spcPts val="15"/>
              </a:spcBef>
              <a:spcAft>
                <a:spcPts val="0"/>
              </a:spcAft>
              <a:buSzPts val="1100"/>
              <a:buFont typeface="Symbol" panose="05050102010706020507" pitchFamily="18" charset="2"/>
              <a:buChar char=""/>
              <a:tabLst>
                <a:tab pos="838200" algn="l"/>
                <a:tab pos="838835" algn="l"/>
              </a:tabLst>
            </a:pPr>
            <a:r>
              <a:rPr lang="en-US" sz="1400" dirty="0">
                <a:effectLst/>
                <a:latin typeface="Arial" panose="020B0604020202020204" pitchFamily="34" charset="0"/>
                <a:ea typeface="Symbol" panose="05050102010706020507" pitchFamily="18" charset="2"/>
                <a:cs typeface="Symbol" panose="05050102010706020507" pitchFamily="18" charset="2"/>
              </a:rPr>
              <a:t>Where</a:t>
            </a:r>
            <a:r>
              <a:rPr lang="en-US" sz="1400" spc="-2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pressure</a:t>
            </a:r>
            <a:r>
              <a:rPr lang="en-US" sz="1400" spc="-1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ulcers</a:t>
            </a:r>
            <a:r>
              <a:rPr lang="en-US" sz="1400" spc="-1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are</a:t>
            </a:r>
            <a:r>
              <a:rPr lang="en-US" sz="1400" spc="-1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identified,</a:t>
            </a:r>
            <a:r>
              <a:rPr lang="en-US" sz="1400" spc="-1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the</a:t>
            </a:r>
            <a:r>
              <a:rPr lang="en-US" sz="1400" spc="-2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first</a:t>
            </a:r>
            <a:r>
              <a:rPr lang="en-US" sz="1400" spc="-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step</a:t>
            </a:r>
            <a:r>
              <a:rPr lang="en-US" sz="1400" spc="-1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is</a:t>
            </a:r>
            <a:r>
              <a:rPr lang="en-US" sz="1400" spc="-1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always</a:t>
            </a:r>
            <a:r>
              <a:rPr lang="en-US" sz="1400" spc="-2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to</a:t>
            </a:r>
            <a:r>
              <a:rPr lang="en-US" sz="1400" spc="-2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refer</a:t>
            </a:r>
            <a:r>
              <a:rPr lang="en-US" sz="1400" spc="-1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for</a:t>
            </a:r>
            <a:r>
              <a:rPr lang="en-US" sz="1400" spc="-1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appropriate</a:t>
            </a:r>
            <a:r>
              <a:rPr lang="en-US" sz="1400" spc="-2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medical </a:t>
            </a:r>
            <a:r>
              <a:rPr lang="en-US" sz="1400" spc="-10" dirty="0">
                <a:effectLst/>
                <a:latin typeface="Arial" panose="020B0604020202020204" pitchFamily="34" charset="0"/>
                <a:ea typeface="Symbol" panose="05050102010706020507" pitchFamily="18" charset="2"/>
                <a:cs typeface="Symbol" panose="05050102010706020507" pitchFamily="18" charset="2"/>
              </a:rPr>
              <a:t>support.</a:t>
            </a:r>
            <a:endParaRPr lang="en-US" sz="1400" dirty="0">
              <a:effectLst/>
              <a:latin typeface="Arial" panose="020B0604020202020204" pitchFamily="34" charset="0"/>
              <a:ea typeface="Symbol" panose="05050102010706020507" pitchFamily="18" charset="2"/>
              <a:cs typeface="Symbol" panose="05050102010706020507" pitchFamily="18" charset="2"/>
            </a:endParaRPr>
          </a:p>
          <a:p>
            <a:pPr marL="342900" marR="142240" lvl="0" indent="-342900">
              <a:lnSpc>
                <a:spcPct val="106000"/>
              </a:lnSpc>
              <a:spcBef>
                <a:spcPts val="10"/>
              </a:spcBef>
              <a:spcAft>
                <a:spcPts val="0"/>
              </a:spcAft>
              <a:buSzPts val="1100"/>
              <a:buFont typeface="Symbol" panose="05050102010706020507" pitchFamily="18" charset="2"/>
              <a:buChar char=""/>
              <a:tabLst>
                <a:tab pos="877570" algn="l"/>
                <a:tab pos="878205" algn="l"/>
              </a:tabLst>
            </a:pPr>
            <a:r>
              <a:rPr lang="en-US" sz="1400" dirty="0">
                <a:effectLst/>
                <a:latin typeface="Arial" panose="020B0604020202020204" pitchFamily="34" charset="0"/>
                <a:ea typeface="Symbol" panose="05050102010706020507" pitchFamily="18" charset="2"/>
                <a:cs typeface="Symbol" panose="05050102010706020507" pitchFamily="18" charset="2"/>
              </a:rPr>
              <a:t>The</a:t>
            </a:r>
            <a:r>
              <a:rPr lang="en-US" sz="1400" spc="-1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clinicians</a:t>
            </a:r>
            <a:r>
              <a:rPr lang="en-US" sz="1400" spc="-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will</a:t>
            </a:r>
            <a:r>
              <a:rPr lang="en-US" sz="1400" spc="-1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be</a:t>
            </a:r>
            <a:r>
              <a:rPr lang="en-US" sz="1400" spc="-1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able</a:t>
            </a:r>
            <a:r>
              <a:rPr lang="en-US" sz="1400" spc="-1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to</a:t>
            </a:r>
            <a:r>
              <a:rPr lang="en-US" sz="1400" spc="-2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review</a:t>
            </a:r>
            <a:r>
              <a:rPr lang="en-US" sz="1400" spc="-1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using</a:t>
            </a:r>
            <a:r>
              <a:rPr lang="en-US" sz="1400" spc="-2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the</a:t>
            </a:r>
            <a:r>
              <a:rPr lang="en-US" sz="1400" spc="-2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Decision</a:t>
            </a:r>
            <a:r>
              <a:rPr lang="en-US" sz="1400" spc="-1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making</a:t>
            </a:r>
            <a:r>
              <a:rPr lang="en-US" sz="1400" spc="-2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tool</a:t>
            </a:r>
            <a:r>
              <a:rPr lang="en-US" sz="1400" spc="-1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to</a:t>
            </a:r>
            <a:r>
              <a:rPr lang="en-US" sz="1400" spc="-2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decide</a:t>
            </a:r>
            <a:r>
              <a:rPr lang="en-US" sz="1400" spc="-1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if this</a:t>
            </a:r>
            <a:r>
              <a:rPr lang="en-US" sz="1400" spc="-2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pressure</a:t>
            </a:r>
            <a:r>
              <a:rPr lang="en-US" sz="1400" spc="-2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ulcer is possibly the result of abuse and neglect and a Safeguarding Concern is required.</a:t>
            </a:r>
          </a:p>
          <a:p>
            <a:pPr marL="342900" lvl="0" indent="-342900">
              <a:buSzPts val="1100"/>
              <a:buFont typeface="Symbol" panose="05050102010706020507" pitchFamily="18" charset="2"/>
              <a:buChar char=""/>
              <a:tabLst>
                <a:tab pos="838200" algn="l"/>
                <a:tab pos="838835" algn="l"/>
              </a:tabLst>
            </a:pPr>
            <a:r>
              <a:rPr lang="en-US" sz="1400" dirty="0">
                <a:effectLst/>
                <a:latin typeface="Arial" panose="020B0604020202020204" pitchFamily="34" charset="0"/>
                <a:ea typeface="Symbol" panose="05050102010706020507" pitchFamily="18" charset="2"/>
                <a:cs typeface="Symbol" panose="05050102010706020507" pitchFamily="18" charset="2"/>
              </a:rPr>
              <a:t>Hospitals</a:t>
            </a:r>
            <a:r>
              <a:rPr lang="en-US" sz="1400" spc="-3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and</a:t>
            </a:r>
            <a:r>
              <a:rPr lang="en-US" sz="1400" spc="-2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other</a:t>
            </a:r>
            <a:r>
              <a:rPr lang="en-US" sz="1400" spc="-3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settings</a:t>
            </a:r>
            <a:r>
              <a:rPr lang="en-US" sz="1400" spc="-2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will</a:t>
            </a:r>
            <a:r>
              <a:rPr lang="en-US" sz="1400" spc="-2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also</a:t>
            </a:r>
            <a:r>
              <a:rPr lang="en-US" sz="1400" spc="-2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use</a:t>
            </a:r>
            <a:r>
              <a:rPr lang="en-US" sz="1400" spc="-4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the</a:t>
            </a:r>
            <a:r>
              <a:rPr lang="en-US" sz="1400" spc="-2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Decision</a:t>
            </a:r>
            <a:r>
              <a:rPr lang="en-US" sz="1400" spc="-2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Making</a:t>
            </a:r>
            <a:r>
              <a:rPr lang="en-US" sz="1400" spc="-25" dirty="0">
                <a:effectLst/>
                <a:latin typeface="Arial" panose="020B0604020202020204" pitchFamily="34" charset="0"/>
                <a:ea typeface="Symbol" panose="05050102010706020507" pitchFamily="18" charset="2"/>
                <a:cs typeface="Symbol" panose="05050102010706020507" pitchFamily="18" charset="2"/>
              </a:rPr>
              <a:t> </a:t>
            </a:r>
            <a:r>
              <a:rPr lang="en-US" sz="1400" spc="-10" dirty="0">
                <a:effectLst/>
                <a:latin typeface="Arial" panose="020B0604020202020204" pitchFamily="34" charset="0"/>
                <a:ea typeface="Symbol" panose="05050102010706020507" pitchFamily="18" charset="2"/>
                <a:cs typeface="Symbol" panose="05050102010706020507" pitchFamily="18" charset="2"/>
              </a:rPr>
              <a:t>Tool.</a:t>
            </a:r>
            <a:endParaRPr lang="en-US" sz="1400" dirty="0">
              <a:effectLst/>
              <a:latin typeface="Arial" panose="020B0604020202020204" pitchFamily="34" charset="0"/>
              <a:ea typeface="Symbol" panose="05050102010706020507" pitchFamily="18" charset="2"/>
              <a:cs typeface="Symbol" panose="05050102010706020507" pitchFamily="18" charset="2"/>
            </a:endParaRPr>
          </a:p>
          <a:p>
            <a:pPr marL="342900" marR="184785" lvl="0" indent="-342900">
              <a:lnSpc>
                <a:spcPct val="106000"/>
              </a:lnSpc>
              <a:spcBef>
                <a:spcPts val="95"/>
              </a:spcBef>
              <a:spcAft>
                <a:spcPts val="0"/>
              </a:spcAft>
              <a:buSzPts val="1100"/>
              <a:buFont typeface="Symbol" panose="05050102010706020507" pitchFamily="18" charset="2"/>
              <a:buChar char=""/>
              <a:tabLst>
                <a:tab pos="838200" algn="l"/>
                <a:tab pos="838835" algn="l"/>
              </a:tabLst>
            </a:pPr>
            <a:r>
              <a:rPr lang="en-US" sz="1400" dirty="0">
                <a:effectLst/>
                <a:latin typeface="Arial" panose="020B0604020202020204" pitchFamily="34" charset="0"/>
                <a:ea typeface="Symbol" panose="05050102010706020507" pitchFamily="18" charset="2"/>
                <a:cs typeface="Symbol" panose="05050102010706020507" pitchFamily="18" charset="2"/>
              </a:rPr>
              <a:t>If</a:t>
            </a:r>
            <a:r>
              <a:rPr lang="en-US" sz="1400" spc="-1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pressure</a:t>
            </a:r>
            <a:r>
              <a:rPr lang="en-US" sz="1400" spc="-1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area</a:t>
            </a:r>
            <a:r>
              <a:rPr lang="en-US" sz="1400" spc="-2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damage</a:t>
            </a:r>
            <a:r>
              <a:rPr lang="en-US" sz="1400" spc="-2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is</a:t>
            </a:r>
            <a:r>
              <a:rPr lang="en-US" sz="1400" spc="-1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not</a:t>
            </a:r>
            <a:r>
              <a:rPr lang="en-US" sz="1400" spc="-1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recorded</a:t>
            </a:r>
            <a:r>
              <a:rPr lang="en-US" sz="1400" spc="-2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on</a:t>
            </a:r>
            <a:r>
              <a:rPr lang="en-US" sz="1400" spc="-1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discharge</a:t>
            </a:r>
            <a:r>
              <a:rPr lang="en-US" sz="1400" spc="-1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summaries</a:t>
            </a:r>
            <a:r>
              <a:rPr lang="en-US" sz="1400" spc="-10" dirty="0">
                <a:effectLst/>
                <a:latin typeface="Arial" panose="020B0604020202020204" pitchFamily="34" charset="0"/>
                <a:ea typeface="Symbol" panose="05050102010706020507" pitchFamily="18" charset="2"/>
                <a:cs typeface="Symbol" panose="05050102010706020507" pitchFamily="18" charset="2"/>
              </a:rPr>
              <a:t> </a:t>
            </a:r>
            <a:r>
              <a:rPr lang="en-US" sz="1400" dirty="0" err="1">
                <a:effectLst/>
                <a:latin typeface="Arial" panose="020B0604020202020204" pitchFamily="34" charset="0"/>
                <a:ea typeface="Symbol" panose="05050102010706020507" pitchFamily="18" charset="2"/>
                <a:cs typeface="Symbol" panose="05050102010706020507" pitchFamily="18" charset="2"/>
              </a:rPr>
              <a:t>etc</a:t>
            </a:r>
            <a:r>
              <a:rPr lang="en-US" sz="1400" dirty="0">
                <a:effectLst/>
                <a:latin typeface="Arial" panose="020B0604020202020204" pitchFamily="34" charset="0"/>
                <a:ea typeface="Symbol" panose="05050102010706020507" pitchFamily="18" charset="2"/>
                <a:cs typeface="Symbol" panose="05050102010706020507" pitchFamily="18" charset="2"/>
              </a:rPr>
              <a:t> –</a:t>
            </a:r>
            <a:r>
              <a:rPr lang="en-US" sz="1400" spc="-1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please</a:t>
            </a:r>
            <a:r>
              <a:rPr lang="en-US" sz="1400" spc="-1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make</a:t>
            </a:r>
            <a:r>
              <a:rPr lang="en-US" sz="1400" spc="-1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contact</a:t>
            </a:r>
            <a:r>
              <a:rPr lang="en-US" sz="1400" spc="-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with the discharging environment for further information directly.</a:t>
            </a:r>
          </a:p>
          <a:p>
            <a:pPr marL="342900" marR="1111250" lvl="0" indent="-342900">
              <a:lnSpc>
                <a:spcPct val="105000"/>
              </a:lnSpc>
              <a:spcBef>
                <a:spcPts val="15"/>
              </a:spcBef>
              <a:spcAft>
                <a:spcPts val="0"/>
              </a:spcAft>
              <a:buSzPts val="1100"/>
              <a:buFont typeface="Symbol" panose="05050102010706020507" pitchFamily="18" charset="2"/>
              <a:buChar char=""/>
              <a:tabLst>
                <a:tab pos="838200" algn="l"/>
                <a:tab pos="838835" algn="l"/>
              </a:tabLst>
            </a:pPr>
            <a:r>
              <a:rPr lang="en-US" sz="1400" dirty="0">
                <a:effectLst/>
                <a:latin typeface="Arial" panose="020B0604020202020204" pitchFamily="34" charset="0"/>
                <a:ea typeface="Symbol" panose="05050102010706020507" pitchFamily="18" charset="2"/>
                <a:cs typeface="Symbol" panose="05050102010706020507" pitchFamily="18" charset="2"/>
              </a:rPr>
              <a:t>If</a:t>
            </a:r>
            <a:r>
              <a:rPr lang="en-US" sz="1400" spc="-2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you</a:t>
            </a:r>
            <a:r>
              <a:rPr lang="en-US" sz="1400" spc="-1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have</a:t>
            </a:r>
            <a:r>
              <a:rPr lang="en-US" sz="1400" spc="-1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any</a:t>
            </a:r>
            <a:r>
              <a:rPr lang="en-US" sz="1400" spc="-2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questions</a:t>
            </a:r>
            <a:r>
              <a:rPr lang="en-US" sz="1400" spc="-1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or</a:t>
            </a:r>
            <a:r>
              <a:rPr lang="en-US" sz="1400" spc="-2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concerns</a:t>
            </a:r>
            <a:r>
              <a:rPr lang="en-US" sz="1400" spc="-2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then</a:t>
            </a:r>
            <a:r>
              <a:rPr lang="en-US" sz="1400" spc="-1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please</a:t>
            </a:r>
            <a:r>
              <a:rPr lang="en-US" sz="1400" spc="-1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do</a:t>
            </a:r>
            <a:r>
              <a:rPr lang="en-US" sz="1400" spc="-1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contact</a:t>
            </a:r>
            <a:r>
              <a:rPr lang="en-US" sz="1400" spc="-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The</a:t>
            </a:r>
            <a:r>
              <a:rPr lang="en-US" sz="1400" spc="-2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MASH</a:t>
            </a:r>
            <a:r>
              <a:rPr lang="en-US" sz="1400" spc="-2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Team</a:t>
            </a:r>
            <a:r>
              <a:rPr lang="en-US" sz="1400" spc="-1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at </a:t>
            </a:r>
            <a:r>
              <a:rPr lang="en-US" sz="1400" u="none" strike="noStrike" spc="-10" dirty="0">
                <a:solidFill>
                  <a:srgbClr val="0000FF"/>
                </a:solidFill>
                <a:effectLst/>
                <a:latin typeface="Arial" panose="020B0604020202020204" pitchFamily="34" charset="0"/>
                <a:ea typeface="Symbol" panose="05050102010706020507" pitchFamily="18" charset="2"/>
                <a:cs typeface="Symbol" panose="05050102010706020507" pitchFamily="18" charset="2"/>
                <a:hlinkClick r:id="rId2"/>
              </a:rPr>
              <a:t>TheMASHTeam@enfield.gov.uk.</a:t>
            </a:r>
            <a:endParaRPr lang="en-US" sz="1400" dirty="0">
              <a:effectLst/>
              <a:latin typeface="Arial" panose="020B0604020202020204" pitchFamily="34" charset="0"/>
              <a:ea typeface="Symbol" panose="05050102010706020507" pitchFamily="18" charset="2"/>
              <a:cs typeface="Symbol" panose="05050102010706020507" pitchFamily="18" charset="2"/>
            </a:endParaRPr>
          </a:p>
          <a:p>
            <a:pPr marL="0" indent="0">
              <a:buNone/>
            </a:pPr>
            <a:endParaRPr lang="en-US" dirty="0"/>
          </a:p>
        </p:txBody>
      </p:sp>
    </p:spTree>
    <p:extLst>
      <p:ext uri="{BB962C8B-B14F-4D97-AF65-F5344CB8AC3E}">
        <p14:creationId xmlns:p14="http://schemas.microsoft.com/office/powerpoint/2010/main" val="3632624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C3121-C4D1-8CA8-4BB2-22D2F4E10853}"/>
              </a:ext>
            </a:extLst>
          </p:cNvPr>
          <p:cNvSpPr>
            <a:spLocks noGrp="1"/>
          </p:cNvSpPr>
          <p:nvPr>
            <p:ph type="title"/>
          </p:nvPr>
        </p:nvSpPr>
        <p:spPr/>
        <p:txBody>
          <a:bodyPr/>
          <a:lstStyle/>
          <a:p>
            <a:pPr algn="ctr"/>
            <a:r>
              <a:rPr lang="en-GB"/>
              <a:t>Agenda Items</a:t>
            </a:r>
            <a:endParaRPr lang="en-US" dirty="0"/>
          </a:p>
        </p:txBody>
      </p:sp>
      <p:sp>
        <p:nvSpPr>
          <p:cNvPr id="3" name="Content Placeholder 2">
            <a:extLst>
              <a:ext uri="{FF2B5EF4-FFF2-40B4-BE49-F238E27FC236}">
                <a16:creationId xmlns:a16="http://schemas.microsoft.com/office/drawing/2014/main" id="{011EF554-DA19-A097-28F0-61CFB2921EDC}"/>
              </a:ext>
            </a:extLst>
          </p:cNvPr>
          <p:cNvSpPr>
            <a:spLocks noGrp="1"/>
          </p:cNvSpPr>
          <p:nvPr>
            <p:ph idx="1"/>
          </p:nvPr>
        </p:nvSpPr>
        <p:spPr>
          <a:xfrm>
            <a:off x="35496" y="771550"/>
            <a:ext cx="8856984" cy="4143350"/>
          </a:xfrm>
        </p:spPr>
        <p:txBody>
          <a:bodyPr/>
          <a:lstStyle/>
          <a:p>
            <a:pPr marL="0" indent="0" algn="ctr">
              <a:buNone/>
            </a:pPr>
            <a:r>
              <a:rPr lang="en-GB" sz="1600" dirty="0"/>
              <a:t>10:30am – 10:35am  Introductions       Des O’Donoghue</a:t>
            </a:r>
          </a:p>
          <a:p>
            <a:pPr marL="0" indent="0" algn="ctr">
              <a:buNone/>
            </a:pPr>
            <a:endParaRPr lang="en-GB" sz="1600" dirty="0"/>
          </a:p>
          <a:p>
            <a:pPr marL="0" indent="0" algn="ctr">
              <a:buNone/>
            </a:pPr>
            <a:r>
              <a:rPr lang="en-GB" sz="1600" dirty="0"/>
              <a:t>10:35am – 10:45am  Public Health Update  Mark Tickner</a:t>
            </a:r>
          </a:p>
          <a:p>
            <a:pPr marL="0" indent="0" algn="ctr">
              <a:buNone/>
            </a:pPr>
            <a:endParaRPr lang="en-GB" sz="1600" dirty="0"/>
          </a:p>
          <a:p>
            <a:pPr marL="0" indent="0" algn="ctr">
              <a:buNone/>
            </a:pPr>
            <a:r>
              <a:rPr lang="en-GB" sz="1600" dirty="0"/>
              <a:t>10:45am – 10:55am – Safeguarding Update  Elspeth Smith</a:t>
            </a:r>
          </a:p>
          <a:p>
            <a:pPr marL="0" indent="0" algn="ctr">
              <a:buNone/>
            </a:pPr>
            <a:endParaRPr lang="en-GB" sz="1600" dirty="0"/>
          </a:p>
          <a:p>
            <a:pPr marL="0" indent="0" algn="ctr">
              <a:buNone/>
            </a:pPr>
            <a:r>
              <a:rPr lang="en-GB" sz="1600" dirty="0"/>
              <a:t>10:55am – 11:20am – Feedback from Lucy Omezi </a:t>
            </a:r>
          </a:p>
          <a:p>
            <a:pPr marL="0" indent="0" algn="ctr">
              <a:buNone/>
            </a:pPr>
            <a:endParaRPr lang="en-GB" sz="1600" dirty="0"/>
          </a:p>
          <a:p>
            <a:pPr marL="0" indent="0" algn="ctr">
              <a:buNone/>
            </a:pPr>
            <a:r>
              <a:rPr lang="en-GB" sz="1600" dirty="0"/>
              <a:t>11:20am  – 11:35am   Break       All </a:t>
            </a:r>
          </a:p>
          <a:p>
            <a:pPr marL="0" indent="0" algn="ctr">
              <a:buNone/>
            </a:pPr>
            <a:endParaRPr lang="en-GB" sz="1600" dirty="0"/>
          </a:p>
          <a:p>
            <a:pPr marL="0" indent="0" algn="ctr">
              <a:buNone/>
            </a:pPr>
            <a:r>
              <a:rPr lang="en-GB" sz="1600" dirty="0"/>
              <a:t>11:35am – 12:30pm – Table Exercise Liz Griffiths </a:t>
            </a:r>
            <a:endParaRPr lang="en-US" sz="1600" dirty="0"/>
          </a:p>
        </p:txBody>
      </p:sp>
    </p:spTree>
    <p:extLst>
      <p:ext uri="{BB962C8B-B14F-4D97-AF65-F5344CB8AC3E}">
        <p14:creationId xmlns:p14="http://schemas.microsoft.com/office/powerpoint/2010/main" val="2202797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C1F464-0DC8-B385-376E-BCF01ABE489E}"/>
              </a:ext>
            </a:extLst>
          </p:cNvPr>
          <p:cNvSpPr>
            <a:spLocks noGrp="1"/>
          </p:cNvSpPr>
          <p:nvPr>
            <p:ph idx="1"/>
          </p:nvPr>
        </p:nvSpPr>
        <p:spPr>
          <a:xfrm>
            <a:off x="152400" y="209550"/>
            <a:ext cx="8640960" cy="4876800"/>
          </a:xfrm>
        </p:spPr>
        <p:txBody>
          <a:bodyPr/>
          <a:lstStyle/>
          <a:p>
            <a:pPr marL="0" indent="0">
              <a:buNone/>
            </a:pPr>
            <a:r>
              <a:rPr lang="en-US" sz="1400" dirty="0">
                <a:effectLst/>
                <a:latin typeface="Calibri" panose="020F0502020204030204" pitchFamily="34" charset="0"/>
                <a:ea typeface="Calibri" panose="020F0502020204030204" pitchFamily="34" charset="0"/>
              </a:rPr>
              <a:t>Members</a:t>
            </a:r>
            <a:r>
              <a:rPr lang="en-US" sz="1400" spc="-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of</a:t>
            </a:r>
            <a:r>
              <a:rPr lang="en-US" sz="1400" spc="-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the community and loved</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ones of those in your</a:t>
            </a:r>
            <a:r>
              <a:rPr lang="en-US" sz="1400" spc="-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care</a:t>
            </a:r>
            <a:r>
              <a:rPr lang="en-US" sz="1400" spc="-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will not know</a:t>
            </a:r>
            <a:r>
              <a:rPr lang="en-US" sz="1400" spc="-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of these</a:t>
            </a:r>
            <a:r>
              <a:rPr lang="en-US" sz="1400" spc="-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procedures and do not have the same access to healthcare professionals as providers. Therefore, they may still raise safeguarding concerns</a:t>
            </a:r>
            <a:r>
              <a:rPr lang="en-US" sz="1400" spc="-1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about</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pressure</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care just as with any</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other concern.</a:t>
            </a:r>
            <a:r>
              <a:rPr lang="en-US" sz="1400" spc="-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In</a:t>
            </a:r>
            <a:r>
              <a:rPr lang="en-US" sz="1400" spc="-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these cases, the London</a:t>
            </a:r>
            <a:r>
              <a:rPr lang="en-US" sz="1400" spc="-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Borough</a:t>
            </a:r>
            <a:r>
              <a:rPr lang="en-US" sz="1400" spc="-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of</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Enfield</a:t>
            </a:r>
            <a:r>
              <a:rPr lang="en-US" sz="1400" spc="-1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will consult</a:t>
            </a:r>
            <a:r>
              <a:rPr lang="en-US" sz="1400" spc="-2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with</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healthcare</a:t>
            </a:r>
            <a:r>
              <a:rPr lang="en-US" sz="1400" spc="-2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staff</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and</a:t>
            </a:r>
            <a:r>
              <a:rPr lang="en-US" sz="1400" spc="-1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providers</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to</a:t>
            </a:r>
            <a:r>
              <a:rPr lang="en-US" sz="1400" spc="-1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complete</a:t>
            </a:r>
            <a:r>
              <a:rPr lang="en-US" sz="1400" spc="-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the</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decision-making</a:t>
            </a:r>
            <a:r>
              <a:rPr lang="en-US" sz="1400" spc="-1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tool</a:t>
            </a:r>
            <a:r>
              <a:rPr lang="en-US" sz="1400" spc="-2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asap</a:t>
            </a:r>
            <a:r>
              <a:rPr lang="en-US" sz="1400" spc="-1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before</a:t>
            </a:r>
            <a:r>
              <a:rPr lang="en-US" sz="1400" spc="-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deciding</a:t>
            </a:r>
            <a:r>
              <a:rPr lang="en-US" sz="1400" spc="-2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the</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right way forward.</a:t>
            </a:r>
          </a:p>
          <a:p>
            <a:pPr marL="166370" indent="0">
              <a:spcBef>
                <a:spcPts val="385"/>
              </a:spcBef>
              <a:spcAft>
                <a:spcPts val="0"/>
              </a:spcAft>
              <a:buNone/>
            </a:pPr>
            <a:endParaRPr lang="en-US" sz="1400" dirty="0">
              <a:latin typeface="Calibri" panose="020F0502020204030204" pitchFamily="34" charset="0"/>
              <a:ea typeface="Calibri" panose="020F0502020204030204" pitchFamily="34" charset="0"/>
              <a:cs typeface="Calibri" panose="020F0502020204030204" pitchFamily="34" charset="0"/>
            </a:endParaRPr>
          </a:p>
          <a:p>
            <a:pPr marL="166370" indent="0">
              <a:spcBef>
                <a:spcPts val="385"/>
              </a:spcBef>
              <a:spcAft>
                <a:spcPts val="0"/>
              </a:spcAft>
              <a:buNone/>
            </a:pPr>
            <a:r>
              <a:rPr lang="en-US" sz="1400" dirty="0">
                <a:effectLst/>
                <a:latin typeface="Arial" panose="020B0604020202020204" pitchFamily="34" charset="0"/>
                <a:ea typeface="Calibri" panose="020F0502020204030204" pitchFamily="34" charset="0"/>
                <a:cs typeface="Calibri" panose="020F0502020204030204" pitchFamily="34" charset="0"/>
              </a:rPr>
              <a:t>Key points</a:t>
            </a:r>
            <a:r>
              <a:rPr lang="en-US" sz="1400" spc="-15" dirty="0">
                <a:effectLst/>
                <a:latin typeface="Arial" panose="020B0604020202020204" pitchFamily="34" charset="0"/>
                <a:ea typeface="Calibri" panose="020F0502020204030204" pitchFamily="34" charset="0"/>
                <a:cs typeface="Calibri" panose="020F0502020204030204" pitchFamily="34" charset="0"/>
              </a:rPr>
              <a:t> </a:t>
            </a:r>
            <a:r>
              <a:rPr lang="en-US" sz="1400" dirty="0">
                <a:effectLst/>
                <a:latin typeface="Arial" panose="020B0604020202020204" pitchFamily="34" charset="0"/>
                <a:ea typeface="Calibri" panose="020F0502020204030204" pitchFamily="34" charset="0"/>
                <a:cs typeface="Calibri" panose="020F0502020204030204" pitchFamily="34" charset="0"/>
              </a:rPr>
              <a:t>from</a:t>
            </a:r>
            <a:r>
              <a:rPr lang="en-US" sz="1400" spc="-10" dirty="0">
                <a:effectLst/>
                <a:latin typeface="Arial" panose="020B0604020202020204" pitchFamily="34" charset="0"/>
                <a:ea typeface="Calibri" panose="020F0502020204030204" pitchFamily="34" charset="0"/>
                <a:cs typeface="Calibri" panose="020F0502020204030204" pitchFamily="34" charset="0"/>
              </a:rPr>
              <a:t> </a:t>
            </a:r>
            <a:r>
              <a:rPr lang="en-US" sz="1400" dirty="0">
                <a:effectLst/>
                <a:latin typeface="Arial" panose="020B0604020202020204" pitchFamily="34" charset="0"/>
                <a:ea typeface="Calibri" panose="020F0502020204030204" pitchFamily="34" charset="0"/>
                <a:cs typeface="Calibri" panose="020F0502020204030204" pitchFamily="34" charset="0"/>
              </a:rPr>
              <a:t>this</a:t>
            </a:r>
            <a:r>
              <a:rPr lang="en-US" sz="1400" spc="-15" dirty="0">
                <a:effectLst/>
                <a:latin typeface="Arial" panose="020B0604020202020204" pitchFamily="34" charset="0"/>
                <a:ea typeface="Calibri" panose="020F0502020204030204" pitchFamily="34" charset="0"/>
                <a:cs typeface="Calibri" panose="020F0502020204030204" pitchFamily="34" charset="0"/>
              </a:rPr>
              <a:t> </a:t>
            </a:r>
            <a:r>
              <a:rPr lang="en-US" sz="1400" spc="-10" dirty="0">
                <a:effectLst/>
                <a:latin typeface="Arial" panose="020B0604020202020204" pitchFamily="34" charset="0"/>
                <a:ea typeface="Calibri" panose="020F0502020204030204" pitchFamily="34" charset="0"/>
                <a:cs typeface="Calibri" panose="020F0502020204030204" pitchFamily="34" charset="0"/>
              </a:rPr>
              <a:t>guidance:</a:t>
            </a:r>
            <a:endParaRPr lang="en-US" sz="1400" dirty="0">
              <a:effectLst/>
              <a:latin typeface="Calibri" panose="020F0502020204030204" pitchFamily="34" charset="0"/>
              <a:ea typeface="Calibri" panose="020F0502020204030204" pitchFamily="34" charset="0"/>
            </a:endParaRPr>
          </a:p>
          <a:p>
            <a:pPr marL="0" indent="0">
              <a:spcBef>
                <a:spcPts val="5"/>
              </a:spcBef>
              <a:buNone/>
            </a:pPr>
            <a:r>
              <a:rPr lang="en-US" sz="1400" dirty="0">
                <a:effectLst/>
                <a:latin typeface="Arial" panose="020B060402020202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endParaRPr>
          </a:p>
          <a:p>
            <a:pPr marL="342900" marR="327025" lvl="0" indent="-342900">
              <a:lnSpc>
                <a:spcPct val="106000"/>
              </a:lnSpc>
              <a:buSzPts val="1100"/>
              <a:buFont typeface="Symbol" panose="05050102010706020507" pitchFamily="18" charset="2"/>
              <a:buChar char=""/>
              <a:tabLst>
                <a:tab pos="838200" algn="l"/>
                <a:tab pos="838835" algn="l"/>
              </a:tabLst>
            </a:pPr>
            <a:r>
              <a:rPr lang="en-US" sz="1400" dirty="0">
                <a:effectLst/>
                <a:latin typeface="Arial" panose="020B0604020202020204" pitchFamily="34" charset="0"/>
                <a:ea typeface="Symbol" panose="05050102010706020507" pitchFamily="18" charset="2"/>
                <a:cs typeface="Symbol" panose="05050102010706020507" pitchFamily="18" charset="2"/>
              </a:rPr>
              <a:t>Pressure</a:t>
            </a:r>
            <a:r>
              <a:rPr lang="en-US" sz="1400" spc="-2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Ulcers</a:t>
            </a:r>
            <a:r>
              <a:rPr lang="en-US" sz="1400" spc="-1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should</a:t>
            </a:r>
            <a:r>
              <a:rPr lang="en-US" sz="1400" spc="-1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only</a:t>
            </a:r>
            <a:r>
              <a:rPr lang="en-US" sz="1400" spc="-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be</a:t>
            </a:r>
            <a:r>
              <a:rPr lang="en-US" sz="1400" spc="-1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referred</a:t>
            </a:r>
            <a:r>
              <a:rPr lang="en-US" sz="1400" spc="-1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as</a:t>
            </a:r>
            <a:r>
              <a:rPr lang="en-US" sz="1400" spc="-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a</a:t>
            </a:r>
            <a:r>
              <a:rPr lang="en-US" sz="1400" spc="-2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Safeguarding</a:t>
            </a:r>
            <a:r>
              <a:rPr lang="en-US" sz="1400" spc="-1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Adults</a:t>
            </a:r>
            <a:r>
              <a:rPr lang="en-US" sz="1400" spc="-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Concern</a:t>
            </a:r>
            <a:r>
              <a:rPr lang="en-US" sz="1400" spc="-1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if</a:t>
            </a:r>
            <a:r>
              <a:rPr lang="en-US" sz="1400" spc="-1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there</a:t>
            </a:r>
            <a:r>
              <a:rPr lang="en-US" sz="1400" spc="-2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is</a:t>
            </a:r>
            <a:r>
              <a:rPr lang="en-US" sz="1400" spc="-2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reason</a:t>
            </a:r>
            <a:r>
              <a:rPr lang="en-US" sz="1400" spc="-2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to believe that they are the result of abuse or neglect.</a:t>
            </a:r>
          </a:p>
          <a:p>
            <a:pPr marL="342900" marR="546100" lvl="0" indent="-342900">
              <a:lnSpc>
                <a:spcPct val="106000"/>
              </a:lnSpc>
              <a:spcBef>
                <a:spcPts val="15"/>
              </a:spcBef>
              <a:spcAft>
                <a:spcPts val="0"/>
              </a:spcAft>
              <a:buSzPts val="1100"/>
              <a:buFont typeface="Symbol" panose="05050102010706020507" pitchFamily="18" charset="2"/>
              <a:buChar char=""/>
              <a:tabLst>
                <a:tab pos="838200" algn="l"/>
                <a:tab pos="838835" algn="l"/>
              </a:tabLst>
            </a:pPr>
            <a:r>
              <a:rPr lang="en-US" sz="1400" dirty="0">
                <a:effectLst/>
                <a:latin typeface="Arial" panose="020B0604020202020204" pitchFamily="34" charset="0"/>
                <a:ea typeface="Symbol" panose="05050102010706020507" pitchFamily="18" charset="2"/>
                <a:cs typeface="Symbol" panose="05050102010706020507" pitchFamily="18" charset="2"/>
              </a:rPr>
              <a:t>Where</a:t>
            </a:r>
            <a:r>
              <a:rPr lang="en-US" sz="1400" spc="-2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pressure</a:t>
            </a:r>
            <a:r>
              <a:rPr lang="en-US" sz="1400" spc="-1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ulcers</a:t>
            </a:r>
            <a:r>
              <a:rPr lang="en-US" sz="1400" spc="-1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are</a:t>
            </a:r>
            <a:r>
              <a:rPr lang="en-US" sz="1400" spc="-1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identified,</a:t>
            </a:r>
            <a:r>
              <a:rPr lang="en-US" sz="1400" spc="-1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the</a:t>
            </a:r>
            <a:r>
              <a:rPr lang="en-US" sz="1400" spc="-2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first</a:t>
            </a:r>
            <a:r>
              <a:rPr lang="en-US" sz="1400" spc="-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step</a:t>
            </a:r>
            <a:r>
              <a:rPr lang="en-US" sz="1400" spc="-1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is</a:t>
            </a:r>
            <a:r>
              <a:rPr lang="en-US" sz="1400" spc="-1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always</a:t>
            </a:r>
            <a:r>
              <a:rPr lang="en-US" sz="1400" spc="-2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to</a:t>
            </a:r>
            <a:r>
              <a:rPr lang="en-US" sz="1400" spc="-2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refer</a:t>
            </a:r>
            <a:r>
              <a:rPr lang="en-US" sz="1400" spc="-1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for</a:t>
            </a:r>
            <a:r>
              <a:rPr lang="en-US" sz="1400" spc="-1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appropriate</a:t>
            </a:r>
            <a:r>
              <a:rPr lang="en-US" sz="1400" spc="-2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medical </a:t>
            </a:r>
            <a:r>
              <a:rPr lang="en-US" sz="1400" spc="-10" dirty="0">
                <a:effectLst/>
                <a:latin typeface="Arial" panose="020B0604020202020204" pitchFamily="34" charset="0"/>
                <a:ea typeface="Symbol" panose="05050102010706020507" pitchFamily="18" charset="2"/>
                <a:cs typeface="Symbol" panose="05050102010706020507" pitchFamily="18" charset="2"/>
              </a:rPr>
              <a:t>support.</a:t>
            </a:r>
            <a:endParaRPr lang="en-US" sz="1400" dirty="0">
              <a:effectLst/>
              <a:latin typeface="Arial" panose="020B0604020202020204" pitchFamily="34" charset="0"/>
              <a:ea typeface="Symbol" panose="05050102010706020507" pitchFamily="18" charset="2"/>
              <a:cs typeface="Symbol" panose="05050102010706020507" pitchFamily="18" charset="2"/>
            </a:endParaRPr>
          </a:p>
          <a:p>
            <a:pPr marL="342900" marR="142240" lvl="0" indent="-342900">
              <a:lnSpc>
                <a:spcPct val="106000"/>
              </a:lnSpc>
              <a:spcBef>
                <a:spcPts val="10"/>
              </a:spcBef>
              <a:spcAft>
                <a:spcPts val="0"/>
              </a:spcAft>
              <a:buSzPts val="1100"/>
              <a:buFont typeface="Symbol" panose="05050102010706020507" pitchFamily="18" charset="2"/>
              <a:buChar char=""/>
              <a:tabLst>
                <a:tab pos="877570" algn="l"/>
                <a:tab pos="878205" algn="l"/>
              </a:tabLst>
            </a:pPr>
            <a:r>
              <a:rPr lang="en-US" sz="1400" dirty="0">
                <a:effectLst/>
                <a:latin typeface="Arial" panose="020B0604020202020204" pitchFamily="34" charset="0"/>
                <a:ea typeface="Symbol" panose="05050102010706020507" pitchFamily="18" charset="2"/>
                <a:cs typeface="Symbol" panose="05050102010706020507" pitchFamily="18" charset="2"/>
              </a:rPr>
              <a:t>The</a:t>
            </a:r>
            <a:r>
              <a:rPr lang="en-US" sz="1400" spc="-1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clinicians</a:t>
            </a:r>
            <a:r>
              <a:rPr lang="en-US" sz="1400" spc="-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will</a:t>
            </a:r>
            <a:r>
              <a:rPr lang="en-US" sz="1400" spc="-1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be</a:t>
            </a:r>
            <a:r>
              <a:rPr lang="en-US" sz="1400" spc="-1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able</a:t>
            </a:r>
            <a:r>
              <a:rPr lang="en-US" sz="1400" spc="-1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to</a:t>
            </a:r>
            <a:r>
              <a:rPr lang="en-US" sz="1400" spc="-2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review</a:t>
            </a:r>
            <a:r>
              <a:rPr lang="en-US" sz="1400" spc="-1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using</a:t>
            </a:r>
            <a:r>
              <a:rPr lang="en-US" sz="1400" spc="-2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the</a:t>
            </a:r>
            <a:r>
              <a:rPr lang="en-US" sz="1400" spc="-2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Decision</a:t>
            </a:r>
            <a:r>
              <a:rPr lang="en-US" sz="1400" spc="-1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making</a:t>
            </a:r>
            <a:r>
              <a:rPr lang="en-US" sz="1400" spc="-2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tool</a:t>
            </a:r>
            <a:r>
              <a:rPr lang="en-US" sz="1400" spc="-1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to</a:t>
            </a:r>
            <a:r>
              <a:rPr lang="en-US" sz="1400" spc="-2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decide</a:t>
            </a:r>
            <a:r>
              <a:rPr lang="en-US" sz="1400" spc="-1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if this</a:t>
            </a:r>
            <a:r>
              <a:rPr lang="en-US" sz="1400" spc="-2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pressure</a:t>
            </a:r>
            <a:r>
              <a:rPr lang="en-US" sz="1400" spc="-2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ulcer is possibly the result of abuse and neglect and a Safeguarding Concern is required.</a:t>
            </a:r>
          </a:p>
          <a:p>
            <a:pPr marL="342900" lvl="0" indent="-342900">
              <a:buSzPts val="1100"/>
              <a:buFont typeface="Symbol" panose="05050102010706020507" pitchFamily="18" charset="2"/>
              <a:buChar char=""/>
              <a:tabLst>
                <a:tab pos="838200" algn="l"/>
                <a:tab pos="838835" algn="l"/>
              </a:tabLst>
            </a:pPr>
            <a:r>
              <a:rPr lang="en-US" sz="1400" dirty="0">
                <a:effectLst/>
                <a:latin typeface="Arial" panose="020B0604020202020204" pitchFamily="34" charset="0"/>
                <a:ea typeface="Symbol" panose="05050102010706020507" pitchFamily="18" charset="2"/>
                <a:cs typeface="Symbol" panose="05050102010706020507" pitchFamily="18" charset="2"/>
              </a:rPr>
              <a:t>Hospitals</a:t>
            </a:r>
            <a:r>
              <a:rPr lang="en-US" sz="1400" spc="-3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and</a:t>
            </a:r>
            <a:r>
              <a:rPr lang="en-US" sz="1400" spc="-2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other</a:t>
            </a:r>
            <a:r>
              <a:rPr lang="en-US" sz="1400" spc="-3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settings</a:t>
            </a:r>
            <a:r>
              <a:rPr lang="en-US" sz="1400" spc="-2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will</a:t>
            </a:r>
            <a:r>
              <a:rPr lang="en-US" sz="1400" spc="-2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also</a:t>
            </a:r>
            <a:r>
              <a:rPr lang="en-US" sz="1400" spc="-2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use</a:t>
            </a:r>
            <a:r>
              <a:rPr lang="en-US" sz="1400" spc="-4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the</a:t>
            </a:r>
            <a:r>
              <a:rPr lang="en-US" sz="1400" spc="-2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Decision</a:t>
            </a:r>
            <a:r>
              <a:rPr lang="en-US" sz="1400" spc="-2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Making</a:t>
            </a:r>
            <a:r>
              <a:rPr lang="en-US" sz="1400" spc="-25" dirty="0">
                <a:effectLst/>
                <a:latin typeface="Arial" panose="020B0604020202020204" pitchFamily="34" charset="0"/>
                <a:ea typeface="Symbol" panose="05050102010706020507" pitchFamily="18" charset="2"/>
                <a:cs typeface="Symbol" panose="05050102010706020507" pitchFamily="18" charset="2"/>
              </a:rPr>
              <a:t> </a:t>
            </a:r>
            <a:r>
              <a:rPr lang="en-US" sz="1400" spc="-10" dirty="0">
                <a:effectLst/>
                <a:latin typeface="Arial" panose="020B0604020202020204" pitchFamily="34" charset="0"/>
                <a:ea typeface="Symbol" panose="05050102010706020507" pitchFamily="18" charset="2"/>
                <a:cs typeface="Symbol" panose="05050102010706020507" pitchFamily="18" charset="2"/>
              </a:rPr>
              <a:t>Tool.</a:t>
            </a:r>
            <a:endParaRPr lang="en-US" sz="1400" dirty="0">
              <a:effectLst/>
              <a:latin typeface="Arial" panose="020B0604020202020204" pitchFamily="34" charset="0"/>
              <a:ea typeface="Symbol" panose="05050102010706020507" pitchFamily="18" charset="2"/>
              <a:cs typeface="Symbol" panose="05050102010706020507" pitchFamily="18" charset="2"/>
            </a:endParaRPr>
          </a:p>
          <a:p>
            <a:pPr marL="342900" marR="184785" lvl="0" indent="-342900">
              <a:lnSpc>
                <a:spcPct val="106000"/>
              </a:lnSpc>
              <a:spcBef>
                <a:spcPts val="95"/>
              </a:spcBef>
              <a:spcAft>
                <a:spcPts val="0"/>
              </a:spcAft>
              <a:buSzPts val="1100"/>
              <a:buFont typeface="Symbol" panose="05050102010706020507" pitchFamily="18" charset="2"/>
              <a:buChar char=""/>
              <a:tabLst>
                <a:tab pos="838200" algn="l"/>
                <a:tab pos="838835" algn="l"/>
              </a:tabLst>
            </a:pPr>
            <a:r>
              <a:rPr lang="en-US" sz="1400" dirty="0">
                <a:effectLst/>
                <a:latin typeface="Arial" panose="020B0604020202020204" pitchFamily="34" charset="0"/>
                <a:ea typeface="Symbol" panose="05050102010706020507" pitchFamily="18" charset="2"/>
                <a:cs typeface="Symbol" panose="05050102010706020507" pitchFamily="18" charset="2"/>
              </a:rPr>
              <a:t>If</a:t>
            </a:r>
            <a:r>
              <a:rPr lang="en-US" sz="1400" spc="-1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pressure</a:t>
            </a:r>
            <a:r>
              <a:rPr lang="en-US" sz="1400" spc="-1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area</a:t>
            </a:r>
            <a:r>
              <a:rPr lang="en-US" sz="1400" spc="-2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damage</a:t>
            </a:r>
            <a:r>
              <a:rPr lang="en-US" sz="1400" spc="-2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is</a:t>
            </a:r>
            <a:r>
              <a:rPr lang="en-US" sz="1400" spc="-1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not</a:t>
            </a:r>
            <a:r>
              <a:rPr lang="en-US" sz="1400" spc="-1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recorded</a:t>
            </a:r>
            <a:r>
              <a:rPr lang="en-US" sz="1400" spc="-2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on</a:t>
            </a:r>
            <a:r>
              <a:rPr lang="en-US" sz="1400" spc="-1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discharge</a:t>
            </a:r>
            <a:r>
              <a:rPr lang="en-US" sz="1400" spc="-1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summaries</a:t>
            </a:r>
            <a:r>
              <a:rPr lang="en-US" sz="1400" spc="-10" dirty="0">
                <a:effectLst/>
                <a:latin typeface="Arial" panose="020B0604020202020204" pitchFamily="34" charset="0"/>
                <a:ea typeface="Symbol" panose="05050102010706020507" pitchFamily="18" charset="2"/>
                <a:cs typeface="Symbol" panose="05050102010706020507" pitchFamily="18" charset="2"/>
              </a:rPr>
              <a:t> </a:t>
            </a:r>
            <a:r>
              <a:rPr lang="en-US" sz="1400" dirty="0" err="1">
                <a:effectLst/>
                <a:latin typeface="Arial" panose="020B0604020202020204" pitchFamily="34" charset="0"/>
                <a:ea typeface="Symbol" panose="05050102010706020507" pitchFamily="18" charset="2"/>
                <a:cs typeface="Symbol" panose="05050102010706020507" pitchFamily="18" charset="2"/>
              </a:rPr>
              <a:t>etc</a:t>
            </a:r>
            <a:r>
              <a:rPr lang="en-US" sz="1400" dirty="0">
                <a:effectLst/>
                <a:latin typeface="Arial" panose="020B0604020202020204" pitchFamily="34" charset="0"/>
                <a:ea typeface="Symbol" panose="05050102010706020507" pitchFamily="18" charset="2"/>
                <a:cs typeface="Symbol" panose="05050102010706020507" pitchFamily="18" charset="2"/>
              </a:rPr>
              <a:t> –</a:t>
            </a:r>
            <a:r>
              <a:rPr lang="en-US" sz="1400" spc="-1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please</a:t>
            </a:r>
            <a:r>
              <a:rPr lang="en-US" sz="1400" spc="-1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make</a:t>
            </a:r>
            <a:r>
              <a:rPr lang="en-US" sz="1400" spc="-1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contact</a:t>
            </a:r>
            <a:r>
              <a:rPr lang="en-US" sz="1400" spc="-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with the discharging environment for further information directly.</a:t>
            </a:r>
          </a:p>
          <a:p>
            <a:pPr marL="342900" marR="1111250" lvl="0" indent="-342900">
              <a:lnSpc>
                <a:spcPct val="105000"/>
              </a:lnSpc>
              <a:spcBef>
                <a:spcPts val="15"/>
              </a:spcBef>
              <a:spcAft>
                <a:spcPts val="0"/>
              </a:spcAft>
              <a:buSzPts val="1100"/>
              <a:buFont typeface="Symbol" panose="05050102010706020507" pitchFamily="18" charset="2"/>
              <a:buChar char=""/>
              <a:tabLst>
                <a:tab pos="838200" algn="l"/>
                <a:tab pos="838835" algn="l"/>
              </a:tabLst>
            </a:pPr>
            <a:r>
              <a:rPr lang="en-US" sz="1400" dirty="0">
                <a:effectLst/>
                <a:latin typeface="Arial" panose="020B0604020202020204" pitchFamily="34" charset="0"/>
                <a:ea typeface="Symbol" panose="05050102010706020507" pitchFamily="18" charset="2"/>
                <a:cs typeface="Symbol" panose="05050102010706020507" pitchFamily="18" charset="2"/>
              </a:rPr>
              <a:t>If</a:t>
            </a:r>
            <a:r>
              <a:rPr lang="en-US" sz="1400" spc="-2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you</a:t>
            </a:r>
            <a:r>
              <a:rPr lang="en-US" sz="1400" spc="-1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have</a:t>
            </a:r>
            <a:r>
              <a:rPr lang="en-US" sz="1400" spc="-1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any</a:t>
            </a:r>
            <a:r>
              <a:rPr lang="en-US" sz="1400" spc="-2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questions</a:t>
            </a:r>
            <a:r>
              <a:rPr lang="en-US" sz="1400" spc="-1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or</a:t>
            </a:r>
            <a:r>
              <a:rPr lang="en-US" sz="1400" spc="-2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concerns</a:t>
            </a:r>
            <a:r>
              <a:rPr lang="en-US" sz="1400" spc="-2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then</a:t>
            </a:r>
            <a:r>
              <a:rPr lang="en-US" sz="1400" spc="-1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please</a:t>
            </a:r>
            <a:r>
              <a:rPr lang="en-US" sz="1400" spc="-1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do</a:t>
            </a:r>
            <a:r>
              <a:rPr lang="en-US" sz="1400" spc="-1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contact</a:t>
            </a:r>
            <a:r>
              <a:rPr lang="en-US" sz="1400" spc="-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The</a:t>
            </a:r>
            <a:r>
              <a:rPr lang="en-US" sz="1400" spc="-2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MASH</a:t>
            </a:r>
            <a:r>
              <a:rPr lang="en-US" sz="1400" spc="-25"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Team</a:t>
            </a:r>
            <a:r>
              <a:rPr lang="en-US" sz="1400" spc="-10" dirty="0">
                <a:effectLst/>
                <a:latin typeface="Arial" panose="020B0604020202020204" pitchFamily="34" charset="0"/>
                <a:ea typeface="Symbol" panose="05050102010706020507" pitchFamily="18" charset="2"/>
                <a:cs typeface="Symbol" panose="05050102010706020507" pitchFamily="18" charset="2"/>
              </a:rPr>
              <a:t> </a:t>
            </a:r>
            <a:r>
              <a:rPr lang="en-US" sz="1400" dirty="0">
                <a:effectLst/>
                <a:latin typeface="Arial" panose="020B0604020202020204" pitchFamily="34" charset="0"/>
                <a:ea typeface="Symbol" panose="05050102010706020507" pitchFamily="18" charset="2"/>
                <a:cs typeface="Symbol" panose="05050102010706020507" pitchFamily="18" charset="2"/>
              </a:rPr>
              <a:t>at </a:t>
            </a:r>
            <a:r>
              <a:rPr lang="en-US" sz="1400" u="none" strike="noStrike" spc="-10" dirty="0">
                <a:solidFill>
                  <a:srgbClr val="0000FF"/>
                </a:solidFill>
                <a:effectLst/>
                <a:latin typeface="Arial" panose="020B0604020202020204" pitchFamily="34" charset="0"/>
                <a:ea typeface="Symbol" panose="05050102010706020507" pitchFamily="18" charset="2"/>
                <a:cs typeface="Symbol" panose="05050102010706020507" pitchFamily="18" charset="2"/>
                <a:hlinkClick r:id="rId2"/>
              </a:rPr>
              <a:t>TheMASHTeam@enfield.gov.uk.</a:t>
            </a:r>
            <a:endParaRPr lang="en-US" sz="1400" dirty="0">
              <a:effectLst/>
              <a:latin typeface="Arial" panose="020B0604020202020204" pitchFamily="34" charset="0"/>
              <a:ea typeface="Symbol" panose="05050102010706020507" pitchFamily="18" charset="2"/>
              <a:cs typeface="Symbol" panose="05050102010706020507" pitchFamily="18" charset="2"/>
            </a:endParaRPr>
          </a:p>
          <a:p>
            <a:pPr marL="0" indent="0">
              <a:buNone/>
            </a:pPr>
            <a:endParaRPr lang="en-US" dirty="0"/>
          </a:p>
        </p:txBody>
      </p:sp>
    </p:spTree>
    <p:extLst>
      <p:ext uri="{BB962C8B-B14F-4D97-AF65-F5344CB8AC3E}">
        <p14:creationId xmlns:p14="http://schemas.microsoft.com/office/powerpoint/2010/main" val="2344894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A8824-6D9B-83C2-E9CD-A8033895EB0F}"/>
              </a:ext>
            </a:extLst>
          </p:cNvPr>
          <p:cNvSpPr>
            <a:spLocks noGrp="1"/>
          </p:cNvSpPr>
          <p:nvPr>
            <p:ph type="title"/>
          </p:nvPr>
        </p:nvSpPr>
        <p:spPr/>
        <p:txBody>
          <a:bodyPr/>
          <a:lstStyle/>
          <a:p>
            <a:r>
              <a:rPr lang="en-GB" dirty="0"/>
              <a:t>Safeguarding Enquiry Provider Feedback Guidance.</a:t>
            </a:r>
            <a:endParaRPr lang="en-US" dirty="0"/>
          </a:p>
        </p:txBody>
      </p:sp>
      <p:sp>
        <p:nvSpPr>
          <p:cNvPr id="3" name="Content Placeholder 2">
            <a:extLst>
              <a:ext uri="{FF2B5EF4-FFF2-40B4-BE49-F238E27FC236}">
                <a16:creationId xmlns:a16="http://schemas.microsoft.com/office/drawing/2014/main" id="{E6F373D5-20A6-470F-BD4A-1939560A14C6}"/>
              </a:ext>
            </a:extLst>
          </p:cNvPr>
          <p:cNvSpPr>
            <a:spLocks noGrp="1"/>
          </p:cNvSpPr>
          <p:nvPr>
            <p:ph idx="1"/>
          </p:nvPr>
        </p:nvSpPr>
        <p:spPr>
          <a:xfrm>
            <a:off x="251520" y="742950"/>
            <a:ext cx="8640960" cy="4171950"/>
          </a:xfrm>
        </p:spPr>
        <p:txBody>
          <a:bodyPr/>
          <a:lstStyle/>
          <a:p>
            <a:pPr marL="0" indent="0">
              <a:buNone/>
            </a:pPr>
            <a:r>
              <a:rPr lang="en-GB" sz="1400" dirty="0"/>
              <a:t>A key purpose of any Safeguarding work is to identify learning and improvement that keeps adults safe in future – so it is vital that this is communicated clearly and in a way that Providers can act upon. We should also consider how both the Local Authority and the Provider themselves can be assured that actions have been completed. </a:t>
            </a:r>
          </a:p>
          <a:p>
            <a:pPr marL="0" indent="0">
              <a:buNone/>
            </a:pPr>
            <a:endParaRPr lang="en-GB" sz="1400" dirty="0"/>
          </a:p>
          <a:p>
            <a:pPr marL="0" indent="0">
              <a:buNone/>
            </a:pPr>
            <a:r>
              <a:rPr lang="en-GB" sz="1400" dirty="0"/>
              <a:t>Providers have  fed back that they do not always receive such feedback. The Care Quality Commission will expect that written  (not just verbal although it should, of course, be discussed) feedback should be provided. The purpose of this guidance note is to identify what information should be send to the referrer and providers or services. </a:t>
            </a:r>
          </a:p>
          <a:p>
            <a:pPr marL="0" indent="0">
              <a:buNone/>
            </a:pPr>
            <a:endParaRPr lang="en-GB" sz="1400" dirty="0"/>
          </a:p>
          <a:p>
            <a:pPr marL="0" indent="0">
              <a:buNone/>
            </a:pPr>
            <a:r>
              <a:rPr lang="en-GB" sz="1400" dirty="0"/>
              <a:t>All feedback  following an enquiry should be in a written format and labelled as ‘Safeguarding Outcome’ so that it is easy for the  Provider to identify. Communication should be kept open with the Provider throughout the Enquiry so that they know who should be providing feedback and likely timescales. </a:t>
            </a:r>
          </a:p>
          <a:p>
            <a:pPr marL="0" indent="0">
              <a:buNone/>
            </a:pPr>
            <a:r>
              <a:rPr lang="en-GB" sz="1400" dirty="0"/>
              <a:t>Please also ensure that you are sharing information with the Registered Manager of a provider – even though you may have been liaising with another member of staff – it is vital that the Manager is copied in so that they can up-date their records and lead on improvements in their service. You may also wish to copy in Regional managers or similar if there  is significant learning.  </a:t>
            </a:r>
          </a:p>
        </p:txBody>
      </p:sp>
    </p:spTree>
    <p:extLst>
      <p:ext uri="{BB962C8B-B14F-4D97-AF65-F5344CB8AC3E}">
        <p14:creationId xmlns:p14="http://schemas.microsoft.com/office/powerpoint/2010/main" val="1463803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D1612B-26EC-4CF6-1783-EACC743AA2CB}"/>
              </a:ext>
            </a:extLst>
          </p:cNvPr>
          <p:cNvSpPr>
            <a:spLocks noGrp="1"/>
          </p:cNvSpPr>
          <p:nvPr>
            <p:ph idx="1"/>
          </p:nvPr>
        </p:nvSpPr>
        <p:spPr>
          <a:xfrm>
            <a:off x="152400" y="209550"/>
            <a:ext cx="8640960" cy="3771900"/>
          </a:xfrm>
        </p:spPr>
        <p:txBody>
          <a:bodyPr/>
          <a:lstStyle/>
          <a:p>
            <a:pPr marL="0" indent="0">
              <a:buNone/>
            </a:pPr>
            <a:r>
              <a:rPr lang="en-GB" sz="1400" dirty="0"/>
              <a:t>This guidance also applies to other professionals who might be given feedback such as formal advocates. </a:t>
            </a:r>
            <a:endParaRPr lang="en-US" sz="1400" dirty="0"/>
          </a:p>
          <a:p>
            <a:pPr marL="0" indent="0">
              <a:buNone/>
            </a:pPr>
            <a:r>
              <a:rPr lang="en-GB" sz="1400" dirty="0"/>
              <a:t>When to share the full report. </a:t>
            </a:r>
          </a:p>
          <a:p>
            <a:pPr marL="0" indent="0">
              <a:buNone/>
            </a:pPr>
            <a:endParaRPr lang="en-GB" sz="1400" dirty="0"/>
          </a:p>
          <a:p>
            <a:pPr marL="0" indent="0">
              <a:buNone/>
            </a:pPr>
            <a:r>
              <a:rPr lang="en-GB" sz="1400" dirty="0"/>
              <a:t>In some cases, the most straight forward way of giving a provider feedback will be to give them a copy of the Enquiry report. However, the adult at risk or their representative would have to give permission for this, as the report will contain their private data. It may be that the adult at risk or representatives does not wish for the provider to have what they had fed back to the Enquiry Officer verbatim. </a:t>
            </a:r>
          </a:p>
          <a:p>
            <a:pPr marL="0" indent="0">
              <a:buNone/>
            </a:pPr>
            <a:endParaRPr lang="en-GB" sz="1400" dirty="0"/>
          </a:p>
          <a:p>
            <a:pPr marL="0" indent="0">
              <a:buNone/>
            </a:pPr>
            <a:r>
              <a:rPr lang="en-GB" sz="1400" dirty="0"/>
              <a:t>Consideration needs to be given if there is information from other providers or around other individuals etc that would be inappropriate for the provider to have. Simply sharing the report may sometimes be appropriate and gives the fullest information – especially where the provider is expected to  make extensive improvements. However, we need to ensure that this is not automatic. </a:t>
            </a:r>
          </a:p>
          <a:p>
            <a:pPr marL="0" indent="0">
              <a:buNone/>
            </a:pPr>
            <a:endParaRPr lang="en-GB" sz="1400" dirty="0"/>
          </a:p>
          <a:p>
            <a:pPr marL="0" indent="0">
              <a:buNone/>
            </a:pPr>
            <a:r>
              <a:rPr lang="en-GB" sz="1400" dirty="0"/>
              <a:t>All professionals must be mindful to not breach data protection rules. Where a report is shared fully then there should be evidence of information sharing consent from the adult or their representative. </a:t>
            </a:r>
          </a:p>
          <a:p>
            <a:pPr marL="0" indent="0">
              <a:buNone/>
            </a:pPr>
            <a:r>
              <a:rPr lang="en-GB" sz="1400" dirty="0"/>
              <a:t> All information sharing needs to be proportionate to the risks involved and staff must be mindful of the adult at risk’s wishes. </a:t>
            </a:r>
            <a:endParaRPr lang="en-US" sz="1400" dirty="0"/>
          </a:p>
        </p:txBody>
      </p:sp>
    </p:spTree>
    <p:extLst>
      <p:ext uri="{BB962C8B-B14F-4D97-AF65-F5344CB8AC3E}">
        <p14:creationId xmlns:p14="http://schemas.microsoft.com/office/powerpoint/2010/main" val="2483350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D540F0-14C7-BA48-3D32-CB839B78F230}"/>
              </a:ext>
            </a:extLst>
          </p:cNvPr>
          <p:cNvSpPr>
            <a:spLocks noGrp="1"/>
          </p:cNvSpPr>
          <p:nvPr>
            <p:ph idx="1"/>
          </p:nvPr>
        </p:nvSpPr>
        <p:spPr>
          <a:xfrm>
            <a:off x="152400" y="209550"/>
            <a:ext cx="8640960" cy="3771900"/>
          </a:xfrm>
        </p:spPr>
        <p:txBody>
          <a:bodyPr/>
          <a:lstStyle/>
          <a:p>
            <a:pPr marL="0" indent="0">
              <a:buNone/>
            </a:pPr>
            <a:r>
              <a:rPr lang="en-GB" sz="1600" b="1" dirty="0"/>
              <a:t>What information to share if the full report cannot be shared. </a:t>
            </a:r>
          </a:p>
          <a:p>
            <a:pPr marL="0" indent="0">
              <a:buNone/>
            </a:pPr>
            <a:endParaRPr lang="en-GB" sz="1600" b="1" dirty="0"/>
          </a:p>
          <a:p>
            <a:pPr marL="0" indent="0">
              <a:buNone/>
            </a:pPr>
            <a:r>
              <a:rPr lang="en-GB" sz="1600" dirty="0"/>
              <a:t>Where we have decided that sharing the full Enquiry report is not appropriate, but the Provider needs to know the outcome and actions, then the following list of questions need to be answered and fed back to the provider in writing: </a:t>
            </a:r>
          </a:p>
          <a:p>
            <a:pPr marL="342900" indent="-342900">
              <a:buFont typeface="+mj-lt"/>
              <a:buAutoNum type="arabicPeriod"/>
            </a:pPr>
            <a:r>
              <a:rPr lang="en-GB" sz="1600" dirty="0"/>
              <a:t>1.Date of Safeguarding</a:t>
            </a:r>
          </a:p>
          <a:p>
            <a:pPr marL="342900" indent="-342900">
              <a:buFont typeface="+mj-lt"/>
              <a:buAutoNum type="arabicPeriod"/>
            </a:pPr>
            <a:r>
              <a:rPr lang="en-GB" sz="1600" dirty="0"/>
              <a:t>2.Summary (1 – 2 sentences outlining what the safeguarding was about)</a:t>
            </a:r>
          </a:p>
          <a:p>
            <a:pPr marL="342900" indent="-342900">
              <a:buFont typeface="+mj-lt"/>
              <a:buAutoNum type="arabicPeriod"/>
            </a:pPr>
            <a:r>
              <a:rPr lang="en-GB" sz="1600" dirty="0"/>
              <a:t>3.Bullet points of the actions taken to resolve the concerns.</a:t>
            </a:r>
          </a:p>
          <a:p>
            <a:pPr marL="342900" indent="-342900">
              <a:buFont typeface="+mj-lt"/>
              <a:buAutoNum type="arabicPeriod"/>
            </a:pPr>
            <a:r>
              <a:rPr lang="en-GB" sz="1600" dirty="0"/>
              <a:t>4.What is the Safeguarding Plan (might not be necessary to include a separate document but actions should be SMART)? This should have been developed in consultation with the provider and adult at risk so may not be new to the provider but should be reiterated.</a:t>
            </a:r>
          </a:p>
          <a:p>
            <a:pPr marL="342900" indent="-342900">
              <a:buFont typeface="+mj-lt"/>
              <a:buAutoNum type="arabicPeriod"/>
            </a:pPr>
            <a:r>
              <a:rPr lang="en-GB" sz="1600" dirty="0"/>
              <a:t>5.What was the outcome achieved for the service user?</a:t>
            </a:r>
          </a:p>
          <a:p>
            <a:pPr marL="342900" indent="-342900">
              <a:buFont typeface="+mj-lt"/>
              <a:buAutoNum type="arabicPeriod"/>
            </a:pPr>
            <a:r>
              <a:rPr lang="en-GB" sz="1600" dirty="0"/>
              <a:t>6.What is being put in place to avoid harm from reoccurring and any other recommendations?</a:t>
            </a:r>
            <a:endParaRPr lang="en-US" sz="1600" dirty="0"/>
          </a:p>
        </p:txBody>
      </p:sp>
    </p:spTree>
    <p:extLst>
      <p:ext uri="{BB962C8B-B14F-4D97-AF65-F5344CB8AC3E}">
        <p14:creationId xmlns:p14="http://schemas.microsoft.com/office/powerpoint/2010/main" val="127906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D16C58-751F-2915-EA50-65ABFA6B0574}"/>
              </a:ext>
            </a:extLst>
          </p:cNvPr>
          <p:cNvSpPr>
            <a:spLocks noGrp="1"/>
          </p:cNvSpPr>
          <p:nvPr>
            <p:ph idx="1"/>
          </p:nvPr>
        </p:nvSpPr>
        <p:spPr>
          <a:xfrm>
            <a:off x="0" y="57150"/>
            <a:ext cx="8816280" cy="4867275"/>
          </a:xfrm>
        </p:spPr>
        <p:txBody>
          <a:bodyPr/>
          <a:lstStyle/>
          <a:p>
            <a:pPr marL="0" indent="0">
              <a:buNone/>
            </a:pPr>
            <a:r>
              <a:rPr lang="en-GB" sz="1600" dirty="0"/>
              <a:t>Where it is not appropriate to share the full Enquiry, but the Safeguarding Plan includes actions that the provider is expected to take, the Strategic Safeguarding Adults Team have created a proforma which can be found here. This might be appropriate where there are multiple actions and can be useful when a review of the Safeguarding Plan takes place. </a:t>
            </a:r>
          </a:p>
          <a:p>
            <a:pPr marL="0" indent="0">
              <a:buNone/>
            </a:pPr>
            <a:endParaRPr lang="en-GB" sz="1600" dirty="0"/>
          </a:p>
          <a:p>
            <a:pPr marL="0" indent="0">
              <a:buNone/>
            </a:pPr>
            <a:r>
              <a:rPr lang="en-GB" sz="1600" dirty="0"/>
              <a:t>Please remember that a key purpose of any Enquiry is to create learning and improvement that keeps adults safe in future – so it is vital that this is communicated clearly and in a way that Providers can act upon. We should also consider how both the Local Authority and the Provider themselves can be assured that actions have been completed. Please see local Practice Guidance around Managing Risk on Safeguarding Adults Professionals (enfield.gov.uk) for more information about reviewing safeguarding measures</a:t>
            </a:r>
            <a:r>
              <a:rPr lang="en-GB" dirty="0"/>
              <a:t>. </a:t>
            </a:r>
          </a:p>
          <a:p>
            <a:pPr marL="0" indent="0">
              <a:buNone/>
            </a:pPr>
            <a:r>
              <a:rPr lang="en-GB" sz="1600" dirty="0"/>
              <a:t>What feedback should be given if the Provider is the referrer and not the Organisation Alleged to Have Caused Harm (or employer of individuals alleged to have caused harm).  </a:t>
            </a:r>
          </a:p>
        </p:txBody>
      </p:sp>
    </p:spTree>
    <p:extLst>
      <p:ext uri="{BB962C8B-B14F-4D97-AF65-F5344CB8AC3E}">
        <p14:creationId xmlns:p14="http://schemas.microsoft.com/office/powerpoint/2010/main" val="4031739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4A561C-8622-C971-E673-A61B2CB209B7}"/>
              </a:ext>
            </a:extLst>
          </p:cNvPr>
          <p:cNvSpPr>
            <a:spLocks noGrp="1"/>
          </p:cNvSpPr>
          <p:nvPr>
            <p:ph idx="1"/>
          </p:nvPr>
        </p:nvSpPr>
        <p:spPr>
          <a:xfrm>
            <a:off x="152400" y="209550"/>
            <a:ext cx="8740080" cy="4705350"/>
          </a:xfrm>
        </p:spPr>
        <p:txBody>
          <a:bodyPr/>
          <a:lstStyle/>
          <a:p>
            <a:pPr marL="0" indent="0">
              <a:buNone/>
            </a:pPr>
            <a:r>
              <a:rPr lang="en-GB" sz="1600" dirty="0"/>
              <a:t>If the provider is asking for feedback where they have raised a concern against another organization (e.g., a hospital following a discharge of a service user with a pressure ulcer or LAS referrals) then it may be that the Enquiry deals with commercially sensitive information around the other provider/ organisation or personally sensitive information for individual adults at risk. In these cases, it is appropriate to inform them that we have conducted an Enquiry and that the necessary and appropriate actions have been taken. </a:t>
            </a:r>
          </a:p>
          <a:p>
            <a:pPr marL="0" indent="0">
              <a:buNone/>
            </a:pPr>
            <a:endParaRPr lang="en-GB" sz="1600" dirty="0"/>
          </a:p>
          <a:p>
            <a:pPr marL="0" indent="0">
              <a:buNone/>
            </a:pPr>
            <a:r>
              <a:rPr lang="en-GB" sz="1600" dirty="0"/>
              <a:t>The adult at risk / representative will obviously have the full results of such an Enquiry and can choose to share them as appropriate. Staff would also need to let them know if there was a specific action in the Safeguarding plan for themselves, even if they weren’t the person alleged to have caused harm.  </a:t>
            </a:r>
          </a:p>
          <a:p>
            <a:pPr marL="0" indent="0">
              <a:buNone/>
            </a:pPr>
            <a:endParaRPr lang="en-GB" sz="1600" dirty="0"/>
          </a:p>
          <a:p>
            <a:pPr marL="0" indent="0">
              <a:buNone/>
            </a:pPr>
            <a:r>
              <a:rPr lang="en-GB" sz="1600" dirty="0"/>
              <a:t>Information sharing should be proportionate and timely. </a:t>
            </a:r>
            <a:endParaRPr lang="en-US" sz="1600" dirty="0"/>
          </a:p>
          <a:p>
            <a:endParaRPr lang="en-US" dirty="0"/>
          </a:p>
        </p:txBody>
      </p:sp>
    </p:spTree>
    <p:extLst>
      <p:ext uri="{BB962C8B-B14F-4D97-AF65-F5344CB8AC3E}">
        <p14:creationId xmlns:p14="http://schemas.microsoft.com/office/powerpoint/2010/main" val="22499200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EF6CB6-6424-8BFB-B3BE-BE3A2C5C744B}"/>
              </a:ext>
            </a:extLst>
          </p:cNvPr>
          <p:cNvSpPr>
            <a:spLocks noGrp="1"/>
          </p:cNvSpPr>
          <p:nvPr>
            <p:ph idx="1"/>
          </p:nvPr>
        </p:nvSpPr>
        <p:spPr>
          <a:xfrm>
            <a:off x="76200" y="209550"/>
            <a:ext cx="8816975" cy="4705350"/>
          </a:xfrm>
        </p:spPr>
        <p:txBody>
          <a:bodyPr/>
          <a:lstStyle/>
          <a:p>
            <a:pPr marL="0" indent="0">
              <a:buNone/>
            </a:pPr>
            <a:r>
              <a:rPr lang="en-GB" sz="1400" b="1" dirty="0"/>
              <a:t>Responsibilities of the Safeguarding Adults Manager (SAM). </a:t>
            </a:r>
          </a:p>
          <a:p>
            <a:pPr marL="0" indent="0">
              <a:buNone/>
            </a:pPr>
            <a:r>
              <a:rPr lang="en-GB" sz="1400" dirty="0"/>
              <a:t>The SAM is responsible for agreeing with the Enquiry Officer how feedback should be given and checking that this has been done before closing the worker’s involvement with the case.  </a:t>
            </a:r>
          </a:p>
          <a:p>
            <a:pPr marL="0" indent="0">
              <a:buNone/>
            </a:pPr>
            <a:endParaRPr lang="en-GB" sz="1400" dirty="0"/>
          </a:p>
          <a:p>
            <a:pPr marL="0" indent="0">
              <a:buNone/>
            </a:pPr>
            <a:r>
              <a:rPr lang="en-GB" sz="1400" b="1" dirty="0"/>
              <a:t>How can Providers request feedback. </a:t>
            </a:r>
          </a:p>
          <a:p>
            <a:pPr marL="0" indent="0">
              <a:buNone/>
            </a:pPr>
            <a:endParaRPr lang="en-GB" sz="1400" b="1" dirty="0"/>
          </a:p>
          <a:p>
            <a:pPr marL="0" indent="0">
              <a:buNone/>
            </a:pPr>
            <a:r>
              <a:rPr lang="en-GB" sz="1400" dirty="0"/>
              <a:t>Where Providers have not received feedback regarding a Safeguarding Enquiry or Concern, they are asked to firstly contact the operational team/ staff member that has been working on that case – in the first instance this may be the MASH Team (on TheMASHTeam@enfield.gov.uk) but they should also email the member of staff that they last corresponded with on the issue. If this has not been successful then they can email Safeguardingadults@enfield.gov.uk and the Strategic Safeguarding Adults Team will ident </a:t>
            </a:r>
            <a:r>
              <a:rPr lang="en-GB" sz="1400" dirty="0" err="1"/>
              <a:t>ify</a:t>
            </a:r>
            <a:r>
              <a:rPr lang="en-GB" sz="1400" dirty="0"/>
              <a:t> the right members of staff and find feedback (please note this is not the email address to use to make initial reports – it is monitored by fewer members of staff and is not appropriate for reporting etc). </a:t>
            </a:r>
          </a:p>
          <a:p>
            <a:pPr marL="0" indent="0">
              <a:buNone/>
            </a:pPr>
            <a:endParaRPr lang="en-GB" sz="1400" dirty="0"/>
          </a:p>
          <a:p>
            <a:pPr marL="0" indent="0">
              <a:buNone/>
            </a:pPr>
            <a:r>
              <a:rPr lang="en-GB" sz="1400" dirty="0"/>
              <a:t>Sometimes when we investigate such queries, we do find that an email has been sent so please do double check inboxes and keep up-to-date with such requests as lists of 10+ cases can be time-consuming to review and so response is delayed. </a:t>
            </a:r>
          </a:p>
        </p:txBody>
      </p:sp>
    </p:spTree>
    <p:extLst>
      <p:ext uri="{BB962C8B-B14F-4D97-AF65-F5344CB8AC3E}">
        <p14:creationId xmlns:p14="http://schemas.microsoft.com/office/powerpoint/2010/main" val="12231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flag with a lion and a dragon&#10;&#10;Description automatically generated">
            <a:extLst>
              <a:ext uri="{FF2B5EF4-FFF2-40B4-BE49-F238E27FC236}">
                <a16:creationId xmlns:a16="http://schemas.microsoft.com/office/drawing/2014/main" id="{A11016D3-B575-F288-322D-2F8CC4DF5F0A}"/>
              </a:ext>
            </a:extLst>
          </p:cNvPr>
          <p:cNvPicPr>
            <a:picLocks noChangeAspect="1"/>
          </p:cNvPicPr>
          <p:nvPr/>
        </p:nvPicPr>
        <p:blipFill>
          <a:blip r:embed="rId2"/>
          <a:stretch>
            <a:fillRect/>
          </a:stretch>
        </p:blipFill>
        <p:spPr>
          <a:xfrm>
            <a:off x="0" y="0"/>
            <a:ext cx="9144000" cy="5143500"/>
          </a:xfrm>
          <a:prstGeom prst="rect">
            <a:avLst/>
          </a:prstGeom>
        </p:spPr>
      </p:pic>
      <p:sp>
        <p:nvSpPr>
          <p:cNvPr id="6146" name="Rectangle 36">
            <a:extLst>
              <a:ext uri="{FF2B5EF4-FFF2-40B4-BE49-F238E27FC236}">
                <a16:creationId xmlns:a16="http://schemas.microsoft.com/office/drawing/2014/main" id="{EA8A2CFA-D4B4-9656-FF5A-D8EBB799CD05}"/>
              </a:ext>
            </a:extLst>
          </p:cNvPr>
          <p:cNvSpPr>
            <a:spLocks noChangeArrowheads="1"/>
          </p:cNvSpPr>
          <p:nvPr/>
        </p:nvSpPr>
        <p:spPr bwMode="auto">
          <a:xfrm>
            <a:off x="7370763" y="43703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D52B1E"/>
              </a:buClr>
              <a:buChar char="•"/>
              <a:defRPr sz="21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D52B1E"/>
              </a:buClr>
              <a:buChar char="•"/>
              <a:defRPr sz="15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GB" altLang="en-US" sz="1800">
              <a:latin typeface="Times" charset="0"/>
            </a:endParaRPr>
          </a:p>
        </p:txBody>
      </p:sp>
      <p:sp>
        <p:nvSpPr>
          <p:cNvPr id="6147" name="Rectangle 38">
            <a:extLst>
              <a:ext uri="{FF2B5EF4-FFF2-40B4-BE49-F238E27FC236}">
                <a16:creationId xmlns:a16="http://schemas.microsoft.com/office/drawing/2014/main" id="{A0B2EC4B-92A5-6A5C-23C4-B30951C5AAEB}"/>
              </a:ext>
            </a:extLst>
          </p:cNvPr>
          <p:cNvSpPr>
            <a:spLocks noGrp="1" noChangeArrowheads="1"/>
          </p:cNvSpPr>
          <p:nvPr/>
        </p:nvSpPr>
        <p:spPr bwMode="auto">
          <a:xfrm>
            <a:off x="1657350" y="1401763"/>
            <a:ext cx="58293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D52B1E"/>
              </a:buClr>
              <a:buChar char="•"/>
              <a:defRPr sz="21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D52B1E"/>
              </a:buClr>
              <a:buChar char="•"/>
              <a:defRPr sz="15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GB" altLang="en-US" sz="4200" b="1" dirty="0">
                <a:solidFill>
                  <a:schemeClr val="bg1"/>
                </a:solidFill>
              </a:rPr>
              <a:t>Feedback From Lucy Omezi</a:t>
            </a:r>
            <a:endParaRPr lang="en-US" altLang="en-US" sz="3300" dirty="0">
              <a:solidFill>
                <a:schemeClr val="bg1"/>
              </a:solidFill>
            </a:endParaRPr>
          </a:p>
        </p:txBody>
      </p:sp>
      <p:sp>
        <p:nvSpPr>
          <p:cNvPr id="6148" name="Rectangle 39">
            <a:extLst>
              <a:ext uri="{FF2B5EF4-FFF2-40B4-BE49-F238E27FC236}">
                <a16:creationId xmlns:a16="http://schemas.microsoft.com/office/drawing/2014/main" id="{A75970F8-9A93-8AF1-6A55-BF64B7572F4B}"/>
              </a:ext>
            </a:extLst>
          </p:cNvPr>
          <p:cNvSpPr>
            <a:spLocks noGrp="1" noChangeArrowheads="1"/>
          </p:cNvSpPr>
          <p:nvPr/>
        </p:nvSpPr>
        <p:spPr bwMode="auto">
          <a:xfrm>
            <a:off x="2171700" y="2487613"/>
            <a:ext cx="4800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D52B1E"/>
              </a:buClr>
              <a:buChar char="•"/>
              <a:defRPr sz="21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D52B1E"/>
              </a:buClr>
              <a:buChar char="•"/>
              <a:defRPr sz="15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GB" altLang="en-US" sz="2400" dirty="0">
                <a:solidFill>
                  <a:schemeClr val="bg1"/>
                </a:solidFill>
              </a:rPr>
              <a:t>Matthew Keeler</a:t>
            </a:r>
            <a:endParaRPr lang="en-US" altLang="en-US" sz="2400" dirty="0">
              <a:solidFill>
                <a:schemeClr val="bg1"/>
              </a:solidFill>
            </a:endParaRPr>
          </a:p>
        </p:txBody>
      </p:sp>
      <p:sp>
        <p:nvSpPr>
          <p:cNvPr id="6149" name="Rectangle 41">
            <a:extLst>
              <a:ext uri="{FF2B5EF4-FFF2-40B4-BE49-F238E27FC236}">
                <a16:creationId xmlns:a16="http://schemas.microsoft.com/office/drawing/2014/main" id="{696D7D26-453F-AAF5-1CB9-2386E18456FE}"/>
              </a:ext>
            </a:extLst>
          </p:cNvPr>
          <p:cNvSpPr>
            <a:spLocks noChangeArrowheads="1"/>
          </p:cNvSpPr>
          <p:nvPr/>
        </p:nvSpPr>
        <p:spPr bwMode="auto">
          <a:xfrm>
            <a:off x="161925" y="4638675"/>
            <a:ext cx="1874838" cy="311150"/>
          </a:xfrm>
          <a:prstGeom prst="rect">
            <a:avLst/>
          </a:prstGeom>
          <a:noFill/>
          <a:ln>
            <a:noFill/>
          </a:ln>
        </p:spPr>
        <p:txBody>
          <a:bodyPr wrap="none">
            <a:spAutoFit/>
          </a:bodyPr>
          <a:lstStyle>
            <a:lvl1pPr>
              <a:spcBef>
                <a:spcPct val="20000"/>
              </a:spcBef>
              <a:buClr>
                <a:srgbClr val="D52B1E"/>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D52B1E"/>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D52B1E"/>
              </a:buClr>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defRPr/>
            </a:pPr>
            <a:r>
              <a:rPr lang="en-US" altLang="en-US" sz="1425" b="1" dirty="0" err="1">
                <a:solidFill>
                  <a:srgbClr val="D52B1E"/>
                </a:solidFill>
              </a:rPr>
              <a:t>www.enfield.gov.uk</a:t>
            </a:r>
            <a:endParaRPr lang="en-US" altLang="en-US" sz="1425" b="1" dirty="0">
              <a:solidFill>
                <a:srgbClr val="D52B1E"/>
              </a:solidFill>
            </a:endParaRPr>
          </a:p>
        </p:txBody>
      </p:sp>
    </p:spTree>
    <p:extLst>
      <p:ext uri="{BB962C8B-B14F-4D97-AF65-F5344CB8AC3E}">
        <p14:creationId xmlns:p14="http://schemas.microsoft.com/office/powerpoint/2010/main" val="3036808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ACF8D-1186-52F5-49B7-5025B0D37539}"/>
              </a:ext>
            </a:extLst>
          </p:cNvPr>
          <p:cNvSpPr>
            <a:spLocks noGrp="1"/>
          </p:cNvSpPr>
          <p:nvPr>
            <p:ph type="title"/>
          </p:nvPr>
        </p:nvSpPr>
        <p:spPr/>
        <p:txBody>
          <a:bodyPr/>
          <a:lstStyle/>
          <a:p>
            <a:r>
              <a:rPr lang="en-GB" dirty="0"/>
              <a:t>Feedback</a:t>
            </a:r>
            <a:endParaRPr lang="en-US" dirty="0"/>
          </a:p>
        </p:txBody>
      </p:sp>
      <p:sp>
        <p:nvSpPr>
          <p:cNvPr id="3" name="Content Placeholder 2">
            <a:extLst>
              <a:ext uri="{FF2B5EF4-FFF2-40B4-BE49-F238E27FC236}">
                <a16:creationId xmlns:a16="http://schemas.microsoft.com/office/drawing/2014/main" id="{D1274372-C80C-6557-540E-6966EE44A6F2}"/>
              </a:ext>
            </a:extLst>
          </p:cNvPr>
          <p:cNvSpPr>
            <a:spLocks noGrp="1"/>
          </p:cNvSpPr>
          <p:nvPr>
            <p:ph idx="1"/>
          </p:nvPr>
        </p:nvSpPr>
        <p:spPr>
          <a:xfrm>
            <a:off x="152400" y="819150"/>
            <a:ext cx="8740080" cy="4095750"/>
          </a:xfrm>
        </p:spPr>
        <p:txBody>
          <a:bodyPr/>
          <a:lstStyle/>
          <a:p>
            <a:pPr marL="0" indent="0">
              <a:buNone/>
            </a:pPr>
            <a:r>
              <a:rPr lang="en-GB" sz="1800" b="1" dirty="0"/>
              <a:t>At the last provider forum, providers feedback on the following:</a:t>
            </a:r>
          </a:p>
          <a:p>
            <a:pPr marL="0" indent="0">
              <a:buNone/>
            </a:pPr>
            <a:endParaRPr lang="en-GB" dirty="0"/>
          </a:p>
          <a:p>
            <a:pPr marL="342900" lvl="0" indent="-342900">
              <a:buFont typeface="+mj-lt"/>
              <a:buAutoNum type="arabicParenR"/>
            </a:pPr>
            <a:r>
              <a:rPr lang="en-GB" sz="1600" dirty="0">
                <a:effectLst/>
                <a:latin typeface="Calibri" panose="020F0502020204030204" pitchFamily="34" charset="0"/>
                <a:ea typeface="Times New Roman" panose="02020603050405020304" pitchFamily="18" charset="0"/>
              </a:rPr>
              <a:t>Delayed in responses/response (Mash Team) </a:t>
            </a:r>
            <a:endParaRPr lang="en-US" sz="1600" dirty="0">
              <a:effectLst/>
              <a:latin typeface="Calibri" panose="020F0502020204030204" pitchFamily="34" charset="0"/>
              <a:ea typeface="Calibri" panose="020F0502020204030204" pitchFamily="34" charset="0"/>
            </a:endParaRPr>
          </a:p>
          <a:p>
            <a:pPr marL="342900" lvl="0" indent="-342900">
              <a:buFont typeface="+mj-lt"/>
              <a:buAutoNum type="arabicParenR"/>
            </a:pPr>
            <a:r>
              <a:rPr lang="en-GB" sz="1600" dirty="0">
                <a:effectLst/>
                <a:latin typeface="Calibri" panose="020F0502020204030204" pitchFamily="34" charset="0"/>
                <a:ea typeface="Times New Roman" panose="02020603050405020304" pitchFamily="18" charset="0"/>
              </a:rPr>
              <a:t>Inconsistent of RPR’s </a:t>
            </a:r>
            <a:endParaRPr lang="en-US" sz="1600" dirty="0">
              <a:effectLst/>
              <a:latin typeface="Calibri" panose="020F0502020204030204" pitchFamily="34" charset="0"/>
              <a:ea typeface="Calibri" panose="020F0502020204030204" pitchFamily="34" charset="0"/>
            </a:endParaRPr>
          </a:p>
          <a:p>
            <a:pPr marL="342900" lvl="0" indent="-342900">
              <a:buFont typeface="+mj-lt"/>
              <a:buAutoNum type="arabicParenR"/>
            </a:pPr>
            <a:r>
              <a:rPr lang="en-GB" sz="1600" dirty="0">
                <a:effectLst/>
                <a:latin typeface="Calibri" panose="020F0502020204030204" pitchFamily="34" charset="0"/>
                <a:ea typeface="Times New Roman" panose="02020603050405020304" pitchFamily="18" charset="0"/>
              </a:rPr>
              <a:t>Delayed transfer of care (residents) </a:t>
            </a:r>
            <a:endParaRPr lang="en-US" sz="1600" dirty="0">
              <a:effectLst/>
              <a:latin typeface="Calibri" panose="020F0502020204030204" pitchFamily="34" charset="0"/>
              <a:ea typeface="Calibri" panose="020F0502020204030204" pitchFamily="34" charset="0"/>
            </a:endParaRPr>
          </a:p>
          <a:p>
            <a:pPr marL="342900" lvl="0" indent="-342900">
              <a:buFont typeface="+mj-lt"/>
              <a:buAutoNum type="arabicParenR"/>
            </a:pPr>
            <a:r>
              <a:rPr lang="en-GB" sz="1600" dirty="0">
                <a:effectLst/>
                <a:latin typeface="Calibri" panose="020F0502020204030204" pitchFamily="34" charset="0"/>
                <a:ea typeface="Times New Roman" panose="02020603050405020304" pitchFamily="18" charset="0"/>
              </a:rPr>
              <a:t>Lack of partnership working – MH do not take responsibility.</a:t>
            </a:r>
            <a:endParaRPr lang="en-US" sz="1600" dirty="0">
              <a:effectLst/>
              <a:latin typeface="Calibri" panose="020F0502020204030204" pitchFamily="34" charset="0"/>
              <a:ea typeface="Calibri" panose="020F0502020204030204" pitchFamily="34" charset="0"/>
            </a:endParaRPr>
          </a:p>
          <a:p>
            <a:pPr marL="342900" lvl="0" indent="-342900">
              <a:buFont typeface="+mj-lt"/>
              <a:buAutoNum type="arabicParenR"/>
            </a:pPr>
            <a:r>
              <a:rPr lang="en-GB" sz="1600" dirty="0">
                <a:effectLst/>
                <a:latin typeface="Calibri" panose="020F0502020204030204" pitchFamily="34" charset="0"/>
                <a:ea typeface="Times New Roman" panose="02020603050405020304" pitchFamily="18" charset="0"/>
              </a:rPr>
              <a:t>Lack of info for personal budget- to include day activities. </a:t>
            </a:r>
            <a:endParaRPr lang="en-US" sz="1600" dirty="0">
              <a:effectLst/>
              <a:latin typeface="Calibri" panose="020F0502020204030204" pitchFamily="34" charset="0"/>
              <a:ea typeface="Calibri" panose="020F0502020204030204" pitchFamily="34" charset="0"/>
            </a:endParaRPr>
          </a:p>
          <a:p>
            <a:pPr marL="342900" lvl="0" indent="-342900">
              <a:buFont typeface="+mj-lt"/>
              <a:buAutoNum type="arabicParenR"/>
            </a:pPr>
            <a:r>
              <a:rPr lang="en-GB" sz="1600" dirty="0">
                <a:effectLst/>
                <a:latin typeface="Calibri" panose="020F0502020204030204" pitchFamily="34" charset="0"/>
                <a:ea typeface="Times New Roman" panose="02020603050405020304" pitchFamily="18" charset="0"/>
              </a:rPr>
              <a:t>Lack of Mental Health referrals – (e.g., are referrals given to cheaper providers and then increased after 6 weeks) </a:t>
            </a:r>
            <a:endParaRPr lang="en-US" sz="1600" dirty="0">
              <a:effectLst/>
              <a:latin typeface="Calibri" panose="020F0502020204030204" pitchFamily="34" charset="0"/>
              <a:ea typeface="Calibri" panose="020F0502020204030204" pitchFamily="34" charset="0"/>
            </a:endParaRPr>
          </a:p>
          <a:p>
            <a:pPr marL="342900" lvl="0" indent="-342900">
              <a:buFont typeface="+mj-lt"/>
              <a:buAutoNum type="arabicParenR"/>
            </a:pPr>
            <a:r>
              <a:rPr lang="en-GB" sz="1600" dirty="0">
                <a:effectLst/>
                <a:latin typeface="Calibri" panose="020F0502020204030204" pitchFamily="34" charset="0"/>
                <a:ea typeface="Times New Roman" panose="02020603050405020304" pitchFamily="18" charset="0"/>
              </a:rPr>
              <a:t>Support plan/updated or reviewed not being distributed to providers. </a:t>
            </a:r>
            <a:endParaRPr lang="en-US" sz="1600" dirty="0">
              <a:effectLst/>
              <a:latin typeface="Calibri" panose="020F0502020204030204" pitchFamily="34" charset="0"/>
              <a:ea typeface="Calibri" panose="020F0502020204030204" pitchFamily="34" charset="0"/>
            </a:endParaRPr>
          </a:p>
          <a:p>
            <a:pPr marL="342900" lvl="0" indent="-342900">
              <a:buFont typeface="+mj-lt"/>
              <a:buAutoNum type="arabicParenR"/>
            </a:pPr>
            <a:r>
              <a:rPr lang="en-GB" sz="1600" dirty="0">
                <a:effectLst/>
                <a:latin typeface="Calibri" panose="020F0502020204030204" pitchFamily="34" charset="0"/>
                <a:ea typeface="Times New Roman" panose="02020603050405020304" pitchFamily="18" charset="0"/>
              </a:rPr>
              <a:t>Change of need – no response especially mental health team </a:t>
            </a:r>
            <a:endParaRPr lang="en-US" sz="1600" dirty="0">
              <a:effectLst/>
              <a:latin typeface="Calibri" panose="020F0502020204030204" pitchFamily="34" charset="0"/>
              <a:ea typeface="Calibri" panose="020F0502020204030204" pitchFamily="34" charset="0"/>
            </a:endParaRPr>
          </a:p>
          <a:p>
            <a:pPr marL="342900" lvl="0" indent="-342900">
              <a:buFont typeface="+mj-lt"/>
              <a:buAutoNum type="arabicParenR"/>
            </a:pPr>
            <a:r>
              <a:rPr lang="en-GB" sz="1600" dirty="0">
                <a:effectLst/>
                <a:latin typeface="Calibri" panose="020F0502020204030204" pitchFamily="34" charset="0"/>
                <a:ea typeface="Times New Roman" panose="02020603050405020304" pitchFamily="18" charset="0"/>
              </a:rPr>
              <a:t>Panel – not enough capacity to take change of need.</a:t>
            </a:r>
            <a:endParaRPr lang="en-US" sz="1600" dirty="0">
              <a:effectLst/>
              <a:latin typeface="Calibri" panose="020F0502020204030204" pitchFamily="34" charset="0"/>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47292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AA5267-7877-D985-EBDD-7F411B1BD159}"/>
              </a:ext>
            </a:extLst>
          </p:cNvPr>
          <p:cNvSpPr>
            <a:spLocks noGrp="1"/>
          </p:cNvSpPr>
          <p:nvPr>
            <p:ph idx="1"/>
          </p:nvPr>
        </p:nvSpPr>
        <p:spPr>
          <a:xfrm>
            <a:off x="107504" y="-380578"/>
            <a:ext cx="8685856" cy="5256584"/>
          </a:xfrm>
        </p:spPr>
        <p:txBody>
          <a:bodyPr/>
          <a:lstStyle/>
          <a:p>
            <a:pPr marL="200025" marR="457200" indent="0">
              <a:spcBef>
                <a:spcPts val="200"/>
              </a:spcBef>
              <a:spcAft>
                <a:spcPts val="1800"/>
              </a:spcAft>
              <a:buNone/>
            </a:pPr>
            <a:endParaRPr lang="en-US" sz="1800" kern="1000" dirty="0">
              <a:effectLst/>
              <a:latin typeface="Calibri" panose="020F0502020204030204" pitchFamily="34" charset="0"/>
              <a:ea typeface="Franklin Gothic Book" panose="020B0503020102020204" pitchFamily="34" charset="0"/>
              <a:cs typeface="Calibri" panose="020F0502020204030204" pitchFamily="34" charset="0"/>
            </a:endParaRPr>
          </a:p>
          <a:p>
            <a:pPr marL="0" lvl="0" indent="0">
              <a:buNone/>
            </a:pPr>
            <a:r>
              <a:rPr lang="en-GB" sz="1600" dirty="0">
                <a:solidFill>
                  <a:srgbClr val="E40520"/>
                </a:solidFill>
                <a:effectLst/>
                <a:latin typeface="Calibri" panose="020F0502020204030204" pitchFamily="34" charset="0"/>
                <a:ea typeface="Times New Roman" panose="02020603050405020304" pitchFamily="18" charset="0"/>
                <a:cs typeface="Calibri" panose="020F0502020204030204" pitchFamily="34" charset="0"/>
              </a:rPr>
              <a:t>9) </a:t>
            </a:r>
            <a:r>
              <a:rPr lang="en-GB" sz="1600" dirty="0">
                <a:effectLst/>
                <a:latin typeface="Calibri" panose="020F0502020204030204" pitchFamily="34" charset="0"/>
                <a:ea typeface="Times New Roman" panose="02020603050405020304" pitchFamily="18" charset="0"/>
                <a:cs typeface="Calibri" panose="020F0502020204030204" pitchFamily="34" charset="0"/>
              </a:rPr>
              <a:t>No acknowledgement to e-mails sent.</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0" lvl="0" indent="0">
              <a:buNone/>
            </a:pPr>
            <a:r>
              <a:rPr lang="en-GB" sz="1600" dirty="0">
                <a:solidFill>
                  <a:srgbClr val="E40520"/>
                </a:solidFill>
                <a:effectLst/>
                <a:latin typeface="Calibri" panose="020F0502020204030204" pitchFamily="34" charset="0"/>
                <a:ea typeface="Times New Roman" panose="02020603050405020304" pitchFamily="18" charset="0"/>
                <a:cs typeface="Calibri" panose="020F0502020204030204" pitchFamily="34" charset="0"/>
              </a:rPr>
              <a:t>10) </a:t>
            </a:r>
            <a:r>
              <a:rPr lang="en-GB" sz="1600" dirty="0">
                <a:effectLst/>
                <a:latin typeface="Calibri" panose="020F0502020204030204" pitchFamily="34" charset="0"/>
                <a:ea typeface="Times New Roman" panose="02020603050405020304" pitchFamily="18" charset="0"/>
                <a:cs typeface="Calibri" panose="020F0502020204030204" pitchFamily="34" charset="0"/>
              </a:rPr>
              <a:t>Treating providers fairly</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0" lvl="0" indent="0">
              <a:buNone/>
            </a:pPr>
            <a:r>
              <a:rPr lang="en-GB" sz="1600" dirty="0">
                <a:solidFill>
                  <a:srgbClr val="E40520"/>
                </a:solidFill>
                <a:effectLst/>
                <a:latin typeface="Calibri" panose="020F0502020204030204" pitchFamily="34" charset="0"/>
                <a:ea typeface="Times New Roman" panose="02020603050405020304" pitchFamily="18" charset="0"/>
                <a:cs typeface="Calibri" panose="020F0502020204030204" pitchFamily="34" charset="0"/>
              </a:rPr>
              <a:t>11) </a:t>
            </a:r>
            <a:r>
              <a:rPr lang="en-GB" sz="1600" dirty="0">
                <a:effectLst/>
                <a:latin typeface="Calibri" panose="020F0502020204030204" pitchFamily="34" charset="0"/>
                <a:ea typeface="Times New Roman" panose="02020603050405020304" pitchFamily="18" charset="0"/>
                <a:cs typeface="Calibri" panose="020F0502020204030204" pitchFamily="34" charset="0"/>
              </a:rPr>
              <a:t>No contact for providers (would like single point of contact)</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0" lvl="0" indent="0">
              <a:buNone/>
            </a:pPr>
            <a:r>
              <a:rPr lang="en-GB" sz="1600" dirty="0">
                <a:solidFill>
                  <a:srgbClr val="E40520"/>
                </a:solidFill>
                <a:effectLst/>
                <a:latin typeface="Calibri" panose="020F0502020204030204" pitchFamily="34" charset="0"/>
                <a:ea typeface="Times New Roman" panose="02020603050405020304" pitchFamily="18" charset="0"/>
                <a:cs typeface="Calibri" panose="020F0502020204030204" pitchFamily="34" charset="0"/>
              </a:rPr>
              <a:t>12) </a:t>
            </a:r>
            <a:r>
              <a:rPr lang="en-GB" sz="1600" dirty="0">
                <a:effectLst/>
                <a:latin typeface="Calibri" panose="020F0502020204030204" pitchFamily="34" charset="0"/>
                <a:ea typeface="Times New Roman" panose="02020603050405020304" pitchFamily="18" charset="0"/>
                <a:cs typeface="Calibri" panose="020F0502020204030204" pitchFamily="34" charset="0"/>
              </a:rPr>
              <a:t>Clients in crisis – Crisis team has become a tick box exercise!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0" lvl="0" indent="0">
              <a:buNone/>
            </a:pPr>
            <a:r>
              <a:rPr lang="en-GB" sz="1600" dirty="0">
                <a:solidFill>
                  <a:srgbClr val="E40520"/>
                </a:solidFill>
                <a:effectLst/>
                <a:latin typeface="Calibri" panose="020F0502020204030204" pitchFamily="34" charset="0"/>
                <a:ea typeface="Times New Roman" panose="02020603050405020304" pitchFamily="18" charset="0"/>
                <a:cs typeface="Calibri" panose="020F0502020204030204" pitchFamily="34" charset="0"/>
              </a:rPr>
              <a:t>13) </a:t>
            </a:r>
            <a:r>
              <a:rPr lang="en-GB" sz="1600" dirty="0">
                <a:effectLst/>
                <a:latin typeface="Calibri" panose="020F0502020204030204" pitchFamily="34" charset="0"/>
                <a:ea typeface="Times New Roman" panose="02020603050405020304" pitchFamily="18" charset="0"/>
                <a:cs typeface="Calibri" panose="020F0502020204030204" pitchFamily="34" charset="0"/>
              </a:rPr>
              <a:t>Memory Clinic referral delayed.</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0" lvl="0" indent="0">
              <a:buNone/>
            </a:pPr>
            <a:r>
              <a:rPr lang="en-GB" sz="1600" dirty="0">
                <a:solidFill>
                  <a:srgbClr val="E40520"/>
                </a:solidFill>
                <a:effectLst/>
                <a:latin typeface="Calibri" panose="020F0502020204030204" pitchFamily="34" charset="0"/>
                <a:ea typeface="Times New Roman" panose="02020603050405020304" pitchFamily="18" charset="0"/>
                <a:cs typeface="Calibri" panose="020F0502020204030204" pitchFamily="34" charset="0"/>
              </a:rPr>
              <a:t>14) </a:t>
            </a:r>
            <a:r>
              <a:rPr lang="en-GB" sz="1600" dirty="0">
                <a:effectLst/>
                <a:latin typeface="Calibri" panose="020F0502020204030204" pitchFamily="34" charset="0"/>
                <a:ea typeface="Times New Roman" panose="02020603050405020304" pitchFamily="18" charset="0"/>
                <a:cs typeface="Calibri" panose="020F0502020204030204" pitchFamily="34" charset="0"/>
              </a:rPr>
              <a:t>OT assessments delayed – (CHAT helps)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0" lvl="0" indent="0">
              <a:buNone/>
            </a:pPr>
            <a:r>
              <a:rPr lang="en-GB" sz="1600" dirty="0">
                <a:solidFill>
                  <a:srgbClr val="E40520"/>
                </a:solidFill>
                <a:effectLst/>
                <a:latin typeface="Calibri" panose="020F0502020204030204" pitchFamily="34" charset="0"/>
                <a:ea typeface="Times New Roman" panose="02020603050405020304" pitchFamily="18" charset="0"/>
                <a:cs typeface="Calibri" panose="020F0502020204030204" pitchFamily="34" charset="0"/>
              </a:rPr>
              <a:t>15) </a:t>
            </a:r>
            <a:r>
              <a:rPr lang="en-GB" sz="1600" dirty="0">
                <a:effectLst/>
                <a:latin typeface="Calibri" panose="020F0502020204030204" pitchFamily="34" charset="0"/>
                <a:ea typeface="Times New Roman" panose="02020603050405020304" pitchFamily="18" charset="0"/>
                <a:cs typeface="Calibri" panose="020F0502020204030204" pitchFamily="34" charset="0"/>
              </a:rPr>
              <a:t>Frequency of changing social workers- new social workers appears to start from scratch and very hard with long-term changing in needs. </a:t>
            </a:r>
            <a:endParaRPr lang="en-US" sz="1600" dirty="0">
              <a:latin typeface="Calibri" panose="020F0502020204030204" pitchFamily="34" charset="0"/>
              <a:ea typeface="Times New Roman" panose="02020603050405020304" pitchFamily="18" charset="0"/>
              <a:cs typeface="Calibri" panose="020F0502020204030204" pitchFamily="34" charset="0"/>
            </a:endParaRPr>
          </a:p>
          <a:p>
            <a:pPr marL="0" lvl="0" indent="0">
              <a:buNone/>
            </a:pPr>
            <a:endParaRPr lang="en-US" sz="1600" dirty="0">
              <a:latin typeface="Calibri" panose="020F0502020204030204" pitchFamily="34" charset="0"/>
              <a:ea typeface="Calibri" panose="020F0502020204030204" pitchFamily="34" charset="0"/>
              <a:cs typeface="Calibri" panose="020F0502020204030204" pitchFamily="34" charset="0"/>
            </a:endParaRPr>
          </a:p>
          <a:p>
            <a:pPr marL="0" lvl="0" indent="0">
              <a:buNone/>
            </a:pPr>
            <a:r>
              <a:rPr lang="en-US" sz="1600" dirty="0">
                <a:latin typeface="Calibri" panose="020F0502020204030204" pitchFamily="34" charset="0"/>
                <a:ea typeface="Calibri" panose="020F0502020204030204" pitchFamily="34" charset="0"/>
                <a:cs typeface="Calibri" panose="020F0502020204030204" pitchFamily="34" charset="0"/>
              </a:rPr>
              <a:t>All of the above points were discussed at the forum and individual answers will be shared with the providers in due course. </a:t>
            </a:r>
          </a:p>
          <a:p>
            <a:pPr marL="0" lvl="0" indent="0">
              <a:buNone/>
            </a:pPr>
            <a:endParaRPr lang="en-US" sz="2400" dirty="0">
              <a:effectLst/>
              <a:latin typeface="Calibri" panose="020F0502020204030204" pitchFamily="34" charset="0"/>
              <a:ea typeface="Calibri" panose="020F0502020204030204" pitchFamily="34" charset="0"/>
            </a:endParaRPr>
          </a:p>
          <a:p>
            <a:pPr marL="0" indent="0">
              <a:buNone/>
            </a:pPr>
            <a:endParaRPr lang="en-US" sz="1400" kern="10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03617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E1C4-F433-F6F3-24B5-9895110B0A34}"/>
              </a:ext>
            </a:extLst>
          </p:cNvPr>
          <p:cNvSpPr>
            <a:spLocks noGrp="1"/>
          </p:cNvSpPr>
          <p:nvPr>
            <p:ph type="title"/>
          </p:nvPr>
        </p:nvSpPr>
        <p:spPr/>
        <p:txBody>
          <a:bodyPr/>
          <a:lstStyle/>
          <a:p>
            <a:pPr algn="ctr"/>
            <a:r>
              <a:rPr lang="en-GB" dirty="0"/>
              <a:t>Public Health Update </a:t>
            </a:r>
            <a:endParaRPr lang="en-US" dirty="0"/>
          </a:p>
        </p:txBody>
      </p:sp>
      <p:sp>
        <p:nvSpPr>
          <p:cNvPr id="3" name="Content Placeholder 2">
            <a:extLst>
              <a:ext uri="{FF2B5EF4-FFF2-40B4-BE49-F238E27FC236}">
                <a16:creationId xmlns:a16="http://schemas.microsoft.com/office/drawing/2014/main" id="{154607DB-FE08-18D0-0C6E-0EBBE5D37288}"/>
              </a:ext>
            </a:extLst>
          </p:cNvPr>
          <p:cNvSpPr>
            <a:spLocks noGrp="1"/>
          </p:cNvSpPr>
          <p:nvPr>
            <p:ph idx="1"/>
          </p:nvPr>
        </p:nvSpPr>
        <p:spPr>
          <a:xfrm>
            <a:off x="107504" y="699542"/>
            <a:ext cx="8784976" cy="4215358"/>
          </a:xfrm>
        </p:spPr>
        <p:txBody>
          <a:bodyPr/>
          <a:lstStyle/>
          <a:p>
            <a:pPr marL="342900" lvl="0" indent="-342900">
              <a:buFont typeface="Symbol" panose="05050102010706020507" pitchFamily="18" charset="2"/>
              <a:buChar char=""/>
            </a:pPr>
            <a:r>
              <a:rPr lang="en-US" sz="1400" dirty="0">
                <a:effectLst/>
                <a:latin typeface="Aptos" panose="020B0004020202020204" pitchFamily="34" charset="0"/>
                <a:ea typeface="Times New Roman" panose="02020603050405020304" pitchFamily="18" charset="0"/>
                <a:cs typeface="Calibri" panose="020F0502020204030204" pitchFamily="34" charset="0"/>
              </a:rPr>
              <a:t>Covid-19 levels have been going up and down in lockstep with those of the common cold – but we have not seen any significant impact on hospital admissions from C19 thus far this autumn.</a:t>
            </a:r>
            <a:endParaRPr lang="en-US" sz="1400" dirty="0">
              <a:effectLst/>
              <a:latin typeface="Aptos" panose="020B0004020202020204" pitchFamily="34" charset="0"/>
              <a:ea typeface="Calibri" panose="020F0502020204030204" pitchFamily="34" charset="0"/>
              <a:cs typeface="Calibri" panose="020F0502020204030204" pitchFamily="34" charset="0"/>
            </a:endParaRPr>
          </a:p>
          <a:p>
            <a:pPr marL="342900" lvl="0" indent="-342900">
              <a:buFont typeface="Symbol" panose="05050102010706020507" pitchFamily="18" charset="2"/>
              <a:buChar char=""/>
            </a:pPr>
            <a:r>
              <a:rPr lang="en-US" sz="1400" dirty="0">
                <a:effectLst/>
                <a:latin typeface="Aptos" panose="020B0004020202020204" pitchFamily="34" charset="0"/>
                <a:ea typeface="Times New Roman" panose="02020603050405020304" pitchFamily="18" charset="0"/>
                <a:cs typeface="Calibri" panose="020F0502020204030204" pitchFamily="34" charset="0"/>
              </a:rPr>
              <a:t>Restricting the C19 vaccination to people who were vulnerable to complications from Covid infections was the right call. </a:t>
            </a:r>
            <a:endParaRPr lang="en-US" sz="1400" dirty="0">
              <a:effectLst/>
              <a:latin typeface="Aptos" panose="020B0004020202020204" pitchFamily="34" charset="0"/>
              <a:ea typeface="Calibri" panose="020F0502020204030204" pitchFamily="34" charset="0"/>
              <a:cs typeface="Calibri" panose="020F0502020204030204" pitchFamily="34" charset="0"/>
            </a:endParaRPr>
          </a:p>
          <a:p>
            <a:pPr marL="342900" lvl="0" indent="-342900">
              <a:buFont typeface="Symbol" panose="05050102010706020507" pitchFamily="18" charset="2"/>
              <a:buChar char=""/>
            </a:pPr>
            <a:r>
              <a:rPr lang="en-US" sz="1400" dirty="0">
                <a:effectLst/>
                <a:latin typeface="Aptos" panose="020B0004020202020204" pitchFamily="34" charset="0"/>
                <a:ea typeface="Times New Roman" panose="02020603050405020304" pitchFamily="18" charset="0"/>
                <a:cs typeface="Calibri" panose="020F0502020204030204" pitchFamily="34" charset="0"/>
              </a:rPr>
              <a:t>Flu has not got going yet this year.</a:t>
            </a:r>
            <a:endParaRPr lang="en-US" sz="1400" dirty="0">
              <a:effectLst/>
              <a:latin typeface="Aptos" panose="020B0004020202020204" pitchFamily="34" charset="0"/>
              <a:ea typeface="Calibri" panose="020F0502020204030204" pitchFamily="34" charset="0"/>
              <a:cs typeface="Calibri" panose="020F0502020204030204" pitchFamily="34" charset="0"/>
            </a:endParaRPr>
          </a:p>
          <a:p>
            <a:pPr marL="342900" lvl="0" indent="-342900">
              <a:buFont typeface="Symbol" panose="05050102010706020507" pitchFamily="18" charset="2"/>
              <a:buChar char=""/>
            </a:pPr>
            <a:r>
              <a:rPr lang="en-US" sz="1400" dirty="0">
                <a:effectLst/>
                <a:latin typeface="Aptos" panose="020B0004020202020204" pitchFamily="34" charset="0"/>
                <a:ea typeface="Times New Roman" panose="02020603050405020304" pitchFamily="18" charset="0"/>
                <a:cs typeface="Calibri" panose="020F0502020204030204" pitchFamily="34" charset="0"/>
              </a:rPr>
              <a:t>Norovirus and Rotavirus [The “Winter Vomiting Viruses”] are at quite high levels and we have dealt with one outbreak already in LBE. A new vaccine is coming, but in the meantime keep up with the usual, boring infection prevention control measures [hand washing with hot water and soap, face covering as appropriate and staying away from vulnerable people if you are not feeling well etc.].</a:t>
            </a:r>
            <a:endParaRPr lang="en-US" sz="1400" dirty="0">
              <a:effectLst/>
              <a:latin typeface="Aptos" panose="020B0004020202020204" pitchFamily="34" charset="0"/>
              <a:ea typeface="Calibri" panose="020F0502020204030204" pitchFamily="34" charset="0"/>
              <a:cs typeface="Calibri" panose="020F0502020204030204" pitchFamily="34" charset="0"/>
            </a:endParaRPr>
          </a:p>
          <a:p>
            <a:pPr marL="342900" lvl="0" indent="-342900">
              <a:buFont typeface="Symbol" panose="05050102010706020507" pitchFamily="18" charset="2"/>
              <a:buChar char=""/>
            </a:pPr>
            <a:r>
              <a:rPr lang="en-US" sz="1400" dirty="0">
                <a:effectLst/>
                <a:latin typeface="Aptos" panose="020B0004020202020204" pitchFamily="34" charset="0"/>
                <a:ea typeface="Times New Roman" panose="02020603050405020304" pitchFamily="18" charset="0"/>
                <a:cs typeface="Calibri" panose="020F0502020204030204" pitchFamily="34" charset="0"/>
              </a:rPr>
              <a:t>There is a “Flu-like” virus circulating which is affecting younger people [including children] and has provoked a spike in admissions of young children to hospital – but we don’t know what it is yet. It is not C19, RSV or a “proper” ‘flu virus. </a:t>
            </a:r>
            <a:endParaRPr lang="en-US" sz="1400" dirty="0">
              <a:effectLst/>
              <a:latin typeface="Aptos" panose="020B0004020202020204" pitchFamily="34" charset="0"/>
              <a:ea typeface="Calibri" panose="020F0502020204030204" pitchFamily="34" charset="0"/>
              <a:cs typeface="Calibri" panose="020F0502020204030204" pitchFamily="34" charset="0"/>
            </a:endParaRPr>
          </a:p>
          <a:p>
            <a:pPr marL="342900" lvl="0" indent="-342900">
              <a:buFont typeface="Symbol" panose="05050102010706020507" pitchFamily="18" charset="2"/>
              <a:buChar char=""/>
            </a:pPr>
            <a:r>
              <a:rPr lang="en-US" sz="1400" dirty="0">
                <a:effectLst/>
                <a:latin typeface="Aptos" panose="020B0004020202020204" pitchFamily="34" charset="0"/>
                <a:ea typeface="Times New Roman" panose="02020603050405020304" pitchFamily="18" charset="0"/>
                <a:cs typeface="Calibri" panose="020F0502020204030204" pitchFamily="34" charset="0"/>
              </a:rPr>
              <a:t>MPX [formerly called “Monkeypox”] has arrived in London. The cases thus far originate in a single person who returned from central Africa and has infected three other people via “familial” or household transmission. That person did the right thing when they developed illness after their return to London and did not attempt to go to work. Instead, they contacted the authorities, and the UK Health Security Agency is dealing with the situation. </a:t>
            </a:r>
            <a:endParaRPr lang="en-US" sz="1400" dirty="0">
              <a:effectLst/>
              <a:latin typeface="Aptos" panose="020B0004020202020204" pitchFamily="34" charset="0"/>
              <a:ea typeface="Calibri" panose="020F0502020204030204" pitchFamily="34" charset="0"/>
              <a:cs typeface="Calibri" panose="020F0502020204030204" pitchFamily="34" charset="0"/>
            </a:endParaRPr>
          </a:p>
          <a:p>
            <a:r>
              <a:rPr lang="en-US" sz="1800" dirty="0">
                <a:effectLst/>
                <a:latin typeface="Aptos" panose="020B0004020202020204" pitchFamily="34" charset="0"/>
                <a:ea typeface="Calibri" panose="020F0502020204030204" pitchFamily="34" charset="0"/>
                <a:cs typeface="Calibri" panose="020F0502020204030204" pitchFamily="34" charset="0"/>
              </a:rPr>
              <a:t> </a:t>
            </a:r>
          </a:p>
          <a:p>
            <a:pPr marL="0" indent="0">
              <a:buNone/>
            </a:pPr>
            <a:endParaRPr lang="en-US" dirty="0"/>
          </a:p>
        </p:txBody>
      </p:sp>
    </p:spTree>
    <p:extLst>
      <p:ext uri="{BB962C8B-B14F-4D97-AF65-F5344CB8AC3E}">
        <p14:creationId xmlns:p14="http://schemas.microsoft.com/office/powerpoint/2010/main" val="1482728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CF9EF-FE85-BC67-4A96-2FFA8E89E1E5}"/>
              </a:ext>
            </a:extLst>
          </p:cNvPr>
          <p:cNvSpPr>
            <a:spLocks noGrp="1"/>
          </p:cNvSpPr>
          <p:nvPr>
            <p:ph type="title"/>
          </p:nvPr>
        </p:nvSpPr>
        <p:spPr/>
        <p:txBody>
          <a:bodyPr/>
          <a:lstStyle/>
          <a:p>
            <a:r>
              <a:rPr lang="en-GB" sz="1800" dirty="0"/>
              <a:t>Contact details for Senior Management </a:t>
            </a:r>
            <a:br>
              <a:rPr lang="en-US" sz="1800" kern="1000" dirty="0">
                <a:effectLst/>
                <a:latin typeface="Franklin Gothic Book" panose="020B0503020102020204" pitchFamily="34" charset="0"/>
                <a:ea typeface="Franklin Gothic Book" panose="020B050302010202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5748E00E-08E6-E62C-15E2-902104B9D370}"/>
              </a:ext>
            </a:extLst>
          </p:cNvPr>
          <p:cNvSpPr>
            <a:spLocks noGrp="1"/>
          </p:cNvSpPr>
          <p:nvPr>
            <p:ph idx="1"/>
          </p:nvPr>
        </p:nvSpPr>
        <p:spPr/>
        <p:txBody>
          <a:bodyPr/>
          <a:lstStyle/>
          <a:p>
            <a:pPr marL="0" lvl="0" indent="0">
              <a:buNone/>
            </a:pPr>
            <a:r>
              <a:rPr lang="en-US" sz="1600" dirty="0">
                <a:effectLst/>
                <a:latin typeface="Calibri" panose="020F0502020204030204" pitchFamily="34" charset="0"/>
                <a:ea typeface="Calibri" panose="020F0502020204030204" pitchFamily="34" charset="0"/>
                <a:cs typeface="Calibri" panose="020F0502020204030204" pitchFamily="34" charset="0"/>
              </a:rPr>
              <a:t>Below is the contact details for </a:t>
            </a:r>
            <a:r>
              <a:rPr lang="en-GB" sz="1600" dirty="0">
                <a:effectLst/>
                <a:latin typeface="Calibri" panose="020F0502020204030204" pitchFamily="34" charset="0"/>
                <a:ea typeface="Calibri" panose="020F0502020204030204" pitchFamily="34" charset="0"/>
              </a:rPr>
              <a:t>senior managers that manages the community team </a:t>
            </a:r>
            <a:endParaRPr lang="en-US" sz="1600" dirty="0">
              <a:effectLst/>
              <a:latin typeface="Calibri" panose="020F0502020204030204" pitchFamily="34" charset="0"/>
              <a:ea typeface="Calibri" panose="020F0502020204030204" pitchFamily="34" charset="0"/>
            </a:endParaRPr>
          </a:p>
          <a:p>
            <a:r>
              <a:rPr lang="en-GB" sz="1600" dirty="0">
                <a:effectLst/>
                <a:latin typeface="Calibri" panose="020F0502020204030204" pitchFamily="34" charset="0"/>
                <a:ea typeface="Calibri" panose="020F0502020204030204" pitchFamily="34" charset="0"/>
              </a:rPr>
              <a:t>South Core    Bola  Quadri .   based at Lucas House       Access address inbox is  </a:t>
            </a:r>
            <a:r>
              <a:rPr lang="en-GB" sz="1600" u="sng" dirty="0">
                <a:solidFill>
                  <a:srgbClr val="0563C1"/>
                </a:solidFill>
                <a:effectLst/>
                <a:latin typeface="Calibri" panose="020F0502020204030204" pitchFamily="34" charset="0"/>
                <a:ea typeface="Calibri" panose="020F0502020204030204" pitchFamily="34" charset="0"/>
                <a:hlinkClick r:id="rId2"/>
              </a:rPr>
              <a:t>nlft.enfieldsouthcorementalhealthteamreferral@nhs.net</a:t>
            </a:r>
            <a:endParaRPr lang="en-US" sz="1600" dirty="0">
              <a:effectLst/>
              <a:latin typeface="Calibri" panose="020F0502020204030204" pitchFamily="34" charset="0"/>
              <a:ea typeface="Calibri" panose="020F0502020204030204" pitchFamily="34" charset="0"/>
            </a:endParaRPr>
          </a:p>
          <a:p>
            <a:r>
              <a:rPr lang="en-GB" sz="1600" dirty="0">
                <a:effectLst/>
                <a:latin typeface="Calibri" panose="020F0502020204030204" pitchFamily="34" charset="0"/>
                <a:ea typeface="Calibri" panose="020F0502020204030204" pitchFamily="34" charset="0"/>
              </a:rPr>
              <a:t>North Core    George </a:t>
            </a:r>
            <a:r>
              <a:rPr lang="en-GB" sz="1600" dirty="0" err="1">
                <a:effectLst/>
                <a:latin typeface="Calibri" panose="020F0502020204030204" pitchFamily="34" charset="0"/>
                <a:ea typeface="Calibri" panose="020F0502020204030204" pitchFamily="34" charset="0"/>
              </a:rPr>
              <a:t>Benyure</a:t>
            </a:r>
            <a:r>
              <a:rPr lang="en-GB" sz="1600" dirty="0">
                <a:effectLst/>
                <a:latin typeface="Calibri" panose="020F0502020204030204" pitchFamily="34" charset="0"/>
                <a:ea typeface="Calibri" panose="020F0502020204030204" pitchFamily="34" charset="0"/>
              </a:rPr>
              <a:t>   based at Silver Street  Access address                </a:t>
            </a:r>
            <a:r>
              <a:rPr lang="en-GB" sz="1600" u="sng" dirty="0">
                <a:solidFill>
                  <a:srgbClr val="0563C1"/>
                </a:solidFill>
                <a:effectLst/>
                <a:latin typeface="Calibri" panose="020F0502020204030204" pitchFamily="34" charset="0"/>
                <a:ea typeface="Calibri" panose="020F0502020204030204" pitchFamily="34" charset="0"/>
                <a:hlinkClick r:id="rId3"/>
              </a:rPr>
              <a:t>nlft.enfieldnorthcorementalhealthteamreferral@nhs.net</a:t>
            </a:r>
            <a:endParaRPr lang="en-US" sz="1600" dirty="0">
              <a:effectLst/>
              <a:latin typeface="Calibri" panose="020F0502020204030204" pitchFamily="34" charset="0"/>
              <a:ea typeface="Calibri" panose="020F0502020204030204" pitchFamily="34" charset="0"/>
            </a:endParaRPr>
          </a:p>
          <a:p>
            <a:r>
              <a:rPr lang="en-GB" sz="1600" dirty="0">
                <a:effectLst/>
                <a:latin typeface="Calibri" panose="020F0502020204030204" pitchFamily="34" charset="0"/>
                <a:ea typeface="Calibri" panose="020F0502020204030204" pitchFamily="34" charset="0"/>
              </a:rPr>
              <a:t>EIS                   Juliet Osuji        based at Lucas House          Access address               </a:t>
            </a:r>
            <a:r>
              <a:rPr lang="en-GB" sz="1600" u="sng" dirty="0">
                <a:solidFill>
                  <a:srgbClr val="0563C1"/>
                </a:solidFill>
                <a:effectLst/>
                <a:latin typeface="Calibri" panose="020F0502020204030204" pitchFamily="34" charset="0"/>
                <a:ea typeface="Calibri" panose="020F0502020204030204" pitchFamily="34" charset="0"/>
                <a:hlinkClick r:id="rId4"/>
              </a:rPr>
              <a:t>nlft.enfieldeisreferrals@nhs.net</a:t>
            </a:r>
            <a:endParaRPr lang="en-US" sz="1600" dirty="0">
              <a:effectLst/>
              <a:latin typeface="Calibri" panose="020F0502020204030204" pitchFamily="34" charset="0"/>
              <a:ea typeface="Calibri" panose="020F0502020204030204" pitchFamily="34" charset="0"/>
            </a:endParaRPr>
          </a:p>
          <a:p>
            <a:r>
              <a:rPr lang="en-GB" sz="1600" dirty="0">
                <a:effectLst/>
                <a:latin typeface="Calibri" panose="020F0502020204030204" pitchFamily="34" charset="0"/>
                <a:ea typeface="Calibri" panose="020F0502020204030204" pitchFamily="34" charset="0"/>
              </a:rPr>
              <a:t>Wellbeing Clinic     </a:t>
            </a:r>
            <a:r>
              <a:rPr lang="en-GB" sz="1600" dirty="0" err="1">
                <a:effectLst/>
                <a:latin typeface="Calibri" panose="020F0502020204030204" pitchFamily="34" charset="0"/>
                <a:ea typeface="Calibri" panose="020F0502020204030204" pitchFamily="34" charset="0"/>
              </a:rPr>
              <a:t>Azinwi</a:t>
            </a:r>
            <a:r>
              <a:rPr lang="en-GB" sz="1600" dirty="0">
                <a:effectLst/>
                <a:latin typeface="Calibri" panose="020F0502020204030204" pitchFamily="34" charset="0"/>
                <a:ea typeface="Calibri" panose="020F0502020204030204" pitchFamily="34" charset="0"/>
              </a:rPr>
              <a:t> </a:t>
            </a:r>
            <a:r>
              <a:rPr lang="en-GB" sz="1600" dirty="0" err="1">
                <a:effectLst/>
                <a:latin typeface="Calibri" panose="020F0502020204030204" pitchFamily="34" charset="0"/>
                <a:ea typeface="Calibri" panose="020F0502020204030204" pitchFamily="34" charset="0"/>
              </a:rPr>
              <a:t>Clariece</a:t>
            </a:r>
            <a:r>
              <a:rPr lang="en-GB" sz="1600" dirty="0">
                <a:effectLst/>
                <a:latin typeface="Calibri" panose="020F0502020204030204" pitchFamily="34" charset="0"/>
                <a:ea typeface="Calibri" panose="020F0502020204030204" pitchFamily="34" charset="0"/>
              </a:rPr>
              <a:t> </a:t>
            </a:r>
            <a:r>
              <a:rPr lang="en-GB" sz="1600" dirty="0" err="1">
                <a:effectLst/>
                <a:latin typeface="Calibri" panose="020F0502020204030204" pitchFamily="34" charset="0"/>
                <a:ea typeface="Calibri" panose="020F0502020204030204" pitchFamily="34" charset="0"/>
              </a:rPr>
              <a:t>Nyah</a:t>
            </a:r>
            <a:r>
              <a:rPr lang="en-GB" sz="1600" dirty="0">
                <a:effectLst/>
                <a:latin typeface="Calibri" panose="020F0502020204030204" pitchFamily="34" charset="0"/>
                <a:ea typeface="Calibri" panose="020F0502020204030204" pitchFamily="34" charset="0"/>
              </a:rPr>
              <a:t>   Based at Lucas House    Access address               </a:t>
            </a:r>
            <a:r>
              <a:rPr lang="en-GB" sz="1600" u="sng" dirty="0">
                <a:solidFill>
                  <a:srgbClr val="0563C1"/>
                </a:solidFill>
                <a:effectLst/>
                <a:latin typeface="Calibri" panose="020F0502020204030204" pitchFamily="34" charset="0"/>
                <a:ea typeface="Calibri" panose="020F0502020204030204" pitchFamily="34" charset="0"/>
                <a:hlinkClick r:id="rId5"/>
              </a:rPr>
              <a:t>nlft.enfieldwellbeingclinicre@nhs.net</a:t>
            </a:r>
            <a:endParaRPr lang="en-US" sz="1600" dirty="0">
              <a:effectLst/>
              <a:latin typeface="Calibri" panose="020F0502020204030204" pitchFamily="34" charset="0"/>
              <a:ea typeface="Calibri" panose="020F0502020204030204" pitchFamily="34" charset="0"/>
            </a:endParaRPr>
          </a:p>
          <a:p>
            <a:r>
              <a:rPr lang="en-GB" sz="1600" dirty="0">
                <a:effectLst/>
                <a:latin typeface="Calibri" panose="020F0502020204030204" pitchFamily="34" charset="0"/>
                <a:ea typeface="Calibri" panose="020F0502020204030204" pitchFamily="34" charset="0"/>
              </a:rPr>
              <a:t>Rehab team    Lucy Omezi  Based at Park Avenue  access address                                            </a:t>
            </a:r>
            <a:r>
              <a:rPr lang="en-GB" sz="1600" i="1" u="sng" dirty="0">
                <a:solidFill>
                  <a:srgbClr val="0070C0"/>
                </a:solidFill>
                <a:effectLst/>
                <a:latin typeface="Calibri" panose="020F0502020204030204" pitchFamily="34" charset="0"/>
                <a:ea typeface="Calibri" panose="020F0502020204030204" pitchFamily="34" charset="0"/>
                <a:hlinkClick r:id="rId6"/>
              </a:rPr>
              <a:t>nlft.enfieldcommunityrehabili@nhs.net</a:t>
            </a:r>
            <a:endParaRPr lang="en-US" sz="1600" dirty="0">
              <a:effectLst/>
              <a:latin typeface="Calibri" panose="020F0502020204030204" pitchFamily="34" charset="0"/>
              <a:ea typeface="Calibri" panose="020F0502020204030204" pitchFamily="34" charset="0"/>
            </a:endParaRPr>
          </a:p>
          <a:p>
            <a:r>
              <a:rPr lang="en-GB" sz="1600" dirty="0">
                <a:effectLst/>
                <a:latin typeface="Calibri" panose="020F0502020204030204" pitchFamily="34" charset="0"/>
                <a:ea typeface="Calibri" panose="020F0502020204030204" pitchFamily="34" charset="0"/>
              </a:rPr>
              <a:t>Single Point of Access    Amal Pomphrey and Debbie Morgan                                                   </a:t>
            </a:r>
            <a:r>
              <a:rPr lang="en-GB" sz="1600" u="sng" dirty="0">
                <a:solidFill>
                  <a:srgbClr val="0563C1"/>
                </a:solidFill>
                <a:effectLst/>
                <a:latin typeface="Calibri" panose="020F0502020204030204" pitchFamily="34" charset="0"/>
                <a:ea typeface="Calibri" panose="020F0502020204030204" pitchFamily="34" charset="0"/>
                <a:hlinkClick r:id="rId7"/>
              </a:rPr>
              <a:t>assessmentservice.enfield@nhs.net</a:t>
            </a:r>
            <a:endParaRPr lang="en-US" sz="16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3470334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flag with a lion and a dragon&#10;&#10;Description automatically generated">
            <a:extLst>
              <a:ext uri="{FF2B5EF4-FFF2-40B4-BE49-F238E27FC236}">
                <a16:creationId xmlns:a16="http://schemas.microsoft.com/office/drawing/2014/main" id="{A11016D3-B575-F288-322D-2F8CC4DF5F0A}"/>
              </a:ext>
            </a:extLst>
          </p:cNvPr>
          <p:cNvPicPr>
            <a:picLocks noChangeAspect="1"/>
          </p:cNvPicPr>
          <p:nvPr/>
        </p:nvPicPr>
        <p:blipFill>
          <a:blip r:embed="rId2"/>
          <a:stretch>
            <a:fillRect/>
          </a:stretch>
        </p:blipFill>
        <p:spPr>
          <a:xfrm>
            <a:off x="0" y="0"/>
            <a:ext cx="9144000" cy="5143500"/>
          </a:xfrm>
          <a:prstGeom prst="rect">
            <a:avLst/>
          </a:prstGeom>
        </p:spPr>
      </p:pic>
      <p:sp>
        <p:nvSpPr>
          <p:cNvPr id="6146" name="Rectangle 36">
            <a:extLst>
              <a:ext uri="{FF2B5EF4-FFF2-40B4-BE49-F238E27FC236}">
                <a16:creationId xmlns:a16="http://schemas.microsoft.com/office/drawing/2014/main" id="{EA8A2CFA-D4B4-9656-FF5A-D8EBB799CD05}"/>
              </a:ext>
            </a:extLst>
          </p:cNvPr>
          <p:cNvSpPr>
            <a:spLocks noChangeArrowheads="1"/>
          </p:cNvSpPr>
          <p:nvPr/>
        </p:nvSpPr>
        <p:spPr bwMode="auto">
          <a:xfrm>
            <a:off x="7370763" y="43703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D52B1E"/>
              </a:buClr>
              <a:buChar char="•"/>
              <a:defRPr sz="21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D52B1E"/>
              </a:buClr>
              <a:buChar char="•"/>
              <a:defRPr sz="15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GB" altLang="en-US" sz="1800">
              <a:latin typeface="Times" charset="0"/>
            </a:endParaRPr>
          </a:p>
        </p:txBody>
      </p:sp>
      <p:sp>
        <p:nvSpPr>
          <p:cNvPr id="6147" name="Rectangle 38">
            <a:extLst>
              <a:ext uri="{FF2B5EF4-FFF2-40B4-BE49-F238E27FC236}">
                <a16:creationId xmlns:a16="http://schemas.microsoft.com/office/drawing/2014/main" id="{A0B2EC4B-92A5-6A5C-23C4-B30951C5AAEB}"/>
              </a:ext>
            </a:extLst>
          </p:cNvPr>
          <p:cNvSpPr>
            <a:spLocks noGrp="1" noChangeArrowheads="1"/>
          </p:cNvSpPr>
          <p:nvPr/>
        </p:nvSpPr>
        <p:spPr bwMode="auto">
          <a:xfrm>
            <a:off x="1657350" y="1401763"/>
            <a:ext cx="58293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D52B1E"/>
              </a:buClr>
              <a:buChar char="•"/>
              <a:defRPr sz="21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D52B1E"/>
              </a:buClr>
              <a:buChar char="•"/>
              <a:defRPr sz="15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GB" altLang="en-US" sz="4200" b="1" dirty="0">
                <a:solidFill>
                  <a:schemeClr val="bg1"/>
                </a:solidFill>
              </a:rPr>
              <a:t>Market Facilitation Framework</a:t>
            </a:r>
            <a:endParaRPr lang="en-US" altLang="en-US" sz="3300" dirty="0">
              <a:solidFill>
                <a:schemeClr val="bg1"/>
              </a:solidFill>
            </a:endParaRPr>
          </a:p>
        </p:txBody>
      </p:sp>
      <p:sp>
        <p:nvSpPr>
          <p:cNvPr id="6148" name="Rectangle 39">
            <a:extLst>
              <a:ext uri="{FF2B5EF4-FFF2-40B4-BE49-F238E27FC236}">
                <a16:creationId xmlns:a16="http://schemas.microsoft.com/office/drawing/2014/main" id="{A75970F8-9A93-8AF1-6A55-BF64B7572F4B}"/>
              </a:ext>
            </a:extLst>
          </p:cNvPr>
          <p:cNvSpPr>
            <a:spLocks noGrp="1" noChangeArrowheads="1"/>
          </p:cNvSpPr>
          <p:nvPr/>
        </p:nvSpPr>
        <p:spPr bwMode="auto">
          <a:xfrm>
            <a:off x="2171700" y="2487613"/>
            <a:ext cx="4800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D52B1E"/>
              </a:buClr>
              <a:buChar char="•"/>
              <a:defRPr sz="21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D52B1E"/>
              </a:buClr>
              <a:buChar char="•"/>
              <a:defRPr sz="15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GB" altLang="en-US" sz="2400" dirty="0">
                <a:solidFill>
                  <a:schemeClr val="bg1"/>
                </a:solidFill>
              </a:rPr>
              <a:t>Liz Griffiths</a:t>
            </a:r>
            <a:endParaRPr lang="en-US" altLang="en-US" sz="2400" dirty="0">
              <a:solidFill>
                <a:schemeClr val="bg1"/>
              </a:solidFill>
            </a:endParaRPr>
          </a:p>
        </p:txBody>
      </p:sp>
      <p:sp>
        <p:nvSpPr>
          <p:cNvPr id="6149" name="Rectangle 41">
            <a:extLst>
              <a:ext uri="{FF2B5EF4-FFF2-40B4-BE49-F238E27FC236}">
                <a16:creationId xmlns:a16="http://schemas.microsoft.com/office/drawing/2014/main" id="{696D7D26-453F-AAF5-1CB9-2386E18456FE}"/>
              </a:ext>
            </a:extLst>
          </p:cNvPr>
          <p:cNvSpPr>
            <a:spLocks noChangeArrowheads="1"/>
          </p:cNvSpPr>
          <p:nvPr/>
        </p:nvSpPr>
        <p:spPr bwMode="auto">
          <a:xfrm>
            <a:off x="161925" y="4638675"/>
            <a:ext cx="1874838" cy="311150"/>
          </a:xfrm>
          <a:prstGeom prst="rect">
            <a:avLst/>
          </a:prstGeom>
          <a:noFill/>
          <a:ln>
            <a:noFill/>
          </a:ln>
        </p:spPr>
        <p:txBody>
          <a:bodyPr wrap="none">
            <a:spAutoFit/>
          </a:bodyPr>
          <a:lstStyle>
            <a:lvl1pPr>
              <a:spcBef>
                <a:spcPct val="20000"/>
              </a:spcBef>
              <a:buClr>
                <a:srgbClr val="D52B1E"/>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D52B1E"/>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D52B1E"/>
              </a:buClr>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defRPr/>
            </a:pPr>
            <a:r>
              <a:rPr lang="en-US" altLang="en-US" sz="1425" b="1" dirty="0" err="1">
                <a:solidFill>
                  <a:srgbClr val="D52B1E"/>
                </a:solidFill>
              </a:rPr>
              <a:t>www.enfield.gov.uk</a:t>
            </a:r>
            <a:endParaRPr lang="en-US" altLang="en-US" sz="1425" b="1" dirty="0">
              <a:solidFill>
                <a:srgbClr val="D52B1E"/>
              </a:solidFill>
            </a:endParaRPr>
          </a:p>
        </p:txBody>
      </p:sp>
    </p:spTree>
    <p:extLst>
      <p:ext uri="{BB962C8B-B14F-4D97-AF65-F5344CB8AC3E}">
        <p14:creationId xmlns:p14="http://schemas.microsoft.com/office/powerpoint/2010/main" val="13495852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7D599-5331-8C9E-14A1-86E97C4A9B7D}"/>
              </a:ext>
            </a:extLst>
          </p:cNvPr>
          <p:cNvSpPr>
            <a:spLocks noGrp="1"/>
          </p:cNvSpPr>
          <p:nvPr>
            <p:ph type="title"/>
          </p:nvPr>
        </p:nvSpPr>
        <p:spPr/>
        <p:txBody>
          <a:bodyPr/>
          <a:lstStyle/>
          <a:p>
            <a:r>
              <a:rPr lang="en-GB" dirty="0"/>
              <a:t>Market Facilitation Framework </a:t>
            </a:r>
            <a:endParaRPr lang="en-US" dirty="0"/>
          </a:p>
        </p:txBody>
      </p:sp>
      <p:sp>
        <p:nvSpPr>
          <p:cNvPr id="3" name="Content Placeholder 2">
            <a:extLst>
              <a:ext uri="{FF2B5EF4-FFF2-40B4-BE49-F238E27FC236}">
                <a16:creationId xmlns:a16="http://schemas.microsoft.com/office/drawing/2014/main" id="{1468684B-183C-260F-486F-A1403D938DF7}"/>
              </a:ext>
            </a:extLst>
          </p:cNvPr>
          <p:cNvSpPr>
            <a:spLocks noGrp="1"/>
          </p:cNvSpPr>
          <p:nvPr>
            <p:ph idx="1"/>
          </p:nvPr>
        </p:nvSpPr>
        <p:spPr>
          <a:xfrm>
            <a:off x="152400" y="666750"/>
            <a:ext cx="8740080" cy="4476750"/>
          </a:xfrm>
        </p:spPr>
        <p:txBody>
          <a:bodyPr/>
          <a:lstStyle/>
          <a:p>
            <a:pPr marL="200025" marR="457200" indent="0">
              <a:spcBef>
                <a:spcPts val="200"/>
              </a:spcBef>
              <a:spcAft>
                <a:spcPts val="1800"/>
              </a:spcAft>
              <a:buNone/>
            </a:pPr>
            <a:r>
              <a:rPr lang="en-US" sz="1400" kern="1000" dirty="0">
                <a:effectLst/>
                <a:latin typeface="Arial" panose="020B0604020202020204" pitchFamily="34" charset="0"/>
                <a:ea typeface="Franklin Gothic Book" panose="020B0503020102020204" pitchFamily="34" charset="0"/>
                <a:cs typeface="Times New Roman" panose="02020603050405020304" pitchFamily="18" charset="0"/>
              </a:rPr>
              <a:t>Liz shared The Market facilitation Framework with the providers. Explained what the Framework is about and what input is required from providers to make sure that it’s working. </a:t>
            </a:r>
            <a:endParaRPr lang="en-US" sz="1400" kern="1000" dirty="0">
              <a:latin typeface="Franklin Gothic Book" panose="020B0503020102020204" pitchFamily="34" charset="0"/>
              <a:ea typeface="Franklin Gothic Book" panose="020B0503020102020204" pitchFamily="34" charset="0"/>
              <a:cs typeface="Times New Roman" panose="02020603050405020304" pitchFamily="18" charset="0"/>
            </a:endParaRPr>
          </a:p>
          <a:p>
            <a:pPr marL="200025" marR="457200" indent="0">
              <a:spcBef>
                <a:spcPts val="200"/>
              </a:spcBef>
              <a:spcAft>
                <a:spcPts val="1800"/>
              </a:spcAft>
              <a:buNone/>
            </a:pPr>
            <a:r>
              <a:rPr lang="en-US" sz="1400" kern="1000" dirty="0">
                <a:effectLst/>
                <a:latin typeface="Arial" panose="020B0604020202020204" pitchFamily="34" charset="0"/>
                <a:ea typeface="Franklin Gothic Book" panose="020B0503020102020204" pitchFamily="34" charset="0"/>
                <a:cs typeface="Times New Roman" panose="02020603050405020304" pitchFamily="18" charset="0"/>
              </a:rPr>
              <a:t>Liz wanted to do a tabletop exercise with the providers about the “We” statements in the framework but unfortunately due to running over time with the other presentations, we couldn’t carry out this task.  </a:t>
            </a:r>
            <a:endParaRPr lang="en-US" sz="1400" kern="10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p>
            <a:pPr marL="200025" marR="457200" indent="0">
              <a:spcBef>
                <a:spcPts val="200"/>
              </a:spcBef>
              <a:spcAft>
                <a:spcPts val="1800"/>
              </a:spcAft>
              <a:buNone/>
            </a:pPr>
            <a:r>
              <a:rPr lang="en-US" sz="1400" kern="1000" dirty="0">
                <a:effectLst/>
                <a:latin typeface="Arial" panose="020B0604020202020204" pitchFamily="34" charset="0"/>
                <a:ea typeface="Franklin Gothic Book" panose="020B0503020102020204" pitchFamily="34" charset="0"/>
                <a:cs typeface="Times New Roman" panose="02020603050405020304" pitchFamily="18" charset="0"/>
              </a:rPr>
              <a:t>Liz explained that this framework will be a live working framework and our focus for this Framework is to cover the following points and the importance that we establish a set of standards against which we evaluate the impact of the work that we do together for the benefit of our vulnerable residents and the people working to support them. We believe these should form the core of the standards against which we measure the quality of our services and partnerships. These are set out below as “We” statements.</a:t>
            </a:r>
            <a:endParaRPr lang="en-US" sz="1400" kern="10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p>
            <a:pPr marL="200025" marR="457200" indent="0">
              <a:spcBef>
                <a:spcPts val="200"/>
              </a:spcBef>
              <a:spcAft>
                <a:spcPts val="1800"/>
              </a:spcAft>
              <a:buNone/>
            </a:pPr>
            <a:r>
              <a:rPr lang="en-US" sz="1400" kern="1000" dirty="0">
                <a:effectLst/>
                <a:latin typeface="Arial" panose="020B0604020202020204" pitchFamily="34" charset="0"/>
                <a:ea typeface="Franklin Gothic Book" panose="020B0503020102020204" pitchFamily="34" charset="0"/>
                <a:cs typeface="Times New Roman" panose="02020603050405020304" pitchFamily="18" charset="0"/>
              </a:rPr>
              <a:t>Liz explained that in the new year, focus groups will be planned to invite providers to attend and to start to focus on shaping the market in Enfield. More information to follow on MyLife once dates have been confirmed. </a:t>
            </a:r>
            <a:endParaRPr lang="en-US" sz="1400" kern="10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p>
            <a:pPr marL="0" indent="0">
              <a:buNone/>
            </a:pPr>
            <a:r>
              <a:rPr lang="en-US" sz="1400" dirty="0"/>
              <a:t>Link to Market Facilitation Framework </a:t>
            </a:r>
            <a:r>
              <a:rPr lang="en-GB" sz="1400" u="sng" dirty="0">
                <a:solidFill>
                  <a:srgbClr val="0563C1"/>
                </a:solidFill>
                <a:effectLst/>
                <a:latin typeface="Calibri" panose="020F0502020204030204" pitchFamily="34" charset="0"/>
                <a:ea typeface="Calibri" panose="020F0502020204030204" pitchFamily="34" charset="0"/>
                <a:hlinkClick r:id="rId2"/>
              </a:rPr>
              <a:t>https://mylife.enfield.gov.uk/media/38476/market-facilitation-framework.pdf</a:t>
            </a:r>
            <a:endParaRPr lang="en-US" sz="1400" dirty="0"/>
          </a:p>
        </p:txBody>
      </p:sp>
    </p:spTree>
    <p:extLst>
      <p:ext uri="{BB962C8B-B14F-4D97-AF65-F5344CB8AC3E}">
        <p14:creationId xmlns:p14="http://schemas.microsoft.com/office/powerpoint/2010/main" val="4039768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flag with a lion and a dragon&#10;&#10;Description automatically generated">
            <a:extLst>
              <a:ext uri="{FF2B5EF4-FFF2-40B4-BE49-F238E27FC236}">
                <a16:creationId xmlns:a16="http://schemas.microsoft.com/office/drawing/2014/main" id="{A11016D3-B575-F288-322D-2F8CC4DF5F0A}"/>
              </a:ext>
            </a:extLst>
          </p:cNvPr>
          <p:cNvPicPr>
            <a:picLocks noChangeAspect="1"/>
          </p:cNvPicPr>
          <p:nvPr/>
        </p:nvPicPr>
        <p:blipFill>
          <a:blip r:embed="rId2"/>
          <a:stretch>
            <a:fillRect/>
          </a:stretch>
        </p:blipFill>
        <p:spPr>
          <a:xfrm>
            <a:off x="0" y="0"/>
            <a:ext cx="9144000" cy="5143500"/>
          </a:xfrm>
          <a:prstGeom prst="rect">
            <a:avLst/>
          </a:prstGeom>
        </p:spPr>
      </p:pic>
      <p:sp>
        <p:nvSpPr>
          <p:cNvPr id="6146" name="Rectangle 36">
            <a:extLst>
              <a:ext uri="{FF2B5EF4-FFF2-40B4-BE49-F238E27FC236}">
                <a16:creationId xmlns:a16="http://schemas.microsoft.com/office/drawing/2014/main" id="{EA8A2CFA-D4B4-9656-FF5A-D8EBB799CD05}"/>
              </a:ext>
            </a:extLst>
          </p:cNvPr>
          <p:cNvSpPr>
            <a:spLocks noChangeArrowheads="1"/>
          </p:cNvSpPr>
          <p:nvPr/>
        </p:nvSpPr>
        <p:spPr bwMode="auto">
          <a:xfrm>
            <a:off x="7370763" y="43703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D52B1E"/>
              </a:buClr>
              <a:buChar char="•"/>
              <a:defRPr sz="21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D52B1E"/>
              </a:buClr>
              <a:buChar char="•"/>
              <a:defRPr sz="15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GB" altLang="en-US" sz="1800">
              <a:latin typeface="Times" charset="0"/>
            </a:endParaRPr>
          </a:p>
        </p:txBody>
      </p:sp>
      <p:sp>
        <p:nvSpPr>
          <p:cNvPr id="6147" name="Rectangle 38">
            <a:extLst>
              <a:ext uri="{FF2B5EF4-FFF2-40B4-BE49-F238E27FC236}">
                <a16:creationId xmlns:a16="http://schemas.microsoft.com/office/drawing/2014/main" id="{A0B2EC4B-92A5-6A5C-23C4-B30951C5AAEB}"/>
              </a:ext>
            </a:extLst>
          </p:cNvPr>
          <p:cNvSpPr>
            <a:spLocks noGrp="1" noChangeArrowheads="1"/>
          </p:cNvSpPr>
          <p:nvPr/>
        </p:nvSpPr>
        <p:spPr bwMode="auto">
          <a:xfrm>
            <a:off x="1657350" y="1401763"/>
            <a:ext cx="58293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D52B1E"/>
              </a:buClr>
              <a:buChar char="•"/>
              <a:defRPr sz="21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D52B1E"/>
              </a:buClr>
              <a:buChar char="•"/>
              <a:defRPr sz="15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GB" altLang="en-US" sz="4200" b="1" dirty="0">
                <a:solidFill>
                  <a:schemeClr val="bg1"/>
                </a:solidFill>
              </a:rPr>
              <a:t>Table Exercise</a:t>
            </a:r>
            <a:endParaRPr lang="en-US" altLang="en-US" sz="3300" dirty="0">
              <a:solidFill>
                <a:schemeClr val="bg1"/>
              </a:solidFill>
            </a:endParaRPr>
          </a:p>
        </p:txBody>
      </p:sp>
      <p:sp>
        <p:nvSpPr>
          <p:cNvPr id="6148" name="Rectangle 39">
            <a:extLst>
              <a:ext uri="{FF2B5EF4-FFF2-40B4-BE49-F238E27FC236}">
                <a16:creationId xmlns:a16="http://schemas.microsoft.com/office/drawing/2014/main" id="{A75970F8-9A93-8AF1-6A55-BF64B7572F4B}"/>
              </a:ext>
            </a:extLst>
          </p:cNvPr>
          <p:cNvSpPr>
            <a:spLocks noGrp="1" noChangeArrowheads="1"/>
          </p:cNvSpPr>
          <p:nvPr/>
        </p:nvSpPr>
        <p:spPr bwMode="auto">
          <a:xfrm>
            <a:off x="2171700" y="2487613"/>
            <a:ext cx="4800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D52B1E"/>
              </a:buClr>
              <a:buChar char="•"/>
              <a:defRPr sz="21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D52B1E"/>
              </a:buClr>
              <a:buChar char="•"/>
              <a:defRPr sz="15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GB" altLang="en-US" sz="2400" dirty="0">
                <a:solidFill>
                  <a:schemeClr val="bg1"/>
                </a:solidFill>
              </a:rPr>
              <a:t>Liz Griffiths</a:t>
            </a:r>
            <a:endParaRPr lang="en-US" altLang="en-US" sz="2400" dirty="0">
              <a:solidFill>
                <a:schemeClr val="bg1"/>
              </a:solidFill>
            </a:endParaRPr>
          </a:p>
        </p:txBody>
      </p:sp>
      <p:sp>
        <p:nvSpPr>
          <p:cNvPr id="6149" name="Rectangle 41">
            <a:extLst>
              <a:ext uri="{FF2B5EF4-FFF2-40B4-BE49-F238E27FC236}">
                <a16:creationId xmlns:a16="http://schemas.microsoft.com/office/drawing/2014/main" id="{696D7D26-453F-AAF5-1CB9-2386E18456FE}"/>
              </a:ext>
            </a:extLst>
          </p:cNvPr>
          <p:cNvSpPr>
            <a:spLocks noChangeArrowheads="1"/>
          </p:cNvSpPr>
          <p:nvPr/>
        </p:nvSpPr>
        <p:spPr bwMode="auto">
          <a:xfrm>
            <a:off x="161925" y="4638675"/>
            <a:ext cx="1874838" cy="311150"/>
          </a:xfrm>
          <a:prstGeom prst="rect">
            <a:avLst/>
          </a:prstGeom>
          <a:noFill/>
          <a:ln>
            <a:noFill/>
          </a:ln>
        </p:spPr>
        <p:txBody>
          <a:bodyPr wrap="none">
            <a:spAutoFit/>
          </a:bodyPr>
          <a:lstStyle>
            <a:lvl1pPr>
              <a:spcBef>
                <a:spcPct val="20000"/>
              </a:spcBef>
              <a:buClr>
                <a:srgbClr val="D52B1E"/>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D52B1E"/>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D52B1E"/>
              </a:buClr>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defRPr/>
            </a:pPr>
            <a:r>
              <a:rPr lang="en-US" altLang="en-US" sz="1425" b="1" dirty="0" err="1">
                <a:solidFill>
                  <a:srgbClr val="D52B1E"/>
                </a:solidFill>
              </a:rPr>
              <a:t>www.enfield.gov.uk</a:t>
            </a:r>
            <a:endParaRPr lang="en-US" altLang="en-US" sz="1425" b="1" dirty="0">
              <a:solidFill>
                <a:srgbClr val="D52B1E"/>
              </a:solidFill>
            </a:endParaRPr>
          </a:p>
        </p:txBody>
      </p:sp>
    </p:spTree>
    <p:extLst>
      <p:ext uri="{BB962C8B-B14F-4D97-AF65-F5344CB8AC3E}">
        <p14:creationId xmlns:p14="http://schemas.microsoft.com/office/powerpoint/2010/main" val="37637276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0E15F-675C-5744-2E4E-AE83BEB3CF27}"/>
              </a:ext>
            </a:extLst>
          </p:cNvPr>
          <p:cNvSpPr>
            <a:spLocks noGrp="1"/>
          </p:cNvSpPr>
          <p:nvPr>
            <p:ph type="title"/>
          </p:nvPr>
        </p:nvSpPr>
        <p:spPr/>
        <p:txBody>
          <a:bodyPr/>
          <a:lstStyle/>
          <a:p>
            <a:r>
              <a:rPr lang="en-GB" dirty="0"/>
              <a:t>Table Exercise</a:t>
            </a:r>
            <a:endParaRPr lang="en-US" dirty="0"/>
          </a:p>
        </p:txBody>
      </p:sp>
      <p:sp>
        <p:nvSpPr>
          <p:cNvPr id="3" name="Content Placeholder 2">
            <a:extLst>
              <a:ext uri="{FF2B5EF4-FFF2-40B4-BE49-F238E27FC236}">
                <a16:creationId xmlns:a16="http://schemas.microsoft.com/office/drawing/2014/main" id="{8C38E730-55D9-93EC-2F83-21815C542574}"/>
              </a:ext>
            </a:extLst>
          </p:cNvPr>
          <p:cNvSpPr>
            <a:spLocks noGrp="1"/>
          </p:cNvSpPr>
          <p:nvPr>
            <p:ph idx="1"/>
          </p:nvPr>
        </p:nvSpPr>
        <p:spPr/>
        <p:txBody>
          <a:bodyPr/>
          <a:lstStyle/>
          <a:p>
            <a:pPr marL="342900" lvl="0" indent="-342900">
              <a:buFont typeface="+mj-lt"/>
              <a:buAutoNum type="arabicPeriod"/>
            </a:pPr>
            <a:r>
              <a:rPr lang="en-GB" sz="1600" dirty="0">
                <a:effectLst/>
                <a:latin typeface="Calibri" panose="020F0502020204030204" pitchFamily="34" charset="0"/>
                <a:ea typeface="Times New Roman" panose="02020603050405020304" pitchFamily="18" charset="0"/>
              </a:rPr>
              <a:t>What would you describe as the Council’s greatest strength and weakness regarding the Commissioning of services, and why?</a:t>
            </a:r>
            <a:endParaRPr lang="en-US" sz="16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n-GB" sz="1600" dirty="0">
                <a:effectLst/>
                <a:latin typeface="Calibri" panose="020F0502020204030204" pitchFamily="34" charset="0"/>
                <a:ea typeface="Times New Roman" panose="02020603050405020304" pitchFamily="18" charset="0"/>
              </a:rPr>
              <a:t>What proposed change(s) would help you provide a better service in Enfield and please identify any barriers?</a:t>
            </a:r>
            <a:endParaRPr lang="en-US" sz="16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n-GB" sz="1600" dirty="0">
                <a:solidFill>
                  <a:srgbClr val="000000"/>
                </a:solidFill>
                <a:effectLst/>
                <a:latin typeface="Calibri" panose="020F0502020204030204" pitchFamily="34" charset="0"/>
                <a:ea typeface="Times New Roman" panose="02020603050405020304" pitchFamily="18" charset="0"/>
              </a:rPr>
              <a:t>How would you describe the quality of communication you have with the Mental Health Team</a:t>
            </a:r>
            <a:endParaRPr lang="en-US" sz="1600" dirty="0">
              <a:solidFill>
                <a:srgbClr val="000000"/>
              </a:solidFill>
              <a:effectLst/>
              <a:latin typeface="Calibri" panose="020F0502020204030204" pitchFamily="34" charset="0"/>
              <a:ea typeface="Calibri" panose="020F0502020204030204" pitchFamily="34" charset="0"/>
            </a:endParaRPr>
          </a:p>
          <a:p>
            <a:pPr marL="342900" lvl="0" indent="-342900">
              <a:buFont typeface="+mj-lt"/>
              <a:buAutoNum type="arabicPeriod"/>
            </a:pPr>
            <a:r>
              <a:rPr lang="en-GB" sz="1600" dirty="0">
                <a:solidFill>
                  <a:srgbClr val="000000"/>
                </a:solidFill>
                <a:effectLst/>
                <a:latin typeface="Calibri" panose="020F0502020204030204" pitchFamily="34" charset="0"/>
                <a:ea typeface="Times New Roman" panose="02020603050405020304" pitchFamily="18" charset="0"/>
              </a:rPr>
              <a:t>Please outline what could be changed to improve any communication issues with Brokerage.</a:t>
            </a:r>
            <a:endParaRPr lang="en-US" sz="1600" dirty="0">
              <a:solidFill>
                <a:srgbClr val="000000"/>
              </a:solidFill>
              <a:effectLst/>
              <a:latin typeface="Calibri" panose="020F0502020204030204" pitchFamily="34" charset="0"/>
              <a:ea typeface="Calibri" panose="020F0502020204030204" pitchFamily="34" charset="0"/>
            </a:endParaRPr>
          </a:p>
          <a:p>
            <a:pPr marL="342900" lvl="0" indent="-342900">
              <a:buFont typeface="+mj-lt"/>
              <a:buAutoNum type="arabicPeriod"/>
            </a:pPr>
            <a:r>
              <a:rPr lang="en-GB" sz="1600" dirty="0">
                <a:solidFill>
                  <a:srgbClr val="000000"/>
                </a:solidFill>
                <a:effectLst/>
                <a:latin typeface="Calibri" panose="020F0502020204030204" pitchFamily="34" charset="0"/>
                <a:ea typeface="Times New Roman" panose="02020603050405020304" pitchFamily="18" charset="0"/>
              </a:rPr>
              <a:t>Is the Dynamic Purchasing System working for you, and if not, what changes would you suggest?</a:t>
            </a:r>
            <a:endParaRPr lang="en-US" sz="1600" dirty="0">
              <a:solidFill>
                <a:srgbClr val="000000"/>
              </a:solidFill>
              <a:effectLst/>
              <a:latin typeface="Calibri" panose="020F0502020204030204" pitchFamily="34" charset="0"/>
              <a:ea typeface="Calibri" panose="020F0502020204030204" pitchFamily="34" charset="0"/>
            </a:endParaRPr>
          </a:p>
          <a:p>
            <a:pPr marL="342900" lvl="0" indent="-342900">
              <a:buFont typeface="+mj-lt"/>
              <a:buAutoNum type="arabicPeriod"/>
            </a:pPr>
            <a:r>
              <a:rPr lang="en-GB" sz="1600" dirty="0">
                <a:effectLst/>
                <a:latin typeface="Calibri" panose="020F0502020204030204" pitchFamily="34" charset="0"/>
                <a:ea typeface="Times New Roman" panose="02020603050405020304" pitchFamily="18" charset="0"/>
              </a:rPr>
              <a:t>Please describe your overall staffing situation and if you have any staff shortages?</a:t>
            </a:r>
            <a:endParaRPr lang="en-US" sz="16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n-GB" sz="1600" dirty="0">
                <a:effectLst/>
                <a:latin typeface="Calibri" panose="020F0502020204030204" pitchFamily="34" charset="0"/>
                <a:ea typeface="Times New Roman" panose="02020603050405020304" pitchFamily="18" charset="0"/>
              </a:rPr>
              <a:t>Please let us know what strategies you are employing to ensure that your recruitment is successful. </a:t>
            </a:r>
          </a:p>
          <a:p>
            <a:pPr marL="342900" lvl="0" indent="-342900">
              <a:buFont typeface="+mj-lt"/>
              <a:buAutoNum type="arabicPeriod"/>
            </a:pPr>
            <a:endParaRPr lang="en-GB" sz="1600" dirty="0">
              <a:latin typeface="Calibri" panose="020F0502020204030204" pitchFamily="34" charset="0"/>
              <a:ea typeface="Calibri" panose="020F0502020204030204" pitchFamily="34" charset="0"/>
            </a:endParaRPr>
          </a:p>
          <a:p>
            <a:pPr marL="0" lvl="0" indent="0">
              <a:buNone/>
            </a:pPr>
            <a:r>
              <a:rPr lang="en-GB" sz="1600" dirty="0">
                <a:effectLst/>
                <a:latin typeface="Calibri" panose="020F0502020204030204" pitchFamily="34" charset="0"/>
                <a:ea typeface="Calibri" panose="020F0502020204030204" pitchFamily="34" charset="0"/>
              </a:rPr>
              <a:t>Feedback from this will be posted on </a:t>
            </a:r>
            <a:r>
              <a:rPr lang="en-GB" sz="1600" dirty="0" err="1">
                <a:effectLst/>
                <a:latin typeface="Calibri" panose="020F0502020204030204" pitchFamily="34" charset="0"/>
                <a:ea typeface="Calibri" panose="020F0502020204030204" pitchFamily="34" charset="0"/>
              </a:rPr>
              <a:t>Mylife</a:t>
            </a:r>
            <a:r>
              <a:rPr lang="en-GB" sz="1600" dirty="0">
                <a:effectLst/>
                <a:latin typeface="Calibri" panose="020F0502020204030204" pitchFamily="34" charset="0"/>
                <a:ea typeface="Calibri" panose="020F0502020204030204" pitchFamily="34" charset="0"/>
              </a:rPr>
              <a:t> once response are received back from various teams. </a:t>
            </a:r>
            <a:endParaRPr lang="en-US" sz="16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4247821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flag with a lion and a dragon&#10;&#10;Description automatically generated">
            <a:extLst>
              <a:ext uri="{FF2B5EF4-FFF2-40B4-BE49-F238E27FC236}">
                <a16:creationId xmlns:a16="http://schemas.microsoft.com/office/drawing/2014/main" id="{A11016D3-B575-F288-322D-2F8CC4DF5F0A}"/>
              </a:ext>
            </a:extLst>
          </p:cNvPr>
          <p:cNvPicPr>
            <a:picLocks noChangeAspect="1"/>
          </p:cNvPicPr>
          <p:nvPr/>
        </p:nvPicPr>
        <p:blipFill>
          <a:blip r:embed="rId2"/>
          <a:stretch>
            <a:fillRect/>
          </a:stretch>
        </p:blipFill>
        <p:spPr>
          <a:xfrm>
            <a:off x="0" y="0"/>
            <a:ext cx="9144000" cy="5143500"/>
          </a:xfrm>
          <a:prstGeom prst="rect">
            <a:avLst/>
          </a:prstGeom>
        </p:spPr>
      </p:pic>
      <p:sp>
        <p:nvSpPr>
          <p:cNvPr id="6146" name="Rectangle 36">
            <a:extLst>
              <a:ext uri="{FF2B5EF4-FFF2-40B4-BE49-F238E27FC236}">
                <a16:creationId xmlns:a16="http://schemas.microsoft.com/office/drawing/2014/main" id="{EA8A2CFA-D4B4-9656-FF5A-D8EBB799CD05}"/>
              </a:ext>
            </a:extLst>
          </p:cNvPr>
          <p:cNvSpPr>
            <a:spLocks noChangeArrowheads="1"/>
          </p:cNvSpPr>
          <p:nvPr/>
        </p:nvSpPr>
        <p:spPr bwMode="auto">
          <a:xfrm>
            <a:off x="7370763" y="43703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D52B1E"/>
              </a:buClr>
              <a:buChar char="•"/>
              <a:defRPr sz="21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D52B1E"/>
              </a:buClr>
              <a:buChar char="•"/>
              <a:defRPr sz="15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GB" altLang="en-US" sz="1800">
              <a:latin typeface="Times" charset="0"/>
            </a:endParaRPr>
          </a:p>
        </p:txBody>
      </p:sp>
      <p:sp>
        <p:nvSpPr>
          <p:cNvPr id="6147" name="Rectangle 38">
            <a:extLst>
              <a:ext uri="{FF2B5EF4-FFF2-40B4-BE49-F238E27FC236}">
                <a16:creationId xmlns:a16="http://schemas.microsoft.com/office/drawing/2014/main" id="{A0B2EC4B-92A5-6A5C-23C4-B30951C5AAEB}"/>
              </a:ext>
            </a:extLst>
          </p:cNvPr>
          <p:cNvSpPr>
            <a:spLocks noGrp="1" noChangeArrowheads="1"/>
          </p:cNvSpPr>
          <p:nvPr/>
        </p:nvSpPr>
        <p:spPr bwMode="auto">
          <a:xfrm>
            <a:off x="1657350" y="1401763"/>
            <a:ext cx="58293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D52B1E"/>
              </a:buClr>
              <a:buChar char="•"/>
              <a:defRPr sz="21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D52B1E"/>
              </a:buClr>
              <a:buChar char="•"/>
              <a:defRPr sz="15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GB" altLang="en-US" sz="4200" b="1" dirty="0">
                <a:solidFill>
                  <a:schemeClr val="bg1"/>
                </a:solidFill>
              </a:rPr>
              <a:t>S</a:t>
            </a:r>
            <a:r>
              <a:rPr lang="en-US" altLang="en-US" sz="4200" b="1" dirty="0" err="1">
                <a:solidFill>
                  <a:schemeClr val="bg1"/>
                </a:solidFill>
              </a:rPr>
              <a:t>afeguarding</a:t>
            </a:r>
            <a:r>
              <a:rPr lang="en-US" altLang="en-US" sz="4200" b="1" dirty="0">
                <a:solidFill>
                  <a:schemeClr val="bg1"/>
                </a:solidFill>
              </a:rPr>
              <a:t> Adults Update</a:t>
            </a:r>
            <a:endParaRPr lang="en-US" altLang="en-US" sz="3300" dirty="0">
              <a:solidFill>
                <a:schemeClr val="bg1"/>
              </a:solidFill>
            </a:endParaRPr>
          </a:p>
        </p:txBody>
      </p:sp>
      <p:sp>
        <p:nvSpPr>
          <p:cNvPr id="6148" name="Rectangle 39">
            <a:extLst>
              <a:ext uri="{FF2B5EF4-FFF2-40B4-BE49-F238E27FC236}">
                <a16:creationId xmlns:a16="http://schemas.microsoft.com/office/drawing/2014/main" id="{A75970F8-9A93-8AF1-6A55-BF64B7572F4B}"/>
              </a:ext>
            </a:extLst>
          </p:cNvPr>
          <p:cNvSpPr>
            <a:spLocks noGrp="1" noChangeArrowheads="1"/>
          </p:cNvSpPr>
          <p:nvPr/>
        </p:nvSpPr>
        <p:spPr bwMode="auto">
          <a:xfrm>
            <a:off x="2171700" y="2487613"/>
            <a:ext cx="4800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D52B1E"/>
              </a:buClr>
              <a:buChar char="•"/>
              <a:defRPr sz="21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D52B1E"/>
              </a:buClr>
              <a:buChar char="•"/>
              <a:defRPr sz="15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GB" altLang="en-US" sz="2400" dirty="0">
                <a:solidFill>
                  <a:schemeClr val="bg1"/>
                </a:solidFill>
              </a:rPr>
              <a:t>A</a:t>
            </a:r>
            <a:r>
              <a:rPr lang="en-US" altLang="en-US" sz="2400" dirty="0" err="1">
                <a:solidFill>
                  <a:schemeClr val="bg1"/>
                </a:solidFill>
              </a:rPr>
              <a:t>utumn</a:t>
            </a:r>
            <a:r>
              <a:rPr lang="en-US" altLang="en-US" sz="2400" dirty="0">
                <a:solidFill>
                  <a:schemeClr val="bg1"/>
                </a:solidFill>
              </a:rPr>
              <a:t> 2024 – Elspeth Smith, </a:t>
            </a:r>
          </a:p>
        </p:txBody>
      </p:sp>
      <p:sp>
        <p:nvSpPr>
          <p:cNvPr id="6149" name="Rectangle 41">
            <a:extLst>
              <a:ext uri="{FF2B5EF4-FFF2-40B4-BE49-F238E27FC236}">
                <a16:creationId xmlns:a16="http://schemas.microsoft.com/office/drawing/2014/main" id="{696D7D26-453F-AAF5-1CB9-2386E18456FE}"/>
              </a:ext>
            </a:extLst>
          </p:cNvPr>
          <p:cNvSpPr>
            <a:spLocks noChangeArrowheads="1"/>
          </p:cNvSpPr>
          <p:nvPr/>
        </p:nvSpPr>
        <p:spPr bwMode="auto">
          <a:xfrm>
            <a:off x="161925" y="4638675"/>
            <a:ext cx="1874838" cy="311150"/>
          </a:xfrm>
          <a:prstGeom prst="rect">
            <a:avLst/>
          </a:prstGeom>
          <a:noFill/>
          <a:ln>
            <a:noFill/>
          </a:ln>
        </p:spPr>
        <p:txBody>
          <a:bodyPr wrap="none">
            <a:spAutoFit/>
          </a:bodyPr>
          <a:lstStyle>
            <a:lvl1pPr>
              <a:spcBef>
                <a:spcPct val="20000"/>
              </a:spcBef>
              <a:buClr>
                <a:srgbClr val="D52B1E"/>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D52B1E"/>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D52B1E"/>
              </a:buClr>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defRPr/>
            </a:pPr>
            <a:r>
              <a:rPr lang="en-US" altLang="en-US" sz="1425" b="1" dirty="0" err="1">
                <a:solidFill>
                  <a:srgbClr val="D52B1E"/>
                </a:solidFill>
              </a:rPr>
              <a:t>www.enfield.gov.uk</a:t>
            </a:r>
            <a:endParaRPr lang="en-US" altLang="en-US" sz="1425" b="1" dirty="0">
              <a:solidFill>
                <a:srgbClr val="D52B1E"/>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428750" y="228600"/>
            <a:ext cx="6115050" cy="857250"/>
          </a:xfrm>
        </p:spPr>
        <p:txBody>
          <a:bodyPr/>
          <a:lstStyle/>
          <a:p>
            <a:r>
              <a:rPr lang="en-GB" dirty="0"/>
              <a:t>Who am I?</a:t>
            </a:r>
          </a:p>
        </p:txBody>
      </p:sp>
      <p:sp>
        <p:nvSpPr>
          <p:cNvPr id="7171" name="Rectangle 3"/>
          <p:cNvSpPr>
            <a:spLocks noGrp="1" noChangeArrowheads="1"/>
          </p:cNvSpPr>
          <p:nvPr>
            <p:ph type="body" idx="1"/>
          </p:nvPr>
        </p:nvSpPr>
        <p:spPr>
          <a:xfrm>
            <a:off x="609600" y="819150"/>
            <a:ext cx="6934200" cy="3467100"/>
          </a:xfrm>
        </p:spPr>
        <p:txBody>
          <a:bodyPr/>
          <a:lstStyle/>
          <a:p>
            <a:r>
              <a:rPr lang="en-GB" sz="1800" dirty="0"/>
              <a:t>Strategic Safeguarding Adults Team:</a:t>
            </a:r>
          </a:p>
          <a:p>
            <a:r>
              <a:rPr lang="en-GB" sz="1800" dirty="0"/>
              <a:t>Audits. </a:t>
            </a:r>
          </a:p>
          <a:p>
            <a:r>
              <a:rPr lang="en-GB" sz="1800" dirty="0"/>
              <a:t>Guidance</a:t>
            </a:r>
          </a:p>
          <a:p>
            <a:r>
              <a:rPr lang="en-GB" sz="1800" dirty="0"/>
              <a:t>Support</a:t>
            </a:r>
          </a:p>
          <a:p>
            <a:endParaRPr lang="en-GB" sz="1800" dirty="0"/>
          </a:p>
          <a:p>
            <a:r>
              <a:rPr lang="en-GB" sz="1800" dirty="0"/>
              <a:t>Safeguarding Adults Board:</a:t>
            </a:r>
          </a:p>
          <a:p>
            <a:r>
              <a:rPr lang="en-GB" sz="1800" dirty="0"/>
              <a:t>Safeguarding Adults Reviews. </a:t>
            </a:r>
          </a:p>
          <a:p>
            <a:r>
              <a:rPr lang="en-GB" sz="1800" dirty="0"/>
              <a:t>Partnership working. </a:t>
            </a:r>
          </a:p>
          <a:p>
            <a:r>
              <a:rPr lang="en-GB" sz="1800" dirty="0"/>
              <a:t>Training and development. </a:t>
            </a:r>
          </a:p>
        </p:txBody>
      </p:sp>
    </p:spTree>
    <p:extLst>
      <p:ext uri="{BB962C8B-B14F-4D97-AF65-F5344CB8AC3E}">
        <p14:creationId xmlns:p14="http://schemas.microsoft.com/office/powerpoint/2010/main" val="2892206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2">
            <a:extLst>
              <a:ext uri="{FF2B5EF4-FFF2-40B4-BE49-F238E27FC236}">
                <a16:creationId xmlns:a16="http://schemas.microsoft.com/office/drawing/2014/main" id="{2F76B8F3-AF37-753E-0A85-1D25FD5F7E06}"/>
              </a:ext>
            </a:extLst>
          </p:cNvPr>
          <p:cNvSpPr>
            <a:spLocks noGrp="1" noChangeArrowheads="1"/>
          </p:cNvSpPr>
          <p:nvPr>
            <p:ph type="title"/>
          </p:nvPr>
        </p:nvSpPr>
        <p:spPr/>
        <p:txBody>
          <a:bodyPr/>
          <a:lstStyle/>
          <a:p>
            <a:pPr algn="ctr"/>
            <a:r>
              <a:rPr lang="en-GB" altLang="en-US" dirty="0"/>
              <a:t>Pressure Care and Safeguarding Adults</a:t>
            </a:r>
            <a:endParaRPr lang="en-US" altLang="en-US" dirty="0"/>
          </a:p>
        </p:txBody>
      </p:sp>
      <p:sp>
        <p:nvSpPr>
          <p:cNvPr id="7170" name="Content Placeholder 3">
            <a:extLst>
              <a:ext uri="{FF2B5EF4-FFF2-40B4-BE49-F238E27FC236}">
                <a16:creationId xmlns:a16="http://schemas.microsoft.com/office/drawing/2014/main" id="{BEF5BB92-2E4B-8D67-249E-0AFAAE94777B}"/>
              </a:ext>
            </a:extLst>
          </p:cNvPr>
          <p:cNvSpPr>
            <a:spLocks noGrp="1" noChangeArrowheads="1"/>
          </p:cNvSpPr>
          <p:nvPr>
            <p:ph idx="1"/>
          </p:nvPr>
        </p:nvSpPr>
        <p:spPr>
          <a:xfrm>
            <a:off x="179512" y="627534"/>
            <a:ext cx="8712968" cy="4287366"/>
          </a:xfrm>
        </p:spPr>
        <p:txBody>
          <a:bodyPr/>
          <a:lstStyle/>
          <a:p>
            <a:pPr marL="0" indent="0">
              <a:buNone/>
            </a:pPr>
            <a:r>
              <a:rPr lang="en-GB" altLang="en-US" sz="1400" dirty="0"/>
              <a:t>Pressure area damage should only be reported as a Safeguarding Adults Concern where there is reasonable cause to believe there has been abuse or neglect. </a:t>
            </a:r>
          </a:p>
          <a:p>
            <a:pPr marL="0" indent="0">
              <a:buNone/>
            </a:pPr>
            <a:endParaRPr lang="en-GB" altLang="en-US" sz="1400" dirty="0"/>
          </a:p>
          <a:p>
            <a:pPr marL="0" indent="0">
              <a:buNone/>
            </a:pPr>
            <a:r>
              <a:rPr lang="en-GB" altLang="en-US" sz="1400" dirty="0"/>
              <a:t>The Department of Health and Social Care has issued guidance and a decision-making tool so that qualified staff can make that decision. </a:t>
            </a:r>
          </a:p>
          <a:p>
            <a:pPr marL="0" indent="0">
              <a:buNone/>
            </a:pPr>
            <a:endParaRPr lang="en-GB" altLang="en-US" sz="1400" dirty="0"/>
          </a:p>
          <a:p>
            <a:pPr marL="0" indent="0">
              <a:buNone/>
            </a:pPr>
            <a:r>
              <a:rPr lang="en-GB" altLang="en-US" sz="1400" dirty="0"/>
              <a:t>First referral is to a clinician – don’t report ‘just to let us know’!</a:t>
            </a:r>
          </a:p>
          <a:p>
            <a:pPr marL="0" indent="0">
              <a:buNone/>
            </a:pPr>
            <a:endParaRPr lang="en-GB" altLang="en-US" sz="1400" dirty="0"/>
          </a:p>
          <a:p>
            <a:pPr marL="0" indent="0">
              <a:buNone/>
            </a:pPr>
            <a:r>
              <a:rPr lang="en-GB" sz="1400" dirty="0"/>
              <a:t>Hospital partners will also be completing the decision-making tool prior to referring as Safeguarding </a:t>
            </a:r>
          </a:p>
          <a:p>
            <a:pPr marL="0" indent="0">
              <a:buNone/>
            </a:pPr>
            <a:endParaRPr lang="en-GB" sz="1400" dirty="0"/>
          </a:p>
          <a:p>
            <a:pPr marL="0" indent="0">
              <a:buNone/>
            </a:pPr>
            <a:r>
              <a:rPr lang="en-GB" sz="1400" dirty="0"/>
              <a:t>The MASH have also established a Pressure Ulcer Panel to discuss with health partners what information is held about a particular pressure ulcer – e.g. what care has been provided in previous placements. </a:t>
            </a:r>
          </a:p>
          <a:p>
            <a:pPr marL="0" indent="0">
              <a:buNone/>
            </a:pPr>
            <a:endParaRPr lang="en-GB" sz="1400" dirty="0"/>
          </a:p>
          <a:p>
            <a:pPr marL="0" indent="0">
              <a:buNone/>
            </a:pPr>
            <a:r>
              <a:rPr lang="en-GB" sz="1400" dirty="0"/>
              <a:t>Please review your own pressure care processes and protocols to reflect </a:t>
            </a:r>
            <a:r>
              <a:rPr lang="en-GB" sz="1400" dirty="0">
                <a:hlinkClick r:id="rId2"/>
              </a:rPr>
              <a:t>the new national guidance</a:t>
            </a:r>
            <a:r>
              <a:rPr lang="en-GB" sz="1400" dirty="0"/>
              <a:t>. </a:t>
            </a:r>
          </a:p>
          <a:p>
            <a:pPr marL="0" indent="0">
              <a:buNone/>
            </a:pPr>
            <a:r>
              <a:rPr lang="en-GB" sz="1400" dirty="0"/>
              <a:t>The Enfield Safeguarding Adults Practice Guidance for providers </a:t>
            </a:r>
            <a:r>
              <a:rPr lang="en-GB" sz="1400" dirty="0">
                <a:hlinkClick r:id="rId3"/>
              </a:rPr>
              <a:t>can be found here</a:t>
            </a:r>
            <a:r>
              <a:rPr lang="en-GB" sz="1400" dirty="0"/>
              <a:t>. </a:t>
            </a:r>
            <a:endParaRPr lang="en-US" sz="1400" dirty="0"/>
          </a:p>
          <a:p>
            <a:pPr marL="0" indent="0">
              <a:buNone/>
            </a:pPr>
            <a:endParaRPr lang="en-GB" altLang="en-US" sz="1400" dirty="0"/>
          </a:p>
          <a:p>
            <a:pPr marL="0" indent="0">
              <a:buNone/>
            </a:pPr>
            <a:endParaRPr lang="en-GB" altLang="en-US" dirty="0"/>
          </a:p>
          <a:p>
            <a:pPr marL="0" indent="0">
              <a:buNone/>
            </a:pPr>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012DE-88BB-AA83-A849-BF6B97F1F007}"/>
              </a:ext>
            </a:extLst>
          </p:cNvPr>
          <p:cNvSpPr>
            <a:spLocks noGrp="1"/>
          </p:cNvSpPr>
          <p:nvPr>
            <p:ph type="title"/>
          </p:nvPr>
        </p:nvSpPr>
        <p:spPr/>
        <p:txBody>
          <a:bodyPr/>
          <a:lstStyle/>
          <a:p>
            <a:r>
              <a:rPr lang="en-GB" dirty="0"/>
              <a:t>See the Guidance on Provider Feedback   </a:t>
            </a:r>
            <a:r>
              <a:rPr lang="en-GB" dirty="0">
                <a:hlinkClick r:id="rId2"/>
              </a:rPr>
              <a:t>here.</a:t>
            </a:r>
            <a:endParaRPr lang="en-US" dirty="0"/>
          </a:p>
        </p:txBody>
      </p:sp>
    </p:spTree>
    <p:extLst>
      <p:ext uri="{BB962C8B-B14F-4D97-AF65-F5344CB8AC3E}">
        <p14:creationId xmlns:p14="http://schemas.microsoft.com/office/powerpoint/2010/main" val="645058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2">
            <a:extLst>
              <a:ext uri="{FF2B5EF4-FFF2-40B4-BE49-F238E27FC236}">
                <a16:creationId xmlns:a16="http://schemas.microsoft.com/office/drawing/2014/main" id="{2F76B8F3-AF37-753E-0A85-1D25FD5F7E06}"/>
              </a:ext>
            </a:extLst>
          </p:cNvPr>
          <p:cNvSpPr>
            <a:spLocks noGrp="1" noChangeArrowheads="1"/>
          </p:cNvSpPr>
          <p:nvPr>
            <p:ph type="title"/>
          </p:nvPr>
        </p:nvSpPr>
        <p:spPr/>
        <p:txBody>
          <a:bodyPr/>
          <a:lstStyle/>
          <a:p>
            <a:r>
              <a:rPr lang="en-GB" altLang="en-US" dirty="0"/>
              <a:t>All Provider Feedback should:</a:t>
            </a:r>
            <a:endParaRPr lang="en-US" altLang="en-US" dirty="0"/>
          </a:p>
        </p:txBody>
      </p:sp>
      <p:sp>
        <p:nvSpPr>
          <p:cNvPr id="7170" name="Content Placeholder 3">
            <a:extLst>
              <a:ext uri="{FF2B5EF4-FFF2-40B4-BE49-F238E27FC236}">
                <a16:creationId xmlns:a16="http://schemas.microsoft.com/office/drawing/2014/main" id="{BEF5BB92-2E4B-8D67-249E-0AFAAE94777B}"/>
              </a:ext>
            </a:extLst>
          </p:cNvPr>
          <p:cNvSpPr>
            <a:spLocks noGrp="1" noChangeArrowheads="1"/>
          </p:cNvSpPr>
          <p:nvPr>
            <p:ph idx="1"/>
          </p:nvPr>
        </p:nvSpPr>
        <p:spPr/>
        <p:txBody>
          <a:bodyPr/>
          <a:lstStyle/>
          <a:p>
            <a:r>
              <a:rPr lang="en-GB" altLang="en-US" sz="1600" dirty="0"/>
              <a:t>Be followed up in writing. </a:t>
            </a:r>
          </a:p>
          <a:p>
            <a:endParaRPr lang="en-GB" altLang="en-US" sz="1600" dirty="0"/>
          </a:p>
          <a:p>
            <a:r>
              <a:rPr lang="en-GB" altLang="en-US" sz="1600" dirty="0"/>
              <a:t>Be titled ‘Safeguarding Outcome’ to ensure it can be easily found. </a:t>
            </a:r>
          </a:p>
          <a:p>
            <a:endParaRPr lang="en-GB" altLang="en-US" sz="1600" dirty="0"/>
          </a:p>
          <a:p>
            <a:r>
              <a:rPr lang="en-GB" altLang="en-US" sz="1600" dirty="0"/>
              <a:t>Be sent to the Registered Manager if the provision is CQC registered. </a:t>
            </a:r>
          </a:p>
          <a:p>
            <a:endParaRPr lang="en-GB" altLang="en-US" sz="1600" dirty="0"/>
          </a:p>
          <a:p>
            <a:r>
              <a:rPr lang="en-GB" altLang="en-US" sz="1600" dirty="0"/>
              <a:t>Highlight actions and learning &amp; how this will be reviewed. </a:t>
            </a:r>
            <a:endParaRPr lang="en-US" altLang="en-US" sz="1600" dirty="0"/>
          </a:p>
        </p:txBody>
      </p:sp>
    </p:spTree>
    <p:extLst>
      <p:ext uri="{BB962C8B-B14F-4D97-AF65-F5344CB8AC3E}">
        <p14:creationId xmlns:p14="http://schemas.microsoft.com/office/powerpoint/2010/main" val="2026867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0A063-96BE-4D7F-E273-C3119CE01E45}"/>
              </a:ext>
            </a:extLst>
          </p:cNvPr>
          <p:cNvSpPr>
            <a:spLocks noGrp="1"/>
          </p:cNvSpPr>
          <p:nvPr>
            <p:ph type="title"/>
          </p:nvPr>
        </p:nvSpPr>
        <p:spPr/>
        <p:txBody>
          <a:bodyPr/>
          <a:lstStyle/>
          <a:p>
            <a:r>
              <a:rPr lang="en-GB" dirty="0"/>
              <a:t>What does the provider need to know?</a:t>
            </a:r>
            <a:endParaRPr lang="en-US" dirty="0"/>
          </a:p>
        </p:txBody>
      </p:sp>
      <p:sp>
        <p:nvSpPr>
          <p:cNvPr id="3" name="Content Placeholder 2">
            <a:extLst>
              <a:ext uri="{FF2B5EF4-FFF2-40B4-BE49-F238E27FC236}">
                <a16:creationId xmlns:a16="http://schemas.microsoft.com/office/drawing/2014/main" id="{C2C2E500-B478-8664-29B8-4A6D943EC88E}"/>
              </a:ext>
            </a:extLst>
          </p:cNvPr>
          <p:cNvSpPr>
            <a:spLocks noGrp="1"/>
          </p:cNvSpPr>
          <p:nvPr>
            <p:ph idx="1"/>
          </p:nvPr>
        </p:nvSpPr>
        <p:spPr/>
        <p:txBody>
          <a:bodyPr/>
          <a:lstStyle/>
          <a:p>
            <a:r>
              <a:rPr lang="en-GB" sz="1600" dirty="0"/>
              <a:t>Date of Safeguarding</a:t>
            </a:r>
          </a:p>
          <a:p>
            <a:pPr marL="0" indent="0">
              <a:buNone/>
            </a:pPr>
            <a:endParaRPr lang="en-GB" sz="1600" dirty="0"/>
          </a:p>
          <a:p>
            <a:r>
              <a:rPr lang="en-GB" sz="1600" dirty="0"/>
              <a:t>Summary (1 – 2 sentences outlining what the safeguarding was about)</a:t>
            </a:r>
          </a:p>
          <a:p>
            <a:pPr marL="0" indent="0">
              <a:buNone/>
            </a:pPr>
            <a:r>
              <a:rPr lang="en-GB" sz="1600" dirty="0"/>
              <a:t> </a:t>
            </a:r>
          </a:p>
          <a:p>
            <a:r>
              <a:rPr lang="en-GB" sz="1600" dirty="0"/>
              <a:t>Bullet points of the actions taken to resolve the concerns. </a:t>
            </a:r>
          </a:p>
          <a:p>
            <a:pPr marL="0" indent="0">
              <a:buNone/>
            </a:pPr>
            <a:endParaRPr lang="en-GB" sz="1600" dirty="0"/>
          </a:p>
          <a:p>
            <a:r>
              <a:rPr lang="en-GB" sz="1600" dirty="0"/>
              <a:t>What is the Safeguarding Plan?</a:t>
            </a:r>
          </a:p>
          <a:p>
            <a:pPr marL="0" indent="0">
              <a:buNone/>
            </a:pPr>
            <a:endParaRPr lang="en-GB" sz="1600" dirty="0"/>
          </a:p>
          <a:p>
            <a:r>
              <a:rPr lang="en-GB" sz="1600" dirty="0"/>
              <a:t>What was the outcome achieved for the service user?</a:t>
            </a:r>
          </a:p>
          <a:p>
            <a:pPr marL="0" indent="0">
              <a:buNone/>
            </a:pPr>
            <a:endParaRPr lang="en-GB" sz="1600" dirty="0"/>
          </a:p>
          <a:p>
            <a:r>
              <a:rPr lang="en-GB" sz="1600" dirty="0"/>
              <a:t> What is being put in place to avoid harm from reoccurring and any other recommendations?</a:t>
            </a:r>
            <a:endParaRPr lang="en-US" sz="1600" dirty="0"/>
          </a:p>
        </p:txBody>
      </p:sp>
    </p:spTree>
    <p:extLst>
      <p:ext uri="{BB962C8B-B14F-4D97-AF65-F5344CB8AC3E}">
        <p14:creationId xmlns:p14="http://schemas.microsoft.com/office/powerpoint/2010/main" val="2135107252"/>
      </p:ext>
    </p:extLst>
  </p:cSld>
  <p:clrMapOvr>
    <a:masterClrMapping/>
  </p:clrMapOvr>
</p:sld>
</file>

<file path=ppt/theme/theme1.xml><?xml version="1.0" encoding="utf-8"?>
<a:theme xmlns:a="http://schemas.openxmlformats.org/drawingml/2006/main" name="Enfield Template">
  <a:themeElements>
    <a:clrScheme name="Enfiel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field 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Enfiel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field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field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field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field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field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field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field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field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field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field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field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nfield Council PowerPoint template 16x9_2024_FINAL.pptx  -  Read-Only  -  Compatibility Mode" id="{6A71DF39-8AE1-4E0E-9E96-6099B9120CE7}" vid="{E8AB65A5-E85E-4879-A1A8-8A919CF356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33041C197CC1D49A0FAFB342DF1BCDA" ma:contentTypeVersion="18" ma:contentTypeDescription="Create a new document." ma:contentTypeScope="" ma:versionID="fb4e7d79f47ce0e5f2fba87742c61275">
  <xsd:schema xmlns:xsd="http://www.w3.org/2001/XMLSchema" xmlns:xs="http://www.w3.org/2001/XMLSchema" xmlns:p="http://schemas.microsoft.com/office/2006/metadata/properties" xmlns:ns2="2f283c52-2861-43e6-9d6b-7f768626eb7b" xmlns:ns3="1acdde57-f6a1-45ff-829c-8fc975b420fc" targetNamespace="http://schemas.microsoft.com/office/2006/metadata/properties" ma:root="true" ma:fieldsID="f598965ec1baef0bd10315842661553d" ns2:_="" ns3:_="">
    <xsd:import namespace="2f283c52-2861-43e6-9d6b-7f768626eb7b"/>
    <xsd:import namespace="1acdde57-f6a1-45ff-829c-8fc975b420f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283c52-2861-43e6-9d6b-7f768626eb7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8d12ea9-c60f-4e1f-a3c4-fd36cf9294e6}" ma:internalName="TaxCatchAll" ma:showField="CatchAllData" ma:web="2f283c52-2861-43e6-9d6b-7f768626eb7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acdde57-f6a1-45ff-829c-8fc975b420f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56619fc-a7a0-4310-97c6-cc26cb34961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12E992-6C6B-45F0-B939-B953A62D8673}">
  <ds:schemaRefs>
    <ds:schemaRef ds:uri="http://schemas.microsoft.com/sharepoint/v3/contenttype/forms"/>
  </ds:schemaRefs>
</ds:datastoreItem>
</file>

<file path=customXml/itemProps2.xml><?xml version="1.0" encoding="utf-8"?>
<ds:datastoreItem xmlns:ds="http://schemas.openxmlformats.org/officeDocument/2006/customXml" ds:itemID="{8665EB6C-86BD-442F-B3F5-0BB89EDAB7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283c52-2861-43e6-9d6b-7f768626eb7b"/>
    <ds:schemaRef ds:uri="1acdde57-f6a1-45ff-829c-8fc975b420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emplate>
  <TotalTime>303</TotalTime>
  <Words>4294</Words>
  <Application>Microsoft Office PowerPoint</Application>
  <PresentationFormat>On-screen Show (16:9)</PresentationFormat>
  <Paragraphs>277</Paragraphs>
  <Slides>34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Aptos</vt:lpstr>
      <vt:lpstr>Arial</vt:lpstr>
      <vt:lpstr>Calibri</vt:lpstr>
      <vt:lpstr>Franklin Gothic Book</vt:lpstr>
      <vt:lpstr>Symbol</vt:lpstr>
      <vt:lpstr>Times</vt:lpstr>
      <vt:lpstr>Enfield Template</vt:lpstr>
      <vt:lpstr>PowerPoint Presentation</vt:lpstr>
      <vt:lpstr>Agenda Items</vt:lpstr>
      <vt:lpstr>Public Health Update </vt:lpstr>
      <vt:lpstr>PowerPoint Presentation</vt:lpstr>
      <vt:lpstr>Who am I?</vt:lpstr>
      <vt:lpstr>Pressure Care and Safeguarding Adults</vt:lpstr>
      <vt:lpstr>See the Guidance on Provider Feedback   here.</vt:lpstr>
      <vt:lpstr>All Provider Feedback should:</vt:lpstr>
      <vt:lpstr>What does the provider need to know?</vt:lpstr>
      <vt:lpstr>Risk Assessment prior to acceptance of placements – particularly out-of-borough. </vt:lpstr>
      <vt:lpstr>Raising a Safeguarding Concern…</vt:lpstr>
      <vt:lpstr>Raising a Safeguarding Adults Concern…</vt:lpstr>
      <vt:lpstr>Partner Agencies</vt:lpstr>
      <vt:lpstr>Referral routes…</vt:lpstr>
      <vt:lpstr>With any referral…</vt:lpstr>
      <vt:lpstr>What is Safeguarding Adults…</vt:lpstr>
      <vt:lpstr>Guidance for Non-nursing Care Providers regarding Pressure Ulcer and identifying if these are Safeguarding Concerns -  London Borough of Enfield. </vt:lpstr>
      <vt:lpstr>PowerPoint Presentation</vt:lpstr>
      <vt:lpstr>PowerPoint Presentation</vt:lpstr>
      <vt:lpstr>PowerPoint Presentation</vt:lpstr>
      <vt:lpstr>Safeguarding Enquiry Provider Feedback Guidance.</vt:lpstr>
      <vt:lpstr>PowerPoint Presentation</vt:lpstr>
      <vt:lpstr>PowerPoint Presentation</vt:lpstr>
      <vt:lpstr>PowerPoint Presentation</vt:lpstr>
      <vt:lpstr>PowerPoint Presentation</vt:lpstr>
      <vt:lpstr>PowerPoint Presentation</vt:lpstr>
      <vt:lpstr>PowerPoint Presentation</vt:lpstr>
      <vt:lpstr>Feedback</vt:lpstr>
      <vt:lpstr>PowerPoint Presentation</vt:lpstr>
      <vt:lpstr>Contact details for Senior Management  </vt:lpstr>
      <vt:lpstr>PowerPoint Presentation</vt:lpstr>
      <vt:lpstr>Market Facilitation Framework </vt:lpstr>
      <vt:lpstr>PowerPoint Presentation</vt:lpstr>
      <vt:lpstr>Table Exercise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Griffiths</dc:creator>
  <cp:lastModifiedBy>Jo Ayre</cp:lastModifiedBy>
  <cp:revision>3</cp:revision>
  <cp:lastPrinted>2011-01-25T15:11:23Z</cp:lastPrinted>
  <dcterms:created xsi:type="dcterms:W3CDTF">2024-12-03T11:49:44Z</dcterms:created>
  <dcterms:modified xsi:type="dcterms:W3CDTF">2026-06-25T09:01:24Z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02b1413-7813-406b-b6f6-6ae50587ee27_Enabled">
    <vt:lpwstr>true</vt:lpwstr>
  </property>
  <property fmtid="{D5CDD505-2E9C-101B-9397-08002B2CF9AE}" pid="3" name="MSIP_Label_d02b1413-7813-406b-b6f6-6ae50587ee27_SetDate">
    <vt:lpwstr>2024-07-18T12:35:10Z</vt:lpwstr>
  </property>
  <property fmtid="{D5CDD505-2E9C-101B-9397-08002B2CF9AE}" pid="4" name="MSIP_Label_d02b1413-7813-406b-b6f6-6ae50587ee27_Method">
    <vt:lpwstr>Privileged</vt:lpwstr>
  </property>
  <property fmtid="{D5CDD505-2E9C-101B-9397-08002B2CF9AE}" pid="5" name="MSIP_Label_d02b1413-7813-406b-b6f6-6ae50587ee27_Name">
    <vt:lpwstr>d02b1413-7813-406b-b6f6-6ae50587ee27</vt:lpwstr>
  </property>
  <property fmtid="{D5CDD505-2E9C-101B-9397-08002B2CF9AE}" pid="6" name="MSIP_Label_d02b1413-7813-406b-b6f6-6ae50587ee27_SiteId">
    <vt:lpwstr>cc18b91d-1bb2-4d9b-ac76-7a4447488d49</vt:lpwstr>
  </property>
  <property fmtid="{D5CDD505-2E9C-101B-9397-08002B2CF9AE}" pid="7" name="MSIP_Label_d02b1413-7813-406b-b6f6-6ae50587ee27_ActionId">
    <vt:lpwstr>1df0f39c-1f9d-437a-9e85-9e6533a51d90</vt:lpwstr>
  </property>
  <property fmtid="{D5CDD505-2E9C-101B-9397-08002B2CF9AE}" pid="8" name="MSIP_Label_d02b1413-7813-406b-b6f6-6ae50587ee27_ContentBits">
    <vt:lpwstr>0</vt:lpwstr>
  </property>
</Properties>
</file>